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Lst>
  <p:notesMasterIdLst>
    <p:notesMasterId r:id="rId228"/>
  </p:notesMasterIdLst>
  <p:handoutMasterIdLst>
    <p:handoutMasterId r:id="rId229"/>
  </p:handoutMasterIdLst>
  <p:sldIdLst>
    <p:sldId id="260" r:id="rId3"/>
    <p:sldId id="261" r:id="rId4"/>
    <p:sldId id="1512" r:id="rId5"/>
    <p:sldId id="1637" r:id="rId6"/>
    <p:sldId id="264" r:id="rId7"/>
    <p:sldId id="1526" r:id="rId8"/>
    <p:sldId id="1424" r:id="rId9"/>
    <p:sldId id="1425" r:id="rId10"/>
    <p:sldId id="1527" r:id="rId11"/>
    <p:sldId id="266" r:id="rId12"/>
    <p:sldId id="1427" r:id="rId13"/>
    <p:sldId id="1528" r:id="rId14"/>
    <p:sldId id="1428" r:id="rId15"/>
    <p:sldId id="1538" r:id="rId16"/>
    <p:sldId id="1529" r:id="rId17"/>
    <p:sldId id="265" r:id="rId18"/>
    <p:sldId id="681" r:id="rId19"/>
    <p:sldId id="954" r:id="rId20"/>
    <p:sldId id="1069" r:id="rId21"/>
    <p:sldId id="957" r:id="rId22"/>
    <p:sldId id="539" r:id="rId23"/>
    <p:sldId id="1070" r:id="rId24"/>
    <p:sldId id="1057" r:id="rId25"/>
    <p:sldId id="1899" r:id="rId26"/>
    <p:sldId id="1900" r:id="rId27"/>
    <p:sldId id="1056" r:id="rId28"/>
    <p:sldId id="1814" r:id="rId29"/>
    <p:sldId id="333" r:id="rId30"/>
    <p:sldId id="1895" r:id="rId31"/>
    <p:sldId id="1904" r:id="rId32"/>
    <p:sldId id="1901" r:id="rId33"/>
    <p:sldId id="1426" r:id="rId34"/>
    <p:sldId id="1163" r:id="rId35"/>
    <p:sldId id="1476" r:id="rId36"/>
    <p:sldId id="1430" r:id="rId37"/>
    <p:sldId id="1631" r:id="rId38"/>
    <p:sldId id="1431" r:id="rId39"/>
    <p:sldId id="1432" r:id="rId40"/>
    <p:sldId id="1433" r:id="rId41"/>
    <p:sldId id="1892" r:id="rId42"/>
    <p:sldId id="1893" r:id="rId43"/>
    <p:sldId id="1894" r:id="rId44"/>
    <p:sldId id="1534" r:id="rId45"/>
    <p:sldId id="1535" r:id="rId46"/>
    <p:sldId id="1536" r:id="rId47"/>
    <p:sldId id="1539" r:id="rId48"/>
    <p:sldId id="1537" r:id="rId49"/>
    <p:sldId id="1540" r:id="rId50"/>
    <p:sldId id="1898" r:id="rId51"/>
    <p:sldId id="1708" r:id="rId52"/>
    <p:sldId id="968" r:id="rId53"/>
    <p:sldId id="969" r:id="rId54"/>
    <p:sldId id="541" r:id="rId55"/>
    <p:sldId id="1071" r:id="rId56"/>
    <p:sldId id="970" r:id="rId57"/>
    <p:sldId id="1738" r:id="rId58"/>
    <p:sldId id="1749" r:id="rId59"/>
    <p:sldId id="1903" r:id="rId60"/>
    <p:sldId id="1522" r:id="rId61"/>
    <p:sldId id="1523" r:id="rId62"/>
    <p:sldId id="1524" r:id="rId63"/>
    <p:sldId id="1602" r:id="rId64"/>
    <p:sldId id="1603" r:id="rId65"/>
    <p:sldId id="365" r:id="rId66"/>
    <p:sldId id="1444" r:id="rId67"/>
    <p:sldId id="1530" r:id="rId68"/>
    <p:sldId id="1531" r:id="rId69"/>
    <p:sldId id="1743" r:id="rId70"/>
    <p:sldId id="1744" r:id="rId71"/>
    <p:sldId id="1746" r:id="rId72"/>
    <p:sldId id="1747" r:id="rId73"/>
    <p:sldId id="1563" r:id="rId74"/>
    <p:sldId id="1267" r:id="rId75"/>
    <p:sldId id="1562" r:id="rId76"/>
    <p:sldId id="1481" r:id="rId77"/>
    <p:sldId id="1445" r:id="rId78"/>
    <p:sldId id="1541" r:id="rId79"/>
    <p:sldId id="402" r:id="rId80"/>
    <p:sldId id="1542" r:id="rId81"/>
    <p:sldId id="1543" r:id="rId82"/>
    <p:sldId id="1544" r:id="rId83"/>
    <p:sldId id="1545" r:id="rId84"/>
    <p:sldId id="1546" r:id="rId85"/>
    <p:sldId id="1905" r:id="rId86"/>
    <p:sldId id="1906" r:id="rId87"/>
    <p:sldId id="1907" r:id="rId88"/>
    <p:sldId id="288" r:id="rId89"/>
    <p:sldId id="1547" r:id="rId90"/>
    <p:sldId id="1941" r:id="rId91"/>
    <p:sldId id="1942" r:id="rId92"/>
    <p:sldId id="935" r:id="rId93"/>
    <p:sldId id="1553" r:id="rId94"/>
    <p:sldId id="1554" r:id="rId95"/>
    <p:sldId id="1908" r:id="rId96"/>
    <p:sldId id="1808" r:id="rId97"/>
    <p:sldId id="289" r:id="rId98"/>
    <p:sldId id="290" r:id="rId99"/>
    <p:sldId id="1181" r:id="rId100"/>
    <p:sldId id="1549" r:id="rId101"/>
    <p:sldId id="1550" r:id="rId102"/>
    <p:sldId id="1551" r:id="rId103"/>
    <p:sldId id="899" r:id="rId104"/>
    <p:sldId id="1911" r:id="rId105"/>
    <p:sldId id="292" r:id="rId106"/>
    <p:sldId id="1552" r:id="rId107"/>
    <p:sldId id="1934" r:id="rId108"/>
    <p:sldId id="1937" r:id="rId109"/>
    <p:sldId id="1940" r:id="rId110"/>
    <p:sldId id="1938" r:id="rId111"/>
    <p:sldId id="1172" r:id="rId112"/>
    <p:sldId id="1555" r:id="rId113"/>
    <p:sldId id="1557" r:id="rId114"/>
    <p:sldId id="1902" r:id="rId115"/>
    <p:sldId id="1644" r:id="rId116"/>
    <p:sldId id="1943" r:id="rId117"/>
    <p:sldId id="1633" r:id="rId118"/>
    <p:sldId id="1948" r:id="rId119"/>
    <p:sldId id="1482" r:id="rId120"/>
    <p:sldId id="1455" r:id="rId121"/>
    <p:sldId id="1634" r:id="rId122"/>
    <p:sldId id="301" r:id="rId123"/>
    <p:sldId id="302" r:id="rId124"/>
    <p:sldId id="1171" r:id="rId125"/>
    <p:sldId id="1160" r:id="rId126"/>
    <p:sldId id="1809" r:id="rId127"/>
    <p:sldId id="1188" r:id="rId128"/>
    <p:sldId id="1190" r:id="rId129"/>
    <p:sldId id="1558" r:id="rId130"/>
    <p:sldId id="1559" r:id="rId131"/>
    <p:sldId id="1277" r:id="rId132"/>
    <p:sldId id="1484" r:id="rId133"/>
    <p:sldId id="1456" r:id="rId134"/>
    <p:sldId id="1635" r:id="rId135"/>
    <p:sldId id="1606" r:id="rId136"/>
    <p:sldId id="1607" r:id="rId137"/>
    <p:sldId id="1608" r:id="rId138"/>
    <p:sldId id="1609" r:id="rId139"/>
    <p:sldId id="1610" r:id="rId140"/>
    <p:sldId id="1918" r:id="rId141"/>
    <p:sldId id="1564" r:id="rId142"/>
    <p:sldId id="1565" r:id="rId143"/>
    <p:sldId id="1798" r:id="rId144"/>
    <p:sldId id="1775" r:id="rId145"/>
    <p:sldId id="1799" r:id="rId146"/>
    <p:sldId id="1801" r:id="rId147"/>
    <p:sldId id="1921" r:id="rId148"/>
    <p:sldId id="1923" r:id="rId149"/>
    <p:sldId id="1566" r:id="rId150"/>
    <p:sldId id="1922" r:id="rId151"/>
    <p:sldId id="1920" r:id="rId152"/>
    <p:sldId id="1569" r:id="rId153"/>
    <p:sldId id="1781" r:id="rId154"/>
    <p:sldId id="1567" r:id="rId155"/>
    <p:sldId id="1568" r:id="rId156"/>
    <p:sldId id="1924" r:id="rId157"/>
    <p:sldId id="1925" r:id="rId158"/>
    <p:sldId id="1944" r:id="rId159"/>
    <p:sldId id="1945" r:id="rId160"/>
    <p:sldId id="1648" r:id="rId161"/>
    <p:sldId id="1926" r:id="rId162"/>
    <p:sldId id="1570" r:id="rId163"/>
    <p:sldId id="1571" r:id="rId164"/>
    <p:sldId id="1573" r:id="rId165"/>
    <p:sldId id="1574" r:id="rId166"/>
    <p:sldId id="1575" r:id="rId167"/>
    <p:sldId id="1576" r:id="rId168"/>
    <p:sldId id="1927" r:id="rId169"/>
    <p:sldId id="1930" r:id="rId170"/>
    <p:sldId id="1577" r:id="rId171"/>
    <p:sldId id="1928" r:id="rId172"/>
    <p:sldId id="1931" r:id="rId173"/>
    <p:sldId id="1578" r:id="rId174"/>
    <p:sldId id="1932" r:id="rId175"/>
    <p:sldId id="1929" r:id="rId176"/>
    <p:sldId id="1933" r:id="rId177"/>
    <p:sldId id="1935" r:id="rId178"/>
    <p:sldId id="1936" r:id="rId179"/>
    <p:sldId id="1579" r:id="rId180"/>
    <p:sldId id="1580" r:id="rId181"/>
    <p:sldId id="1581" r:id="rId182"/>
    <p:sldId id="1805" r:id="rId183"/>
    <p:sldId id="1806" r:id="rId184"/>
    <p:sldId id="1913" r:id="rId185"/>
    <p:sldId id="1811" r:id="rId186"/>
    <p:sldId id="1912" r:id="rId187"/>
    <p:sldId id="1769" r:id="rId188"/>
    <p:sldId id="1582" r:id="rId189"/>
    <p:sldId id="1649" r:id="rId190"/>
    <p:sldId id="1583" r:id="rId191"/>
    <p:sldId id="914" r:id="rId192"/>
    <p:sldId id="1585" r:id="rId193"/>
    <p:sldId id="1586" r:id="rId194"/>
    <p:sldId id="1587" r:id="rId195"/>
    <p:sldId id="1588" r:id="rId196"/>
    <p:sldId id="1589" r:id="rId197"/>
    <p:sldId id="1590" r:id="rId198"/>
    <p:sldId id="1914" r:id="rId199"/>
    <p:sldId id="1591" r:id="rId200"/>
    <p:sldId id="1592" r:id="rId201"/>
    <p:sldId id="1915" r:id="rId202"/>
    <p:sldId id="1593" r:id="rId203"/>
    <p:sldId id="1594" r:id="rId204"/>
    <p:sldId id="1796" r:id="rId205"/>
    <p:sldId id="537" r:id="rId206"/>
    <p:sldId id="538" r:id="rId207"/>
    <p:sldId id="1748" r:id="rId208"/>
    <p:sldId id="1770" r:id="rId209"/>
    <p:sldId id="1916" r:id="rId210"/>
    <p:sldId id="534" r:id="rId211"/>
    <p:sldId id="535" r:id="rId212"/>
    <p:sldId id="536" r:id="rId213"/>
    <p:sldId id="1596" r:id="rId214"/>
    <p:sldId id="1597" r:id="rId215"/>
    <p:sldId id="1598" r:id="rId216"/>
    <p:sldId id="1599" r:id="rId217"/>
    <p:sldId id="1600" r:id="rId218"/>
    <p:sldId id="1946" r:id="rId219"/>
    <p:sldId id="1794" r:id="rId220"/>
    <p:sldId id="1947" r:id="rId221"/>
    <p:sldId id="1601" r:id="rId222"/>
    <p:sldId id="1739" r:id="rId223"/>
    <p:sldId id="1740" r:id="rId224"/>
    <p:sldId id="1485" r:id="rId225"/>
    <p:sldId id="1520" r:id="rId226"/>
    <p:sldId id="654" r:id="rId2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158823-E93B-7906-35B0-BC1C981FC803}" name="Lees, Andrew P." initials="AL" userId="S::andrew.lees@lathropgpm.com::a3c293c9-3c11-40d3-92df-1723965de946" providerId="AD"/>
  <p188:author id="{62AEE939-6611-D569-FECB-F04DB6803037}" name="Carter, Andrea" initials="AC" userId="S::andrea.carter@lathropgpm.com::c2744cdd-1b2d-4ea2-a7c2-7abeb4ed84c0" providerId="AD"/>
  <p188:author id="{C0A6C361-00BF-F757-3D64-F8AA57769D64}" name="Kovacs, Pamela J." initials="PK" userId="S::pamela.kovacs@lathropgpm.com::e935e505-19da-42d7-a618-5f1a3549c9f3" providerId="AD"/>
  <p188:author id="{53E00B9A-E534-5D79-BE7A-6B4C872CE3DA}" name="Nash, Kathryn M." initials="KN" userId="S::kathryn.nash@lathropgpm.com::d39c2936-bec4-450d-8289-1538630e0ba6" providerId="AD"/>
  <p188:author id="{C756EBA3-D63B-16E9-8CE7-4F1DF07FDD30}" name="Backus, Kayla A." initials="KB" userId="S::kayla.backus@lathropgpm.com::1bf1105b-ae5e-4af6-8165-d6bf8ba77139" providerId="AD"/>
  <p188:author id="{D6A6CFCC-AD78-6A52-035A-5F5AA7BB03FB}" name="Mawer, Emily E." initials="MEE" userId="S::emily.mawer@lathropgpm.com::1ec5fb3d-4e83-4642-bb29-ac7aa1c9cea2" providerId="AD"/>
  <p188:author id="{70119DCE-7A90-B340-070F-D4CFFBF7AE5F}" name="Quintana, Graciela M." initials="GQ" userId="S::graciela.quintana@lathropgpm.com::2c1e993a-9fd2-43b3-a72d-628afb68bd19" providerId="AD"/>
  <p188:author id="{8A79A5E8-DDFF-C53C-FEC7-45E2BAA53EB8}" name="Nash, Lincoln" initials="LN" userId="S::lincoln.nash@lathropgpm.com::958f77de-56c5-4137-ab3c-95eeb104c13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63" autoAdjust="0"/>
    <p:restoredTop sz="73464" autoAdjust="0"/>
  </p:normalViewPr>
  <p:slideViewPr>
    <p:cSldViewPr snapToGrid="0">
      <p:cViewPr varScale="1">
        <p:scale>
          <a:sx n="60" d="100"/>
          <a:sy n="60" d="100"/>
        </p:scale>
        <p:origin x="878" y="53"/>
      </p:cViewPr>
      <p:guideLst/>
    </p:cSldViewPr>
  </p:slideViewPr>
  <p:notesTextViewPr>
    <p:cViewPr>
      <p:scale>
        <a:sx n="1" d="1"/>
        <a:sy n="1" d="1"/>
      </p:scale>
      <p:origin x="0" y="0"/>
    </p:cViewPr>
  </p:notesTextViewPr>
  <p:notesViewPr>
    <p:cSldViewPr snapToGrid="0">
      <p:cViewPr>
        <p:scale>
          <a:sx n="125" d="100"/>
          <a:sy n="125" d="100"/>
        </p:scale>
        <p:origin x="1037" y="-3605"/>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notesMaster" Target="notesMasters/notesMaster1.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handoutMaster" Target="handoutMasters/handoutMaster1.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presProps" Target="presProps.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slide" Target="slides/slide223.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6" Type="http://schemas.openxmlformats.org/officeDocument/2006/relationships/slide" Target="slides/slide24.xml"/><Relationship Id="rId231" Type="http://schemas.openxmlformats.org/officeDocument/2006/relationships/viewProps" Target="viewProps.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theme" Target="theme/theme1.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tableStyles" Target="tableStyles.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microsoft.com/office/2018/10/relationships/authors" Target="authors.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303491-878B-43A3-A662-B9574DA09751}"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68D781AA-2EB3-4A3D-BEE3-B4310254440F}">
      <dgm:prSet phldrT="[Text]" custT="1"/>
      <dgm:spPr>
        <a:solidFill>
          <a:schemeClr val="bg1">
            <a:lumMod val="50000"/>
            <a:alpha val="49804"/>
          </a:schemeClr>
        </a:solidFill>
        <a:ln w="57150">
          <a:solidFill>
            <a:schemeClr val="accent6">
              <a:lumMod val="75000"/>
            </a:schemeClr>
          </a:solidFill>
        </a:ln>
      </dgm:spPr>
      <dgm:t>
        <a:bodyPr/>
        <a:lstStyle/>
        <a:p>
          <a:pPr algn="l"/>
          <a:endParaRPr lang="en-US" sz="2800" dirty="0"/>
        </a:p>
        <a:p>
          <a:pPr algn="l"/>
          <a:endParaRPr lang="en-US" sz="2800" dirty="0"/>
        </a:p>
        <a:p>
          <a:pPr algn="l"/>
          <a:endParaRPr lang="en-US" sz="2800" dirty="0"/>
        </a:p>
        <a:p>
          <a:pPr algn="l"/>
          <a:endParaRPr lang="en-US" sz="2800" dirty="0"/>
        </a:p>
      </dgm:t>
    </dgm:pt>
    <dgm:pt modelId="{2F9DE3C6-880E-4AB1-9E90-4FEB18A78F95}" type="parTrans" cxnId="{CEFB3048-F24F-4BE5-A6FB-42661D935ED1}">
      <dgm:prSet/>
      <dgm:spPr/>
      <dgm:t>
        <a:bodyPr/>
        <a:lstStyle/>
        <a:p>
          <a:endParaRPr lang="en-US"/>
        </a:p>
      </dgm:t>
    </dgm:pt>
    <dgm:pt modelId="{823B5059-E953-4A54-B9D9-37D81A5325DA}" type="sibTrans" cxnId="{CEFB3048-F24F-4BE5-A6FB-42661D935ED1}">
      <dgm:prSet/>
      <dgm:spPr/>
      <dgm:t>
        <a:bodyPr/>
        <a:lstStyle/>
        <a:p>
          <a:endParaRPr lang="en-US"/>
        </a:p>
      </dgm:t>
    </dgm:pt>
    <dgm:pt modelId="{F43ADDEF-CE75-484F-8647-6797B5724967}">
      <dgm:prSet phldrT="[Text]"/>
      <dgm:spPr>
        <a:solidFill>
          <a:schemeClr val="bg1">
            <a:lumMod val="50000"/>
            <a:alpha val="49804"/>
          </a:schemeClr>
        </a:solidFill>
        <a:ln w="57150">
          <a:solidFill>
            <a:schemeClr val="accent6">
              <a:lumMod val="75000"/>
            </a:schemeClr>
          </a:solidFill>
        </a:ln>
      </dgm:spPr>
      <dgm:t>
        <a:bodyPr/>
        <a:lstStyle/>
        <a:p>
          <a:endParaRPr lang="en-US" dirty="0"/>
        </a:p>
      </dgm:t>
    </dgm:pt>
    <dgm:pt modelId="{4ECC300E-681F-48F8-8F1E-86FDD20B9223}" type="parTrans" cxnId="{A283671B-0246-4661-8561-1244FCB9CE51}">
      <dgm:prSet/>
      <dgm:spPr/>
      <dgm:t>
        <a:bodyPr/>
        <a:lstStyle/>
        <a:p>
          <a:endParaRPr lang="en-US"/>
        </a:p>
      </dgm:t>
    </dgm:pt>
    <dgm:pt modelId="{8F314DF3-CEE8-4B07-8D34-D70A5B46FC81}" type="sibTrans" cxnId="{A283671B-0246-4661-8561-1244FCB9CE51}">
      <dgm:prSet/>
      <dgm:spPr/>
      <dgm:t>
        <a:bodyPr/>
        <a:lstStyle/>
        <a:p>
          <a:endParaRPr lang="en-US"/>
        </a:p>
      </dgm:t>
    </dgm:pt>
    <dgm:pt modelId="{F798BC4B-8A14-4CD5-8654-8AD4391A4FCC}" type="pres">
      <dgm:prSet presAssocID="{F6303491-878B-43A3-A662-B9574DA09751}" presName="Name0" presStyleCnt="0">
        <dgm:presLayoutVars>
          <dgm:chMax val="7"/>
          <dgm:dir/>
          <dgm:resizeHandles val="exact"/>
        </dgm:presLayoutVars>
      </dgm:prSet>
      <dgm:spPr/>
    </dgm:pt>
    <dgm:pt modelId="{51EFF4A6-BC92-465F-98BC-81731EAA53DD}" type="pres">
      <dgm:prSet presAssocID="{F6303491-878B-43A3-A662-B9574DA09751}" presName="ellipse1" presStyleLbl="vennNode1" presStyleIdx="0" presStyleCnt="2" custScaleX="175139" custScaleY="161330" custLinFactNeighborX="-21532" custLinFactNeighborY="36976">
        <dgm:presLayoutVars>
          <dgm:bulletEnabled val="1"/>
        </dgm:presLayoutVars>
      </dgm:prSet>
      <dgm:spPr/>
    </dgm:pt>
    <dgm:pt modelId="{7EA99171-5915-414E-865D-8A87EB68847A}" type="pres">
      <dgm:prSet presAssocID="{F6303491-878B-43A3-A662-B9574DA09751}" presName="ellipse2" presStyleLbl="vennNode1" presStyleIdx="1" presStyleCnt="2" custScaleX="168139" custScaleY="161634" custLinFactNeighborX="19813" custLinFactNeighborY="-29142">
        <dgm:presLayoutVars>
          <dgm:bulletEnabled val="1"/>
        </dgm:presLayoutVars>
      </dgm:prSet>
      <dgm:spPr/>
    </dgm:pt>
  </dgm:ptLst>
  <dgm:cxnLst>
    <dgm:cxn modelId="{A283671B-0246-4661-8561-1244FCB9CE51}" srcId="{F6303491-878B-43A3-A662-B9574DA09751}" destId="{F43ADDEF-CE75-484F-8647-6797B5724967}" srcOrd="1" destOrd="0" parTransId="{4ECC300E-681F-48F8-8F1E-86FDD20B9223}" sibTransId="{8F314DF3-CEE8-4B07-8D34-D70A5B46FC81}"/>
    <dgm:cxn modelId="{A2A06A1C-8D9D-4506-BB98-CC8690E75FF8}" type="presOf" srcId="{F43ADDEF-CE75-484F-8647-6797B5724967}" destId="{7EA99171-5915-414E-865D-8A87EB68847A}" srcOrd="0" destOrd="0" presId="urn:microsoft.com/office/officeart/2005/8/layout/rings+Icon"/>
    <dgm:cxn modelId="{CEFB3048-F24F-4BE5-A6FB-42661D935ED1}" srcId="{F6303491-878B-43A3-A662-B9574DA09751}" destId="{68D781AA-2EB3-4A3D-BEE3-B4310254440F}" srcOrd="0" destOrd="0" parTransId="{2F9DE3C6-880E-4AB1-9E90-4FEB18A78F95}" sibTransId="{823B5059-E953-4A54-B9D9-37D81A5325DA}"/>
    <dgm:cxn modelId="{66C7EFA8-4514-47B0-ACCD-C3EE9E87ED8A}" type="presOf" srcId="{F6303491-878B-43A3-A662-B9574DA09751}" destId="{F798BC4B-8A14-4CD5-8654-8AD4391A4FCC}" srcOrd="0" destOrd="0" presId="urn:microsoft.com/office/officeart/2005/8/layout/rings+Icon"/>
    <dgm:cxn modelId="{79D39AD7-5369-419B-902A-C4E7DB61185A}" type="presOf" srcId="{68D781AA-2EB3-4A3D-BEE3-B4310254440F}" destId="{51EFF4A6-BC92-465F-98BC-81731EAA53DD}" srcOrd="0" destOrd="0" presId="urn:microsoft.com/office/officeart/2005/8/layout/rings+Icon"/>
    <dgm:cxn modelId="{1A32F33B-07E9-41AA-A4E1-66D6F73396FF}" type="presParOf" srcId="{F798BC4B-8A14-4CD5-8654-8AD4391A4FCC}" destId="{51EFF4A6-BC92-465F-98BC-81731EAA53DD}" srcOrd="0" destOrd="0" presId="urn:microsoft.com/office/officeart/2005/8/layout/rings+Icon"/>
    <dgm:cxn modelId="{86227944-B1E7-49A5-817A-4019109962E7}" type="presParOf" srcId="{F798BC4B-8A14-4CD5-8654-8AD4391A4FCC}" destId="{7EA99171-5915-414E-865D-8A87EB68847A}" srcOrd="1"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FF4A6-BC92-465F-98BC-81731EAA53DD}">
      <dsp:nvSpPr>
        <dsp:cNvPr id="0" name=""/>
        <dsp:cNvSpPr/>
      </dsp:nvSpPr>
      <dsp:spPr>
        <a:xfrm>
          <a:off x="0" y="180654"/>
          <a:ext cx="5897601" cy="5432982"/>
        </a:xfrm>
        <a:prstGeom prst="ellipse">
          <a:avLst/>
        </a:prstGeom>
        <a:solidFill>
          <a:schemeClr val="bg1">
            <a:lumMod val="50000"/>
            <a:alpha val="49804"/>
          </a:schemeClr>
        </a:solidFill>
        <a:ln w="5715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endParaRPr lang="en-US" sz="2800" kern="1200" dirty="0"/>
        </a:p>
        <a:p>
          <a:pPr marL="0" lvl="0" indent="0" algn="l" defTabSz="1244600">
            <a:lnSpc>
              <a:spcPct val="90000"/>
            </a:lnSpc>
            <a:spcBef>
              <a:spcPct val="0"/>
            </a:spcBef>
            <a:spcAft>
              <a:spcPct val="35000"/>
            </a:spcAft>
            <a:buNone/>
          </a:pPr>
          <a:endParaRPr lang="en-US" sz="2800" kern="1200" dirty="0"/>
        </a:p>
        <a:p>
          <a:pPr marL="0" lvl="0" indent="0" algn="l" defTabSz="1244600">
            <a:lnSpc>
              <a:spcPct val="90000"/>
            </a:lnSpc>
            <a:spcBef>
              <a:spcPct val="0"/>
            </a:spcBef>
            <a:spcAft>
              <a:spcPct val="35000"/>
            </a:spcAft>
            <a:buNone/>
          </a:pPr>
          <a:endParaRPr lang="en-US" sz="2800" kern="1200" dirty="0"/>
        </a:p>
        <a:p>
          <a:pPr marL="0" lvl="0" indent="0" algn="l" defTabSz="1244600">
            <a:lnSpc>
              <a:spcPct val="90000"/>
            </a:lnSpc>
            <a:spcBef>
              <a:spcPct val="0"/>
            </a:spcBef>
            <a:spcAft>
              <a:spcPct val="35000"/>
            </a:spcAft>
            <a:buNone/>
          </a:pPr>
          <a:endParaRPr lang="en-US" sz="2800" kern="1200" dirty="0"/>
        </a:p>
      </dsp:txBody>
      <dsp:txXfrm>
        <a:off x="863684" y="976296"/>
        <a:ext cx="4170233" cy="3841698"/>
      </dsp:txXfrm>
    </dsp:sp>
    <dsp:sp modelId="{7EA99171-5915-414E-865D-8A87EB68847A}">
      <dsp:nvSpPr>
        <dsp:cNvPr id="0" name=""/>
        <dsp:cNvSpPr/>
      </dsp:nvSpPr>
      <dsp:spPr>
        <a:xfrm>
          <a:off x="3101115" y="224264"/>
          <a:ext cx="5661884" cy="5443220"/>
        </a:xfrm>
        <a:prstGeom prst="ellipse">
          <a:avLst/>
        </a:prstGeom>
        <a:solidFill>
          <a:schemeClr val="bg1">
            <a:lumMod val="50000"/>
            <a:alpha val="49804"/>
          </a:schemeClr>
        </a:solidFill>
        <a:ln w="5715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3930279" y="1021405"/>
        <a:ext cx="4003556" cy="3848938"/>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AC16C4E-6806-29DF-2E81-513D804A0424}"/>
              </a:ext>
            </a:extLst>
          </p:cNvPr>
          <p:cNvSpPr>
            <a:spLocks noGrp="1"/>
          </p:cNvSpPr>
          <p:nvPr>
            <p:ph type="ftr" sz="quarter" idx="2"/>
          </p:nvPr>
        </p:nvSpPr>
        <p:spPr>
          <a:xfrm>
            <a:off x="0" y="8685213"/>
            <a:ext cx="6477918" cy="458787"/>
          </a:xfrm>
          <a:prstGeom prst="rect">
            <a:avLst/>
          </a:prstGeom>
        </p:spPr>
        <p:txBody>
          <a:bodyPr vert="horz" lIns="91440" tIns="45720" rIns="91440" bIns="45720" rtlCol="0" anchor="b"/>
          <a:lstStyle>
            <a:lvl1pPr algn="l">
              <a:defRPr sz="1200"/>
            </a:lvl1pPr>
          </a:lstStyle>
          <a:p>
            <a:endParaRPr lang="en-US" sz="700" dirty="0">
              <a:latin typeface="+mn-lt"/>
            </a:endParaRPr>
          </a:p>
          <a:p>
            <a:r>
              <a:rPr lang="en-US" sz="700" dirty="0">
                <a:latin typeface="+mn-lt"/>
              </a:rPr>
              <a:t>2026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p>
          <a:p>
            <a:endParaRPr lang="en-US" dirty="0"/>
          </a:p>
        </p:txBody>
      </p:sp>
      <p:sp>
        <p:nvSpPr>
          <p:cNvPr id="6" name="Slide Number Placeholder 5">
            <a:extLst>
              <a:ext uri="{FF2B5EF4-FFF2-40B4-BE49-F238E27FC236}">
                <a16:creationId xmlns:a16="http://schemas.microsoft.com/office/drawing/2014/main" id="{1E60B1C3-5E08-4878-E30C-295FB58ACFD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359D69-A2AF-4FD1-9E80-706BEEB5E35C}" type="slidenum">
              <a:rPr lang="en-US" smtClean="0"/>
              <a:t>‹#›</a:t>
            </a:fld>
            <a:endParaRPr lang="en-US" dirty="0"/>
          </a:p>
        </p:txBody>
      </p:sp>
      <p:sp>
        <p:nvSpPr>
          <p:cNvPr id="7" name="Date Placeholder 6">
            <a:extLst>
              <a:ext uri="{FF2B5EF4-FFF2-40B4-BE49-F238E27FC236}">
                <a16:creationId xmlns:a16="http://schemas.microsoft.com/office/drawing/2014/main" id="{CF4FDA5C-7807-C91A-CCE2-8C593A41F1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dirty="0"/>
              <a:t>7/29/2026</a:t>
            </a:r>
          </a:p>
          <a:p>
            <a:endParaRPr lang="en-US" dirty="0"/>
          </a:p>
        </p:txBody>
      </p:sp>
    </p:spTree>
    <p:extLst>
      <p:ext uri="{BB962C8B-B14F-4D97-AF65-F5344CB8AC3E}">
        <p14:creationId xmlns:p14="http://schemas.microsoft.com/office/powerpoint/2010/main" val="1134931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US" dirty="0"/>
              <a:t>07/29/2026</a:t>
            </a: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72016F-5A8A-4128-BFAA-7B04FD15757C}" type="slidenum">
              <a:rPr lang="en-US" smtClean="0"/>
              <a:t>‹#›</a:t>
            </a:fld>
            <a:endParaRPr lang="en-US"/>
          </a:p>
        </p:txBody>
      </p:sp>
    </p:spTree>
    <p:extLst>
      <p:ext uri="{BB962C8B-B14F-4D97-AF65-F5344CB8AC3E}">
        <p14:creationId xmlns:p14="http://schemas.microsoft.com/office/powerpoint/2010/main" val="3081033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public.fastcase.com/Jhe1Qn%2BmJndQYQU6z%2FeNmy3Cz4wy1l7KLP04eUF6lK9LHYhSbur7qoLTVOvgiONtdfIgE1Kp4rUitDWM5q51Zw%3D%3D"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public.fastcase.com/Jhe1Qn%2BmJndQYQU6z%2FeNm5Ps0UNC25yzUaQhpNrggKVVteu6ZFteFev7pFEZzkmcnVZqxzSkZlxA6FaLZUuycA%3D%3D"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public.fastcase.com/Jhe1Qn%2BmJndQYQU6z%2FeNm98NlUWu5SzTMlaAGM9Z3ZDbZgSBub%2BmBWdimtI02xa7oy9pDAp0TMsKtv7xpsqluA%3D%3D"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3" Type="http://schemas.openxmlformats.org/officeDocument/2006/relationships/hyperlink" Target="https://casetext.com/case/doe-v-purdue-univ-3#p669" TargetMode="External"/><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a:t>
            </a:fld>
            <a:endParaRPr lang="en-US"/>
          </a:p>
        </p:txBody>
      </p:sp>
    </p:spTree>
    <p:extLst>
      <p:ext uri="{BB962C8B-B14F-4D97-AF65-F5344CB8AC3E}">
        <p14:creationId xmlns:p14="http://schemas.microsoft.com/office/powerpoint/2010/main" val="876477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AA4DC0-71C4-4764-B465-4561C8779255}" type="slidenum">
              <a:rPr lang="en-US" smtClean="0"/>
              <a:t>21</a:t>
            </a:fld>
            <a:endParaRPr lang="en-US" dirty="0"/>
          </a:p>
        </p:txBody>
      </p:sp>
    </p:spTree>
    <p:extLst>
      <p:ext uri="{BB962C8B-B14F-4D97-AF65-F5344CB8AC3E}">
        <p14:creationId xmlns:p14="http://schemas.microsoft.com/office/powerpoint/2010/main" val="240178484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was brought up by Damian and it is alleged that Haddie was the one initiating the sexual contact. Under the policy, it is the responsibility of the person initiating the sexual contact to get consent from the other person. So, this would not need to be added as an allegation. </a:t>
            </a:r>
          </a:p>
          <a:p>
            <a:pPr marL="171450" indent="-171450">
              <a:buFont typeface="Arial" panose="020B0604020202020204" pitchFamily="34" charset="0"/>
              <a:buChar char="•"/>
            </a:pPr>
            <a:r>
              <a:rPr lang="en-US" dirty="0"/>
              <a:t>Haddie should be given opportunity to respond to Damian’s account. If she raises an allegation that he was initiating and that it was not consensual (because of incapacity or just lack of consent), then investigator should flag it again and it can be considered.</a:t>
            </a:r>
          </a:p>
          <a:p>
            <a:pPr marL="171450" indent="-171450">
              <a:buFont typeface="Arial" panose="020B0604020202020204" pitchFamily="34" charset="0"/>
              <a:buChar char="•"/>
            </a:pPr>
            <a:r>
              <a:rPr lang="en-US" dirty="0"/>
              <a:t>What about possible cross complaint by Damian?</a:t>
            </a:r>
          </a:p>
          <a:p>
            <a:pPr marL="628650" lvl="1" indent="-171450">
              <a:buFont typeface="Arial" panose="020B0604020202020204" pitchFamily="34" charset="0"/>
              <a:buChar char="•"/>
            </a:pPr>
            <a:r>
              <a:rPr lang="en-US" dirty="0"/>
              <a:t>Review transcript</a:t>
            </a:r>
          </a:p>
          <a:p>
            <a:pPr marL="628650" lvl="1" indent="-171450">
              <a:buFont typeface="Arial" panose="020B0604020202020204" pitchFamily="34" charset="0"/>
              <a:buChar char="•"/>
            </a:pPr>
            <a:r>
              <a:rPr lang="en-US" dirty="0"/>
              <a:t>Consider having investigator ask more about that situation (what was happening before or after that, whether either of them said anything, how he reacted- if nothing would indicate lack of consent or that he didn’t like it, I wouldn’t ask consent questions or meet with him about a possible cross complaint)</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149</a:t>
            </a:fld>
            <a:endParaRPr lang="en-US"/>
          </a:p>
        </p:txBody>
      </p:sp>
    </p:spTree>
    <p:extLst>
      <p:ext uri="{BB962C8B-B14F-4D97-AF65-F5344CB8AC3E}">
        <p14:creationId xmlns:p14="http://schemas.microsoft.com/office/powerpoint/2010/main" val="21449457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Could have brief delay, but not extended. </a:t>
            </a:r>
          </a:p>
          <a:p>
            <a:r>
              <a:rPr lang="en-US" dirty="0"/>
              <a:t>Consider whether to issue notice of delay.</a:t>
            </a:r>
          </a:p>
        </p:txBody>
      </p:sp>
      <p:sp>
        <p:nvSpPr>
          <p:cNvPr id="4" name="Slide Number Placeholder 3"/>
          <p:cNvSpPr>
            <a:spLocks noGrp="1"/>
          </p:cNvSpPr>
          <p:nvPr>
            <p:ph type="sldNum" sz="quarter" idx="5"/>
          </p:nvPr>
        </p:nvSpPr>
        <p:spPr/>
        <p:txBody>
          <a:bodyPr/>
          <a:lstStyle/>
          <a:p>
            <a:fld id="{7072016F-5A8A-4128-BFAA-7B04FD15757C}" type="slidenum">
              <a:rPr lang="en-US" smtClean="0"/>
              <a:t>150</a:t>
            </a:fld>
            <a:endParaRPr lang="en-US"/>
          </a:p>
        </p:txBody>
      </p:sp>
    </p:spTree>
    <p:extLst>
      <p:ext uri="{BB962C8B-B14F-4D97-AF65-F5344CB8AC3E}">
        <p14:creationId xmlns:p14="http://schemas.microsoft.com/office/powerpoint/2010/main" val="162365572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ED guidance—2021 Q&amp;A</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151</a:t>
            </a:fld>
            <a:endParaRPr lang="en-US"/>
          </a:p>
        </p:txBody>
      </p:sp>
    </p:spTree>
    <p:extLst>
      <p:ext uri="{BB962C8B-B14F-4D97-AF65-F5344CB8AC3E}">
        <p14:creationId xmlns:p14="http://schemas.microsoft.com/office/powerpoint/2010/main" val="252952111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Does your policy address this?</a:t>
            </a:r>
          </a:p>
          <a:p>
            <a:pPr marL="285750" indent="-285750">
              <a:buFont typeface="Arial" panose="020B0604020202020204" pitchFamily="34" charset="0"/>
              <a:buChar char="•"/>
            </a:pPr>
            <a:r>
              <a:rPr lang="en-US" dirty="0"/>
              <a:t>Problematic because advisor could share information about what was said (though the complainants could do that themselves)</a:t>
            </a:r>
          </a:p>
          <a:p>
            <a:pPr marL="285750" indent="-285750">
              <a:buFont typeface="Arial" panose="020B0604020202020204" pitchFamily="34" charset="0"/>
              <a:buChar char="•"/>
            </a:pPr>
            <a:r>
              <a:rPr lang="en-US" dirty="0"/>
              <a:t>Could be confusing at hearing</a:t>
            </a:r>
          </a:p>
          <a:p>
            <a:pPr marL="285750" indent="-285750">
              <a:buFont typeface="Arial" panose="020B0604020202020204" pitchFamily="34" charset="0"/>
              <a:buChar char="•"/>
            </a:pPr>
            <a:r>
              <a:rPr lang="en-US" dirty="0"/>
              <a:t>What if your policy says (as we recommend): Generally, the advisor selected by the complainant or respondent should be free of conflicts of interest in the complaint resolution process</a:t>
            </a:r>
          </a:p>
          <a:p>
            <a:pPr marL="285750" indent="-285750">
              <a:buFont typeface="Arial" panose="020B0604020202020204" pitchFamily="34" charset="0"/>
              <a:buChar char="•"/>
            </a:pPr>
            <a:r>
              <a:rPr lang="en-US" dirty="0"/>
              <a:t>Is there a conflict of interest?</a:t>
            </a:r>
          </a:p>
          <a:p>
            <a:pPr marL="285750" indent="-285750">
              <a:buFont typeface="Arial" panose="020B0604020202020204" pitchFamily="34" charset="0"/>
              <a:buChar char="•"/>
            </a:pPr>
            <a:r>
              <a:rPr lang="en-US" dirty="0"/>
              <a:t>Probably push back</a:t>
            </a:r>
          </a:p>
          <a:p>
            <a:pPr marL="285750" indent="-285750">
              <a:buFont typeface="Arial" panose="020B0604020202020204" pitchFamily="34" charset="0"/>
              <a:buChar char="•"/>
            </a:pPr>
            <a:r>
              <a:rPr lang="en-US" dirty="0"/>
              <a:t>Don’t always know if we will consolidate a hearing</a:t>
            </a:r>
          </a:p>
          <a:p>
            <a:pPr marL="285750" indent="-285750">
              <a:buFont typeface="Arial" panose="020B0604020202020204" pitchFamily="34" charset="0"/>
              <a:buChar char="•"/>
            </a:pPr>
            <a:r>
              <a:rPr lang="en-US" dirty="0"/>
              <a:t>Consider what pushback you are likely to receive (is this an attorney advisor)</a:t>
            </a:r>
          </a:p>
          <a:p>
            <a:pPr marL="285750" indent="-285750">
              <a:buFont typeface="Arial" panose="020B0604020202020204" pitchFamily="34" charset="0"/>
              <a:buChar char="•"/>
            </a:pPr>
            <a:r>
              <a:rPr lang="en-US" dirty="0"/>
              <a:t>If not consolidated at some point, advisor could ask for delay because not enough time…lots of issues could arise</a:t>
            </a:r>
          </a:p>
          <a:p>
            <a:pPr marL="285750" indent="-285750">
              <a:buFont typeface="Arial" panose="020B0604020202020204" pitchFamily="34" charset="0"/>
              <a:buChar char="•"/>
            </a:pPr>
            <a:r>
              <a:rPr lang="en-US" dirty="0"/>
              <a:t>Could have unrelated cases with same advisor; would allow that, but be proactive to remind that we don’t schedule around advisors.</a:t>
            </a:r>
          </a:p>
          <a:p>
            <a:pPr marL="285750" indent="-285750">
              <a:buFont typeface="Arial" panose="020B0604020202020204" pitchFamily="34" charset="0"/>
              <a:buChar char="•"/>
            </a:pPr>
            <a:r>
              <a:rPr lang="en-US" dirty="0"/>
              <a:t>Nothing in preamble that allows denying this; good arguments for denying, but still a risk b/c they don’t get their advisor of choice.</a:t>
            </a:r>
          </a:p>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152</a:t>
            </a:fld>
            <a:endParaRPr lang="en-US"/>
          </a:p>
        </p:txBody>
      </p:sp>
    </p:spTree>
    <p:extLst>
      <p:ext uri="{BB962C8B-B14F-4D97-AF65-F5344CB8AC3E}">
        <p14:creationId xmlns:p14="http://schemas.microsoft.com/office/powerpoint/2010/main" val="290227537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State law may impose similar requirements in cases that fall outside Title IX</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153</a:t>
            </a:fld>
            <a:endParaRPr lang="en-US"/>
          </a:p>
        </p:txBody>
      </p:sp>
    </p:spTree>
    <p:extLst>
      <p:ext uri="{BB962C8B-B14F-4D97-AF65-F5344CB8AC3E}">
        <p14:creationId xmlns:p14="http://schemas.microsoft.com/office/powerpoint/2010/main" val="212293047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154</a:t>
            </a:fld>
            <a:endParaRPr lang="en-US"/>
          </a:p>
        </p:txBody>
      </p:sp>
    </p:spTree>
    <p:extLst>
      <p:ext uri="{BB962C8B-B14F-4D97-AF65-F5344CB8AC3E}">
        <p14:creationId xmlns:p14="http://schemas.microsoft.com/office/powerpoint/2010/main" val="170304279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TIXC should contact the witness and encourage him to respond to the investigator. Invite any questions or concerns about the process.</a:t>
            </a:r>
          </a:p>
          <a:p>
            <a:pPr marL="171450" indent="-171450">
              <a:buFont typeface="Arial" panose="020B0604020202020204" pitchFamily="34" charset="0"/>
              <a:buChar char="•"/>
            </a:pPr>
            <a:r>
              <a:rPr lang="en-US" dirty="0"/>
              <a:t>If that does not work (or at the same time), if one of the parties suggested Mark as a witness, TIXC could reach out to the party to let him/her know that the witness is not responding. </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155</a:t>
            </a:fld>
            <a:endParaRPr lang="en-US"/>
          </a:p>
        </p:txBody>
      </p:sp>
    </p:spTree>
    <p:extLst>
      <p:ext uri="{BB962C8B-B14F-4D97-AF65-F5344CB8AC3E}">
        <p14:creationId xmlns:p14="http://schemas.microsoft.com/office/powerpoint/2010/main" val="188224722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Ask the investigator to send you the portions of the transcripts from Francesca’s and Georgia’s interviews when they mentioned Iris. </a:t>
            </a:r>
          </a:p>
          <a:p>
            <a:pPr marL="171450" indent="-171450">
              <a:buFont typeface="Arial" panose="020B0604020202020204" pitchFamily="34" charset="0"/>
              <a:buChar char="•"/>
            </a:pPr>
            <a:r>
              <a:rPr lang="en-US" dirty="0"/>
              <a:t>Reports about other people often arise in investigations. </a:t>
            </a:r>
          </a:p>
          <a:p>
            <a:pPr marL="171450" indent="-171450">
              <a:buFont typeface="Arial" panose="020B0604020202020204" pitchFamily="34" charset="0"/>
              <a:buChar char="•"/>
            </a:pPr>
            <a:r>
              <a:rPr lang="en-US" dirty="0"/>
              <a:t>TIXC needs to reach out for an intake interview when that happens.</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156</a:t>
            </a:fld>
            <a:endParaRPr lang="en-US"/>
          </a:p>
        </p:txBody>
      </p:sp>
    </p:spTree>
    <p:extLst>
      <p:ext uri="{BB962C8B-B14F-4D97-AF65-F5344CB8AC3E}">
        <p14:creationId xmlns:p14="http://schemas.microsoft.com/office/powerpoint/2010/main" val="427135919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Explain option to file a formal complaint</a:t>
            </a:r>
          </a:p>
          <a:p>
            <a:pPr marL="171450" indent="-171450">
              <a:buFont typeface="Arial" panose="020B0604020202020204" pitchFamily="34" charset="0"/>
              <a:buChar char="•"/>
            </a:pPr>
            <a:r>
              <a:rPr lang="en-US" dirty="0"/>
              <a:t>Explain process</a:t>
            </a:r>
          </a:p>
          <a:p>
            <a:pPr marL="171450" indent="-171450">
              <a:buFont typeface="Arial" panose="020B0604020202020204" pitchFamily="34" charset="0"/>
              <a:buChar char="•"/>
            </a:pPr>
            <a:r>
              <a:rPr lang="en-US" dirty="0"/>
              <a:t>Offer supportive measures</a:t>
            </a:r>
          </a:p>
        </p:txBody>
      </p:sp>
      <p:sp>
        <p:nvSpPr>
          <p:cNvPr id="4" name="Slide Number Placeholder 3"/>
          <p:cNvSpPr>
            <a:spLocks noGrp="1"/>
          </p:cNvSpPr>
          <p:nvPr>
            <p:ph type="sldNum" sz="quarter" idx="5"/>
          </p:nvPr>
        </p:nvSpPr>
        <p:spPr/>
        <p:txBody>
          <a:bodyPr/>
          <a:lstStyle/>
          <a:p>
            <a:fld id="{7072016F-5A8A-4128-BFAA-7B04FD15757C}" type="slidenum">
              <a:rPr lang="en-US" smtClean="0"/>
              <a:t>157</a:t>
            </a:fld>
            <a:endParaRPr lang="en-US"/>
          </a:p>
        </p:txBody>
      </p:sp>
    </p:spTree>
    <p:extLst>
      <p:ext uri="{BB962C8B-B14F-4D97-AF65-F5344CB8AC3E}">
        <p14:creationId xmlns:p14="http://schemas.microsoft.com/office/powerpoint/2010/main" val="381127821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Likely yes because her complaint arises out of the same facts and circumstances. Still early in the process; likely would not result in a significant delay; could postpone Coach Jackie’s interview and first interview Iris.</a:t>
            </a:r>
          </a:p>
          <a:p>
            <a:pPr marL="171450" indent="-171450">
              <a:buFont typeface="Arial" panose="020B0604020202020204" pitchFamily="34" charset="0"/>
              <a:buChar char="•"/>
            </a:pPr>
            <a:r>
              <a:rPr lang="en-US" dirty="0"/>
              <a:t>Discuss: What if Iris did not file her formal complaint until after the close of evidence had been issued?</a:t>
            </a:r>
          </a:p>
          <a:p>
            <a:pPr marL="628650" lvl="1" indent="-171450">
              <a:buFont typeface="Arial" panose="020B0604020202020204" pitchFamily="34" charset="0"/>
              <a:buChar char="•"/>
            </a:pPr>
            <a:r>
              <a:rPr lang="en-US" dirty="0"/>
              <a:t>Likely same facts and circumstances</a:t>
            </a:r>
          </a:p>
          <a:p>
            <a:pPr marL="628650" lvl="1" indent="-171450">
              <a:buFont typeface="Arial" panose="020B0604020202020204" pitchFamily="34" charset="0"/>
              <a:buChar char="•"/>
            </a:pPr>
            <a:r>
              <a:rPr lang="en-US" dirty="0"/>
              <a:t>Consider whether Iris was interviewed as part of the investigation; how much additional investigation will need to be conducted if her complaint is consolidated with Francesca’s and Georgia’s (i.e., the length of the delay); whether the information gathered as part of the investigation into Iris’s allegations could impact the findings in the cases of Francesca and Georgia</a:t>
            </a:r>
          </a:p>
          <a:p>
            <a:pPr marL="628650" lvl="1" indent="-171450">
              <a:buFont typeface="Arial" panose="020B0604020202020204" pitchFamily="34" charset="0"/>
              <a:buChar char="•"/>
            </a:pPr>
            <a:r>
              <a:rPr lang="en-US" dirty="0"/>
              <a:t>At some point, you might decide to just have a separate process, especially in cases where alleged harassment is widespread and complaints keep coming in.</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158</a:t>
            </a:fld>
            <a:endParaRPr lang="en-US"/>
          </a:p>
        </p:txBody>
      </p:sp>
    </p:spTree>
    <p:extLst>
      <p:ext uri="{BB962C8B-B14F-4D97-AF65-F5344CB8AC3E}">
        <p14:creationId xmlns:p14="http://schemas.microsoft.com/office/powerpoint/2010/main" val="765691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C6F54-A1C2-4F4B-A81C-B2FDE222C6D1}" type="slidenum">
              <a:rPr lang="en-US" smtClean="0"/>
              <a:t>22</a:t>
            </a:fld>
            <a:endParaRPr lang="en-US" dirty="0"/>
          </a:p>
        </p:txBody>
      </p:sp>
    </p:spTree>
    <p:extLst>
      <p:ext uri="{BB962C8B-B14F-4D97-AF65-F5344CB8AC3E}">
        <p14:creationId xmlns:p14="http://schemas.microsoft.com/office/powerpoint/2010/main" val="210269201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of evidence</a:t>
            </a:r>
          </a:p>
          <a:p>
            <a:r>
              <a:rPr lang="en-US" dirty="0"/>
              <a:t>Access to DRE</a:t>
            </a:r>
          </a:p>
        </p:txBody>
      </p:sp>
      <p:sp>
        <p:nvSpPr>
          <p:cNvPr id="4" name="Slide Number Placeholder 3"/>
          <p:cNvSpPr>
            <a:spLocks noGrp="1"/>
          </p:cNvSpPr>
          <p:nvPr>
            <p:ph type="sldNum" sz="quarter" idx="5"/>
          </p:nvPr>
        </p:nvSpPr>
        <p:spPr/>
        <p:txBody>
          <a:bodyPr/>
          <a:lstStyle/>
          <a:p>
            <a:fld id="{7072016F-5A8A-4128-BFAA-7B04FD15757C}" type="slidenum">
              <a:rPr lang="en-US" smtClean="0"/>
              <a:t>159</a:t>
            </a:fld>
            <a:endParaRPr lang="en-US"/>
          </a:p>
        </p:txBody>
      </p:sp>
    </p:spTree>
    <p:extLst>
      <p:ext uri="{BB962C8B-B14F-4D97-AF65-F5344CB8AC3E}">
        <p14:creationId xmlns:p14="http://schemas.microsoft.com/office/powerpoint/2010/main" val="316241442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Yes, you should be concerned</a:t>
            </a:r>
          </a:p>
          <a:p>
            <a:pPr marL="171450" indent="-171450">
              <a:buFont typeface="Arial" panose="020B0604020202020204" pitchFamily="34" charset="0"/>
              <a:buChar char="•"/>
            </a:pPr>
            <a:r>
              <a:rPr lang="en-US" dirty="0"/>
              <a:t>Entering confidential, sensitive student information into AI tools can violate confidentiality requirements. Depends on type of AI used. </a:t>
            </a:r>
          </a:p>
          <a:p>
            <a:pPr marL="171450" indent="-171450">
              <a:buFont typeface="Arial" panose="020B0604020202020204" pitchFamily="34" charset="0"/>
              <a:buChar char="•"/>
            </a:pPr>
            <a:r>
              <a:rPr lang="en-US" dirty="0"/>
              <a:t>AI is also not a replacement for the investigator’s personal review of the transcripts. AI summaries often don’t include vital information or they summarize in a way that is </a:t>
            </a:r>
          </a:p>
          <a:p>
            <a:pPr marL="171450" indent="-171450">
              <a:buFont typeface="Arial" panose="020B0604020202020204" pitchFamily="34" charset="0"/>
              <a:buChar char="•"/>
            </a:pPr>
            <a:r>
              <a:rPr lang="en-US" dirty="0"/>
              <a:t>We test AI tools that are designed for legal work, and it still makes regular errors, including changing facts, focusing on the wrong thing, etc.</a:t>
            </a:r>
          </a:p>
          <a:p>
            <a:pPr marL="171450" indent="-171450">
              <a:buFont typeface="Arial" panose="020B0604020202020204" pitchFamily="34" charset="0"/>
              <a:buChar char="•"/>
            </a:pPr>
            <a:r>
              <a:rPr lang="en-US" dirty="0"/>
              <a:t>Could consider limited use by the TIXC (drafting emails, etc.), but would need to ensure security. And everything needs to be reviewed by a human.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160</a:t>
            </a:fld>
            <a:endParaRPr lang="en-US"/>
          </a:p>
        </p:txBody>
      </p:sp>
    </p:spTree>
    <p:extLst>
      <p:ext uri="{BB962C8B-B14F-4D97-AF65-F5344CB8AC3E}">
        <p14:creationId xmlns:p14="http://schemas.microsoft.com/office/powerpoint/2010/main" val="108486678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Preamble: “Under the final regulations, therefore, recipients are neither required nor prohibited from using a file sharing platform that restricts parties and advisors from downloading or copying the evidence.”  </a:t>
            </a:r>
          </a:p>
          <a:p>
            <a:r>
              <a:rPr lang="en-US" dirty="0"/>
              <a:t>Preamble says you cannot restrict time (must allow full 10-day review period) or require supervision. </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161</a:t>
            </a:fld>
            <a:endParaRPr lang="en-US"/>
          </a:p>
        </p:txBody>
      </p:sp>
    </p:spTree>
    <p:extLst>
      <p:ext uri="{BB962C8B-B14F-4D97-AF65-F5344CB8AC3E}">
        <p14:creationId xmlns:p14="http://schemas.microsoft.com/office/powerpoint/2010/main" val="307024561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Privileged info and treatment records covered on next slide</a:t>
            </a:r>
          </a:p>
        </p:txBody>
      </p:sp>
      <p:sp>
        <p:nvSpPr>
          <p:cNvPr id="4" name="Slide Number Placeholder 3"/>
          <p:cNvSpPr>
            <a:spLocks noGrp="1"/>
          </p:cNvSpPr>
          <p:nvPr>
            <p:ph type="sldNum" sz="quarter" idx="5"/>
          </p:nvPr>
        </p:nvSpPr>
        <p:spPr/>
        <p:txBody>
          <a:bodyPr/>
          <a:lstStyle/>
          <a:p>
            <a:fld id="{7072016F-5A8A-4128-BFAA-7B04FD15757C}" type="slidenum">
              <a:rPr lang="en-US" smtClean="0"/>
              <a:t>163</a:t>
            </a:fld>
            <a:endParaRPr lang="en-US"/>
          </a:p>
        </p:txBody>
      </p:sp>
    </p:spTree>
    <p:extLst>
      <p:ext uri="{BB962C8B-B14F-4D97-AF65-F5344CB8AC3E}">
        <p14:creationId xmlns:p14="http://schemas.microsoft.com/office/powerpoint/2010/main" val="90343090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In MN, we need consent to include mental health and medical information, not just records. Conflict with TIX; We recommend in cases that fall under MN law but not TIX that you have both parties (MN law only require for C—but fairness) sign a release (before access to evidence so that you know which process it falls under)</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164</a:t>
            </a:fld>
            <a:endParaRPr lang="en-US"/>
          </a:p>
        </p:txBody>
      </p:sp>
    </p:spTree>
    <p:extLst>
      <p:ext uri="{BB962C8B-B14F-4D97-AF65-F5344CB8AC3E}">
        <p14:creationId xmlns:p14="http://schemas.microsoft.com/office/powerpoint/2010/main" val="108270491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Directly related/relevant are the only standards used to determine admissibility </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165</a:t>
            </a:fld>
            <a:endParaRPr lang="en-US"/>
          </a:p>
        </p:txBody>
      </p:sp>
    </p:spTree>
    <p:extLst>
      <p:ext uri="{BB962C8B-B14F-4D97-AF65-F5344CB8AC3E}">
        <p14:creationId xmlns:p14="http://schemas.microsoft.com/office/powerpoint/2010/main" val="176198404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Prior sexual history is not kept out at DRE stage.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(more on next slide)</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167</a:t>
            </a:fld>
            <a:endParaRPr lang="en-US"/>
          </a:p>
        </p:txBody>
      </p:sp>
    </p:spTree>
    <p:extLst>
      <p:ext uri="{BB962C8B-B14F-4D97-AF65-F5344CB8AC3E}">
        <p14:creationId xmlns:p14="http://schemas.microsoft.com/office/powerpoint/2010/main" val="218575572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FA77E-8B3E-5E46-2E19-78E2BF95B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32F89-1815-8D2D-4B5D-817E6D60CF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DE28A-BB31-13B6-065C-167D111E6968}"/>
              </a:ext>
            </a:extLst>
          </p:cNvPr>
          <p:cNvSpPr>
            <a:spLocks noGrp="1"/>
          </p:cNvSpPr>
          <p:nvPr>
            <p:ph type="body" idx="1"/>
          </p:nvPr>
        </p:nvSpPr>
        <p:spPr/>
        <p:txBody>
          <a:bodyPr/>
          <a:lstStyle/>
          <a:p>
            <a:pPr marL="171450" indent="-171450">
              <a:buFont typeface="Arial" panose="020B0604020202020204" pitchFamily="34" charset="0"/>
              <a:buChar char="•"/>
            </a:pPr>
            <a:r>
              <a:rPr lang="en-US" dirty="0"/>
              <a:t>Elise’s account of Damian being creepy? It is about Haddie and Damian’s relationship. [I THINK I WOULD ALLOW THIS IN DRE BUT NOT IN REPORT]</a:t>
            </a:r>
          </a:p>
          <a:p>
            <a:pPr marL="171450" indent="-171450">
              <a:buFont typeface="Arial" panose="020B0604020202020204" pitchFamily="34" charset="0"/>
              <a:buChar char="•"/>
            </a:pPr>
            <a:r>
              <a:rPr lang="en-US" dirty="0"/>
              <a:t>Seeing counselor is not treatment record. Probably directly related [I THINK I WOULD ALLOW HERE BUT KEEP OUT OF REPORT]</a:t>
            </a:r>
          </a:p>
          <a:p>
            <a:pPr marL="171450" indent="-171450">
              <a:buFont typeface="Arial" panose="020B0604020202020204" pitchFamily="34" charset="0"/>
              <a:buChar char="•"/>
            </a:pPr>
            <a:r>
              <a:rPr lang="en-US" dirty="0"/>
              <a:t>Damian’s friend: Not directly related</a:t>
            </a:r>
          </a:p>
          <a:p>
            <a:endParaRPr lang="en-US" dirty="0"/>
          </a:p>
        </p:txBody>
      </p:sp>
      <p:sp>
        <p:nvSpPr>
          <p:cNvPr id="4" name="Slide Number Placeholder 3">
            <a:extLst>
              <a:ext uri="{FF2B5EF4-FFF2-40B4-BE49-F238E27FC236}">
                <a16:creationId xmlns:a16="http://schemas.microsoft.com/office/drawing/2014/main" id="{84110A3D-C118-316D-F3F7-2BE7310D90FF}"/>
              </a:ext>
            </a:extLst>
          </p:cNvPr>
          <p:cNvSpPr>
            <a:spLocks noGrp="1"/>
          </p:cNvSpPr>
          <p:nvPr>
            <p:ph type="sldNum" sz="quarter" idx="5"/>
          </p:nvPr>
        </p:nvSpPr>
        <p:spPr/>
        <p:txBody>
          <a:bodyPr/>
          <a:lstStyle/>
          <a:p>
            <a:fld id="{7072016F-5A8A-4128-BFAA-7B04FD15757C}" type="slidenum">
              <a:rPr lang="en-US" smtClean="0"/>
              <a:t>168</a:t>
            </a:fld>
            <a:endParaRPr lang="en-US"/>
          </a:p>
        </p:txBody>
      </p:sp>
    </p:spTree>
    <p:extLst>
      <p:ext uri="{BB962C8B-B14F-4D97-AF65-F5344CB8AC3E}">
        <p14:creationId xmlns:p14="http://schemas.microsoft.com/office/powerpoint/2010/main" val="68914474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“mark for redaction” function and keep a copy of that. </a:t>
            </a:r>
          </a:p>
        </p:txBody>
      </p:sp>
      <p:sp>
        <p:nvSpPr>
          <p:cNvPr id="4" name="Slide Number Placeholder 3"/>
          <p:cNvSpPr>
            <a:spLocks noGrp="1"/>
          </p:cNvSpPr>
          <p:nvPr>
            <p:ph type="sldNum" sz="quarter" idx="5"/>
          </p:nvPr>
        </p:nvSpPr>
        <p:spPr/>
        <p:txBody>
          <a:bodyPr/>
          <a:lstStyle/>
          <a:p>
            <a:fld id="{7072016F-5A8A-4128-BFAA-7B04FD15757C}" type="slidenum">
              <a:rPr lang="en-US" smtClean="0"/>
              <a:t>169</a:t>
            </a:fld>
            <a:endParaRPr lang="en-US"/>
          </a:p>
        </p:txBody>
      </p:sp>
    </p:spTree>
    <p:extLst>
      <p:ext uri="{BB962C8B-B14F-4D97-AF65-F5344CB8AC3E}">
        <p14:creationId xmlns:p14="http://schemas.microsoft.com/office/powerpoint/2010/main" val="65364806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 does your NDA say?</a:t>
            </a:r>
          </a:p>
          <a:p>
            <a:pPr marL="171450" indent="-171450">
              <a:buFont typeface="Arial" panose="020B0604020202020204" pitchFamily="34" charset="0"/>
              <a:buChar char="•"/>
            </a:pPr>
            <a:r>
              <a:rPr lang="en-US" dirty="0"/>
              <a:t>Does it differentiate between information provided in the process and information a party already knew outside of the process?</a:t>
            </a:r>
          </a:p>
          <a:p>
            <a:pPr marL="171450" indent="-171450">
              <a:buFont typeface="Arial" panose="020B0604020202020204" pitchFamily="34" charset="0"/>
              <a:buChar char="•"/>
            </a:pPr>
            <a:r>
              <a:rPr lang="en-US" dirty="0"/>
              <a:t>Remind Haddie that under the policy, the time for review will not be extended</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170</a:t>
            </a:fld>
            <a:endParaRPr lang="en-US"/>
          </a:p>
        </p:txBody>
      </p:sp>
    </p:spTree>
    <p:extLst>
      <p:ext uri="{BB962C8B-B14F-4D97-AF65-F5344CB8AC3E}">
        <p14:creationId xmlns:p14="http://schemas.microsoft.com/office/powerpoint/2010/main" val="1283768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Caution: Consider whether respondent who is no longer employed/enrolled could be re-employed or re-enrolled or if they might still be in the community. If so, institution may want to complete the process and make a finding, rather than dismissing. </a:t>
            </a:r>
          </a:p>
          <a:p>
            <a:endParaRPr lang="en-US" dirty="0"/>
          </a:p>
        </p:txBody>
      </p:sp>
      <p:sp>
        <p:nvSpPr>
          <p:cNvPr id="4" name="Slide Number Placeholder 3"/>
          <p:cNvSpPr>
            <a:spLocks noGrp="1"/>
          </p:cNvSpPr>
          <p:nvPr>
            <p:ph type="sldNum" sz="quarter" idx="5"/>
          </p:nvPr>
        </p:nvSpPr>
        <p:spPr/>
        <p:txBody>
          <a:bodyPr/>
          <a:lstStyle/>
          <a:p>
            <a:fld id="{7CDC6F54-A1C2-4F4B-A81C-B2FDE222C6D1}" type="slidenum">
              <a:rPr lang="en-US" smtClean="0"/>
              <a:t>23</a:t>
            </a:fld>
            <a:endParaRPr lang="en-US"/>
          </a:p>
        </p:txBody>
      </p:sp>
    </p:spTree>
    <p:extLst>
      <p:ext uri="{BB962C8B-B14F-4D97-AF65-F5344CB8AC3E}">
        <p14:creationId xmlns:p14="http://schemas.microsoft.com/office/powerpoint/2010/main" val="69495721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 discussion. Keep going.)</a:t>
            </a: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171</a:t>
            </a:fld>
            <a:endParaRPr lang="en-US"/>
          </a:p>
        </p:txBody>
      </p:sp>
    </p:spTree>
    <p:extLst>
      <p:ext uri="{BB962C8B-B14F-4D97-AF65-F5344CB8AC3E}">
        <p14:creationId xmlns:p14="http://schemas.microsoft.com/office/powerpoint/2010/main" val="99031916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NDAs need to be carefully drafted to accord with Title IX and any applicable state law. Recommend you work with legal counsel to ensure your NDAs are appropriately drafted.</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172</a:t>
            </a:fld>
            <a:endParaRPr lang="en-US"/>
          </a:p>
        </p:txBody>
      </p:sp>
    </p:spTree>
    <p:extLst>
      <p:ext uri="{BB962C8B-B14F-4D97-AF65-F5344CB8AC3E}">
        <p14:creationId xmlns:p14="http://schemas.microsoft.com/office/powerpoint/2010/main" val="14565822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Explain that the institution uses the file-sharing platform to protect private information of the parties and witnesses.</a:t>
            </a:r>
          </a:p>
          <a:p>
            <a:pPr marL="171450" indent="-171450">
              <a:buFont typeface="Arial" panose="020B0604020202020204" pitchFamily="34" charset="0"/>
              <a:buChar char="•"/>
            </a:pPr>
            <a:r>
              <a:rPr lang="en-US" dirty="0"/>
              <a:t>Tell him that you cannot provide him with a downloadable version. </a:t>
            </a:r>
          </a:p>
          <a:p>
            <a:pPr marL="171450" indent="-171450">
              <a:buFont typeface="Arial" panose="020B0604020202020204" pitchFamily="34" charset="0"/>
              <a:buChar char="•"/>
            </a:pPr>
            <a:r>
              <a:rPr lang="en-US" dirty="0"/>
              <a:t>Offer supportive measures that may help him through the review process.</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173</a:t>
            </a:fld>
            <a:endParaRPr lang="en-US"/>
          </a:p>
        </p:txBody>
      </p:sp>
    </p:spTree>
    <p:extLst>
      <p:ext uri="{BB962C8B-B14F-4D97-AF65-F5344CB8AC3E}">
        <p14:creationId xmlns:p14="http://schemas.microsoft.com/office/powerpoint/2010/main" val="189900406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Legal obligations to provide reasonable accommodations related to a disability that interferes with a party’s equal participation in the process</a:t>
            </a:r>
          </a:p>
          <a:p>
            <a:pPr marL="171450" indent="-171450">
              <a:buFont typeface="Arial" panose="020B0604020202020204" pitchFamily="34" charset="0"/>
              <a:buChar char="•"/>
            </a:pPr>
            <a:r>
              <a:rPr lang="en-US" dirty="0"/>
              <a:t>But engage in an interactive process to see if there are other accommodations that would allow him to equally participate in the process without compromising the confidentiality of the information in the DRE. Would in-person review of a printed copy be better? Could the formatting of the file be changed and re-uploaded in a new format that is easier to read? Does the institution have access to software that would convert the file into a new readable format that could be uploaded (be careful with uploading confidential information). </a:t>
            </a:r>
          </a:p>
          <a:p>
            <a:pPr marL="171450" indent="-171450">
              <a:buFont typeface="Arial" panose="020B0604020202020204" pitchFamily="34" charset="0"/>
              <a:buChar char="•"/>
            </a:pPr>
            <a:r>
              <a:rPr lang="en-US" dirty="0"/>
              <a:t>Does Damian need extra time as an alternative or in addition to a different format?</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174</a:t>
            </a:fld>
            <a:endParaRPr lang="en-US"/>
          </a:p>
        </p:txBody>
      </p:sp>
    </p:spTree>
    <p:extLst>
      <p:ext uri="{BB962C8B-B14F-4D97-AF65-F5344CB8AC3E}">
        <p14:creationId xmlns:p14="http://schemas.microsoft.com/office/powerpoint/2010/main" val="52034553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investigator should include this in the investigation report as Haddie’s response to Damian’s account.</a:t>
            </a:r>
          </a:p>
          <a:p>
            <a:pPr marL="171450" indent="-171450">
              <a:buFont typeface="Arial" panose="020B0604020202020204" pitchFamily="34" charset="0"/>
              <a:buChar char="•"/>
            </a:pPr>
            <a:r>
              <a:rPr lang="en-US" dirty="0"/>
              <a:t>No further investigation needed based on this.</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175</a:t>
            </a:fld>
            <a:endParaRPr lang="en-US"/>
          </a:p>
        </p:txBody>
      </p:sp>
    </p:spTree>
    <p:extLst>
      <p:ext uri="{BB962C8B-B14F-4D97-AF65-F5344CB8AC3E}">
        <p14:creationId xmlns:p14="http://schemas.microsoft.com/office/powerpoint/2010/main" val="47590212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Check with investigator/transcript to see if witness was suggested</a:t>
            </a:r>
          </a:p>
          <a:p>
            <a:pPr marL="171450" indent="-171450">
              <a:buFont typeface="Arial" panose="020B0604020202020204" pitchFamily="34" charset="0"/>
              <a:buChar char="•"/>
            </a:pPr>
            <a:r>
              <a:rPr lang="en-US" dirty="0"/>
              <a:t>What is Chris likely to know?</a:t>
            </a:r>
          </a:p>
          <a:p>
            <a:pPr marL="171450" indent="-171450">
              <a:buFont typeface="Arial" panose="020B0604020202020204" pitchFamily="34" charset="0"/>
              <a:buChar char="•"/>
            </a:pPr>
            <a:r>
              <a:rPr lang="en-US" dirty="0"/>
              <a:t>Will it impact outcome?</a:t>
            </a:r>
          </a:p>
          <a:p>
            <a:pPr marL="171450" indent="-171450">
              <a:buFont typeface="Arial" panose="020B0604020202020204" pitchFamily="34" charset="0"/>
              <a:buChar char="•"/>
            </a:pPr>
            <a:r>
              <a:rPr lang="en-US" dirty="0"/>
              <a:t>Here, it relates to the parties’ dispute about why they stopped engaging in sexual contact on May 1. Haddie’s account is that they stopped when she said she had to go because she had to work early in the morning; she says she had already gotten up to leave when Damian’s roommate came home. Damian says that they stopped when his roommate came home.</a:t>
            </a:r>
          </a:p>
          <a:p>
            <a:pPr marL="171450" indent="-171450">
              <a:buFont typeface="Arial" panose="020B0604020202020204" pitchFamily="34" charset="0"/>
              <a:buChar char="•"/>
            </a:pPr>
            <a:r>
              <a:rPr lang="en-US" dirty="0"/>
              <a:t>Probably won’t impact the outcome</a:t>
            </a:r>
          </a:p>
          <a:p>
            <a:pPr marL="171450" indent="-171450">
              <a:buFont typeface="Arial" panose="020B0604020202020204" pitchFamily="34" charset="0"/>
              <a:buChar char="•"/>
            </a:pPr>
            <a:r>
              <a:rPr lang="en-US" dirty="0"/>
              <a:t>But more conservative approach is to interview the witness, particularly when, as is the case here, the witness was suggested to the investigator.</a:t>
            </a:r>
          </a:p>
          <a:p>
            <a:pPr marL="171450" indent="-171450">
              <a:buFont typeface="Arial" panose="020B0604020202020204" pitchFamily="34" charset="0"/>
              <a:buChar char="•"/>
            </a:pPr>
            <a:r>
              <a:rPr lang="en-US" dirty="0"/>
              <a:t>But what if there have already been delays and the parties are frustrated? </a:t>
            </a:r>
          </a:p>
          <a:p>
            <a:pPr marL="171450" indent="-171450">
              <a:buFont typeface="Arial" panose="020B0604020202020204" pitchFamily="34" charset="0"/>
              <a:buChar char="•"/>
            </a:pPr>
            <a:r>
              <a:rPr lang="en-US" dirty="0"/>
              <a:t>You could just call Chris at the hearing. Let’s assume that’s what happens here.</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176</a:t>
            </a:fld>
            <a:endParaRPr lang="en-US"/>
          </a:p>
        </p:txBody>
      </p:sp>
    </p:spTree>
    <p:extLst>
      <p:ext uri="{BB962C8B-B14F-4D97-AF65-F5344CB8AC3E}">
        <p14:creationId xmlns:p14="http://schemas.microsoft.com/office/powerpoint/2010/main" val="18787045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Recognize that this is new evidence submitted after the close of evidence.</a:t>
            </a:r>
          </a:p>
          <a:p>
            <a:pPr marL="171450" indent="-171450">
              <a:buFont typeface="Arial" panose="020B0604020202020204" pitchFamily="34" charset="0"/>
              <a:buChar char="•"/>
            </a:pPr>
            <a:r>
              <a:rPr lang="en-US" dirty="0"/>
              <a:t>Why didn’t he produce it earlier?</a:t>
            </a:r>
          </a:p>
          <a:p>
            <a:pPr marL="171450" indent="-171450">
              <a:buFont typeface="Arial" panose="020B0604020202020204" pitchFamily="34" charset="0"/>
              <a:buChar char="•"/>
            </a:pPr>
            <a:r>
              <a:rPr lang="en-US" dirty="0"/>
              <a:t>His reason seems to be that he had evidence countering Haddie’s account. </a:t>
            </a:r>
          </a:p>
          <a:p>
            <a:pPr marL="171450" indent="-171450">
              <a:buFont typeface="Arial" panose="020B0604020202020204" pitchFamily="34" charset="0"/>
              <a:buChar char="•"/>
            </a:pPr>
            <a:r>
              <a:rPr lang="en-US" dirty="0"/>
              <a:t>Probably allow this, but treat it as new evidence.</a:t>
            </a:r>
          </a:p>
          <a:p>
            <a:pPr marL="171450" indent="-171450">
              <a:buFont typeface="Arial" panose="020B0604020202020204" pitchFamily="34" charset="0"/>
              <a:buChar char="•"/>
            </a:pPr>
            <a:r>
              <a:rPr lang="en-US" dirty="0"/>
              <a:t>Reopen window to submit evidence for a few days—reopen for both parties.</a:t>
            </a:r>
          </a:p>
          <a:p>
            <a:pPr marL="171450" indent="-171450">
              <a:buFont typeface="Arial" panose="020B0604020202020204" pitchFamily="34" charset="0"/>
              <a:buChar char="•"/>
            </a:pPr>
            <a:r>
              <a:rPr lang="en-US" dirty="0"/>
              <a:t>Include this part of his response in the investigation report.</a:t>
            </a:r>
          </a:p>
          <a:p>
            <a:pPr marL="171450" indent="-171450">
              <a:buFont typeface="Arial" panose="020B0604020202020204" pitchFamily="34" charset="0"/>
              <a:buChar char="•"/>
            </a:pPr>
            <a:r>
              <a:rPr lang="en-US" dirty="0"/>
              <a:t>Provide supplemental directly related evidence at the same time as the report and allow parties to respond with their response to the report.</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177</a:t>
            </a:fld>
            <a:endParaRPr lang="en-US"/>
          </a:p>
        </p:txBody>
      </p:sp>
    </p:spTree>
    <p:extLst>
      <p:ext uri="{BB962C8B-B14F-4D97-AF65-F5344CB8AC3E}">
        <p14:creationId xmlns:p14="http://schemas.microsoft.com/office/powerpoint/2010/main" val="209514317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DRE responses are attached to investigation report, the other party will have opportunity to review. If provided to decisionmaker outside of investigation report, need to give parties access under VAWA. Best practice is if you are going to provide the DRE responses to the decisionmaker, include them as a report attachment so that the parties have chance to review. </a:t>
            </a:r>
          </a:p>
        </p:txBody>
      </p:sp>
      <p:sp>
        <p:nvSpPr>
          <p:cNvPr id="4" name="Slide Number Placeholder 3"/>
          <p:cNvSpPr>
            <a:spLocks noGrp="1"/>
          </p:cNvSpPr>
          <p:nvPr>
            <p:ph type="sldNum" sz="quarter" idx="5"/>
          </p:nvPr>
        </p:nvSpPr>
        <p:spPr/>
        <p:txBody>
          <a:bodyPr/>
          <a:lstStyle/>
          <a:p>
            <a:fld id="{7072016F-5A8A-4128-BFAA-7B04FD15757C}" type="slidenum">
              <a:rPr lang="en-US" smtClean="0"/>
              <a:t>178</a:t>
            </a:fld>
            <a:endParaRPr lang="en-US"/>
          </a:p>
        </p:txBody>
      </p:sp>
    </p:spTree>
    <p:extLst>
      <p:ext uri="{BB962C8B-B14F-4D97-AF65-F5344CB8AC3E}">
        <p14:creationId xmlns:p14="http://schemas.microsoft.com/office/powerpoint/2010/main" val="161137260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Coordinator</a:t>
            </a:r>
            <a:r>
              <a:rPr lang="en-US" baseline="0" dirty="0"/>
              <a:t> should redact any information about complainant’s sexual history from the parties’ response/rebuttal statements and from report attachments.</a:t>
            </a:r>
            <a:endParaRPr lang="en-US" dirty="0"/>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179</a:t>
            </a:fld>
            <a:endParaRPr lang="en-US"/>
          </a:p>
        </p:txBody>
      </p:sp>
    </p:spTree>
    <p:extLst>
      <p:ext uri="{BB962C8B-B14F-4D97-AF65-F5344CB8AC3E}">
        <p14:creationId xmlns:p14="http://schemas.microsoft.com/office/powerpoint/2010/main" val="386302813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Full access: cannot restrict time (besides 10 days) or require supervision; may use platform that restricts downloading or copying.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Preamble specifies that review and response period needs to be the full 10 days.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Again, we recommend that you work with legal counsel on drafting/revising NDAs and determining when and how to use them so that you are compliant with Title IX and any applicable state law.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180</a:t>
            </a:fld>
            <a:endParaRPr lang="en-US"/>
          </a:p>
        </p:txBody>
      </p:sp>
    </p:spTree>
    <p:extLst>
      <p:ext uri="{BB962C8B-B14F-4D97-AF65-F5344CB8AC3E}">
        <p14:creationId xmlns:p14="http://schemas.microsoft.com/office/powerpoint/2010/main" val="3289322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formal complaint either has to signed by person participating or attempting to participate in program/activity OR by the TIXC.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some cases a “third-party” could be participating or attempting to participate in the program/activity and thereby have the ability to sign a formal complaint.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a formal complaint that falls within TIX, then you have to comply with TIX grievance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7CDC6F54-A1C2-4F4B-A81C-B2FDE222C6D1}" type="slidenum">
              <a:rPr lang="en-US" smtClean="0"/>
              <a:t>24</a:t>
            </a:fld>
            <a:endParaRPr lang="en-US" dirty="0"/>
          </a:p>
        </p:txBody>
      </p:sp>
    </p:spTree>
    <p:extLst>
      <p:ext uri="{BB962C8B-B14F-4D97-AF65-F5344CB8AC3E}">
        <p14:creationId xmlns:p14="http://schemas.microsoft.com/office/powerpoint/2010/main" val="80276394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4504D-9B3C-E97E-6433-38CF09F172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7271BD-4C29-BBCC-CD23-AA1C92B48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629B59-E231-C2E0-03EB-5161CF4EC5E7}"/>
              </a:ext>
            </a:extLst>
          </p:cNvPr>
          <p:cNvSpPr>
            <a:spLocks noGrp="1"/>
          </p:cNvSpPr>
          <p:nvPr>
            <p:ph type="body" idx="1"/>
          </p:nvPr>
        </p:nvSpPr>
        <p:spPr/>
        <p:txBody>
          <a:bodyPr/>
          <a:lstStyle/>
          <a:p>
            <a:pPr marL="171450" indent="-171450">
              <a:buFont typeface="Arial" panose="020B0604020202020204" pitchFamily="34" charset="0"/>
              <a:buChar char="•"/>
            </a:pPr>
            <a:r>
              <a:rPr lang="en-US" dirty="0"/>
              <a:t>First excerpt: Second sentence contains prior sexual history, even though offered by Haddie. The first sentence is the main point. Keep the first sentence and strike sentence number 2. </a:t>
            </a:r>
          </a:p>
          <a:p>
            <a:pPr marL="171450" indent="-171450">
              <a:buFont typeface="Arial" panose="020B0604020202020204" pitchFamily="34" charset="0"/>
              <a:buChar char="•"/>
            </a:pPr>
            <a:r>
              <a:rPr lang="en-US" dirty="0"/>
              <a:t>Second excerpt: </a:t>
            </a:r>
          </a:p>
          <a:p>
            <a:pPr marL="628650" lvl="1" indent="-171450">
              <a:buFont typeface="Arial" panose="020B0604020202020204" pitchFamily="34" charset="0"/>
              <a:buChar char="•"/>
            </a:pPr>
            <a:r>
              <a:rPr lang="en-US" dirty="0"/>
              <a:t>Still mentions sexual history, but key to her coercion argument. </a:t>
            </a:r>
          </a:p>
          <a:p>
            <a:pPr marL="628650" lvl="1" indent="-171450">
              <a:buFont typeface="Arial" panose="020B0604020202020204" pitchFamily="34" charset="0"/>
              <a:buChar char="•"/>
            </a:pPr>
            <a:r>
              <a:rPr lang="en-US" dirty="0"/>
              <a:t>Also not offered to prove her sexual history, but rather to prove his pressuring of her. </a:t>
            </a:r>
          </a:p>
          <a:p>
            <a:pPr marL="628650" lvl="1" indent="-171450">
              <a:buFont typeface="Arial" panose="020B0604020202020204" pitchFamily="34" charset="0"/>
              <a:buChar char="•"/>
            </a:pPr>
            <a:r>
              <a:rPr lang="en-US" dirty="0"/>
              <a:t>Removing this would be detrimental to Haddie’s account. </a:t>
            </a:r>
          </a:p>
          <a:p>
            <a:pPr marL="628650" lvl="1" indent="-171450">
              <a:buFont typeface="Arial" panose="020B0604020202020204" pitchFamily="34" charset="0"/>
              <a:buChar char="•"/>
            </a:pPr>
            <a:r>
              <a:rPr lang="en-US" dirty="0"/>
              <a:t>Could keep it and document reasons for keeping it.</a:t>
            </a:r>
          </a:p>
          <a:p>
            <a:pPr marL="628650" lvl="1" indent="-171450">
              <a:buFont typeface="Arial" panose="020B0604020202020204" pitchFamily="34" charset="0"/>
              <a:buChar char="•"/>
            </a:pPr>
            <a:r>
              <a:rPr lang="en-US" dirty="0"/>
              <a:t>Make sure NOD contains a FN that says adjudicator did not consider Haddie’s prior sexual history in its determination and only considered the statement as it was relevant to Haddie’s account that Damian pressured her. </a:t>
            </a:r>
          </a:p>
        </p:txBody>
      </p:sp>
      <p:sp>
        <p:nvSpPr>
          <p:cNvPr id="4" name="Slide Number Placeholder 3">
            <a:extLst>
              <a:ext uri="{FF2B5EF4-FFF2-40B4-BE49-F238E27FC236}">
                <a16:creationId xmlns:a16="http://schemas.microsoft.com/office/drawing/2014/main" id="{5C383CE6-6585-58FC-43F8-8BE415AFB4EB}"/>
              </a:ext>
            </a:extLst>
          </p:cNvPr>
          <p:cNvSpPr>
            <a:spLocks noGrp="1"/>
          </p:cNvSpPr>
          <p:nvPr>
            <p:ph type="sldNum" sz="quarter" idx="5"/>
          </p:nvPr>
        </p:nvSpPr>
        <p:spPr/>
        <p:txBody>
          <a:bodyPr/>
          <a:lstStyle/>
          <a:p>
            <a:fld id="{7072016F-5A8A-4128-BFAA-7B04FD15757C}" type="slidenum">
              <a:rPr lang="en-US" smtClean="0"/>
              <a:t>181</a:t>
            </a:fld>
            <a:endParaRPr lang="en-US"/>
          </a:p>
        </p:txBody>
      </p:sp>
    </p:spTree>
    <p:extLst>
      <p:ext uri="{BB962C8B-B14F-4D97-AF65-F5344CB8AC3E}">
        <p14:creationId xmlns:p14="http://schemas.microsoft.com/office/powerpoint/2010/main" val="502311362"/>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F6A57-EECF-4731-8EDF-11881C473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DDE0FF-388E-C383-CB91-730A2F6E4E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5A6B96-5997-9CC8-C093-1B23F6DBCFC4}"/>
              </a:ext>
            </a:extLst>
          </p:cNvPr>
          <p:cNvSpPr>
            <a:spLocks noGrp="1"/>
          </p:cNvSpPr>
          <p:nvPr>
            <p:ph type="body" idx="1"/>
          </p:nvPr>
        </p:nvSpPr>
        <p:spPr/>
        <p:txBody>
          <a:bodyPr/>
          <a:lstStyle/>
          <a:p>
            <a:pPr marL="171450" indent="-171450">
              <a:buFont typeface="Arial" panose="020B0604020202020204" pitchFamily="34" charset="0"/>
              <a:buChar char="•"/>
            </a:pPr>
            <a:r>
              <a:rPr lang="en-US" dirty="0"/>
              <a:t>Elise’s account of Damian being creepy? Probably not relevant.</a:t>
            </a:r>
          </a:p>
          <a:p>
            <a:pPr marL="171450" indent="-171450">
              <a:buFont typeface="Arial" panose="020B0604020202020204" pitchFamily="34" charset="0"/>
              <a:buChar char="•"/>
            </a:pPr>
            <a:r>
              <a:rPr lang="en-US" dirty="0"/>
              <a:t>Seeing counselor is not treatment record. Probably not relevant.</a:t>
            </a:r>
          </a:p>
          <a:p>
            <a:pPr marL="171450" indent="-171450">
              <a:buFont typeface="Arial" panose="020B0604020202020204" pitchFamily="34" charset="0"/>
              <a:buChar char="•"/>
            </a:pPr>
            <a:r>
              <a:rPr lang="en-US" dirty="0"/>
              <a:t>Damian’s friend: If you didn’t already exclude it above as not directly related, exclude it here as not relevant.</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06ADF49-8F36-DDF1-59DF-D0785DE9D587}"/>
              </a:ext>
            </a:extLst>
          </p:cNvPr>
          <p:cNvSpPr>
            <a:spLocks noGrp="1"/>
          </p:cNvSpPr>
          <p:nvPr>
            <p:ph type="sldNum" sz="quarter" idx="5"/>
          </p:nvPr>
        </p:nvSpPr>
        <p:spPr/>
        <p:txBody>
          <a:bodyPr/>
          <a:lstStyle/>
          <a:p>
            <a:fld id="{7072016F-5A8A-4128-BFAA-7B04FD15757C}" type="slidenum">
              <a:rPr lang="en-US" smtClean="0"/>
              <a:t>182</a:t>
            </a:fld>
            <a:endParaRPr lang="en-US"/>
          </a:p>
        </p:txBody>
      </p:sp>
    </p:spTree>
    <p:extLst>
      <p:ext uri="{BB962C8B-B14F-4D97-AF65-F5344CB8AC3E}">
        <p14:creationId xmlns:p14="http://schemas.microsoft.com/office/powerpoint/2010/main" val="45623320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going</a:t>
            </a:r>
          </a:p>
        </p:txBody>
      </p:sp>
      <p:sp>
        <p:nvSpPr>
          <p:cNvPr id="4" name="Slide Number Placeholder 3"/>
          <p:cNvSpPr>
            <a:spLocks noGrp="1"/>
          </p:cNvSpPr>
          <p:nvPr>
            <p:ph type="sldNum" sz="quarter" idx="5"/>
          </p:nvPr>
        </p:nvSpPr>
        <p:spPr/>
        <p:txBody>
          <a:bodyPr/>
          <a:lstStyle/>
          <a:p>
            <a:fld id="{7072016F-5A8A-4128-BFAA-7B04FD15757C}" type="slidenum">
              <a:rPr lang="en-US" smtClean="0"/>
              <a:t>183</a:t>
            </a:fld>
            <a:endParaRPr lang="en-US"/>
          </a:p>
        </p:txBody>
      </p:sp>
    </p:spTree>
    <p:extLst>
      <p:ext uri="{BB962C8B-B14F-4D97-AF65-F5344CB8AC3E}">
        <p14:creationId xmlns:p14="http://schemas.microsoft.com/office/powerpoint/2010/main" val="306859940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F6A57-EECF-4731-8EDF-11881C473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DDE0FF-388E-C383-CB91-730A2F6E4E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5A6B96-5997-9CC8-C093-1B23F6DBCFC4}"/>
              </a:ext>
            </a:extLst>
          </p:cNvPr>
          <p:cNvSpPr>
            <a:spLocks noGrp="1"/>
          </p:cNvSpPr>
          <p:nvPr>
            <p:ph type="body" idx="1"/>
          </p:nvPr>
        </p:nvSpPr>
        <p:spPr/>
        <p:txBody>
          <a:bodyPr/>
          <a:lstStyle/>
          <a:p>
            <a:pPr marL="171450" indent="-171450">
              <a:buFont typeface="Arial" panose="020B0604020202020204" pitchFamily="34" charset="0"/>
              <a:buChar char="•"/>
            </a:pPr>
            <a:r>
              <a:rPr lang="en-US" dirty="0"/>
              <a:t>Include response in the adjudication file so that the hearing panel can see it. </a:t>
            </a:r>
          </a:p>
        </p:txBody>
      </p:sp>
      <p:sp>
        <p:nvSpPr>
          <p:cNvPr id="4" name="Slide Number Placeholder 3">
            <a:extLst>
              <a:ext uri="{FF2B5EF4-FFF2-40B4-BE49-F238E27FC236}">
                <a16:creationId xmlns:a16="http://schemas.microsoft.com/office/drawing/2014/main" id="{606ADF49-8F36-DDF1-59DF-D0785DE9D587}"/>
              </a:ext>
            </a:extLst>
          </p:cNvPr>
          <p:cNvSpPr>
            <a:spLocks noGrp="1"/>
          </p:cNvSpPr>
          <p:nvPr>
            <p:ph type="sldNum" sz="quarter" idx="5"/>
          </p:nvPr>
        </p:nvSpPr>
        <p:spPr/>
        <p:txBody>
          <a:bodyPr/>
          <a:lstStyle/>
          <a:p>
            <a:fld id="{7072016F-5A8A-4128-BFAA-7B04FD15757C}" type="slidenum">
              <a:rPr lang="en-US" smtClean="0"/>
              <a:t>184</a:t>
            </a:fld>
            <a:endParaRPr lang="en-US"/>
          </a:p>
        </p:txBody>
      </p:sp>
    </p:spTree>
    <p:extLst>
      <p:ext uri="{BB962C8B-B14F-4D97-AF65-F5344CB8AC3E}">
        <p14:creationId xmlns:p14="http://schemas.microsoft.com/office/powerpoint/2010/main" val="196358701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8FA4F-1645-257A-BB96-0CCDE60A3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F557F7-BCBD-B8CE-1900-3A5DCC39F4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D18B20-8726-B646-F17C-989B5B92A35E}"/>
              </a:ext>
            </a:extLst>
          </p:cNvPr>
          <p:cNvSpPr>
            <a:spLocks noGrp="1"/>
          </p:cNvSpPr>
          <p:nvPr>
            <p:ph type="body" idx="1"/>
          </p:nvPr>
        </p:nvSpPr>
        <p:spPr/>
        <p:txBody>
          <a:bodyPr/>
          <a:lstStyle/>
          <a:p>
            <a:pPr marL="171450" indent="-171450">
              <a:buFont typeface="Arial" panose="020B0604020202020204" pitchFamily="34" charset="0"/>
              <a:buChar char="•"/>
            </a:pPr>
            <a:r>
              <a:rPr lang="en-US" dirty="0"/>
              <a:t>Redact from report response</a:t>
            </a:r>
          </a:p>
          <a:p>
            <a:pPr marL="171450" indent="-171450">
              <a:buFont typeface="Arial" panose="020B0604020202020204" pitchFamily="34" charset="0"/>
              <a:buChar char="•"/>
            </a:pPr>
            <a:r>
              <a:rPr lang="en-US" dirty="0"/>
              <a:t>Explain to Haddie why it was redacted and that she can raise the issue at the hearing if she would like.</a:t>
            </a:r>
          </a:p>
        </p:txBody>
      </p:sp>
      <p:sp>
        <p:nvSpPr>
          <p:cNvPr id="4" name="Slide Number Placeholder 3">
            <a:extLst>
              <a:ext uri="{FF2B5EF4-FFF2-40B4-BE49-F238E27FC236}">
                <a16:creationId xmlns:a16="http://schemas.microsoft.com/office/drawing/2014/main" id="{A585181D-B148-E7DD-68CE-0D7691C130D9}"/>
              </a:ext>
            </a:extLst>
          </p:cNvPr>
          <p:cNvSpPr>
            <a:spLocks noGrp="1"/>
          </p:cNvSpPr>
          <p:nvPr>
            <p:ph type="sldNum" sz="quarter" idx="5"/>
          </p:nvPr>
        </p:nvSpPr>
        <p:spPr/>
        <p:txBody>
          <a:bodyPr/>
          <a:lstStyle/>
          <a:p>
            <a:fld id="{7072016F-5A8A-4128-BFAA-7B04FD15757C}" type="slidenum">
              <a:rPr lang="en-US" smtClean="0"/>
              <a:t>185</a:t>
            </a:fld>
            <a:endParaRPr lang="en-US"/>
          </a:p>
        </p:txBody>
      </p:sp>
    </p:spTree>
    <p:extLst>
      <p:ext uri="{BB962C8B-B14F-4D97-AF65-F5344CB8AC3E}">
        <p14:creationId xmlns:p14="http://schemas.microsoft.com/office/powerpoint/2010/main" val="241680103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EE481-B0D4-E4D0-0A01-3FD66A1C0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5B886-2821-0A77-1BAB-692FA81D5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DC69F8-EB13-A2E3-1430-CECE4753E263}"/>
              </a:ext>
            </a:extLst>
          </p:cNvPr>
          <p:cNvSpPr>
            <a:spLocks noGrp="1"/>
          </p:cNvSpPr>
          <p:nvPr>
            <p:ph type="body" idx="1"/>
          </p:nvPr>
        </p:nvSpPr>
        <p:spPr/>
        <p:txBody>
          <a:bodyPr/>
          <a:lstStyle/>
          <a:p>
            <a:pPr marL="285750" indent="-285750">
              <a:buFont typeface="Arial" panose="020B0604020202020204" pitchFamily="34" charset="0"/>
              <a:buChar char="•"/>
            </a:pPr>
            <a:r>
              <a:rPr lang="en-US" dirty="0"/>
              <a:t>While Title IX regulations permit institutions to dismiss a formal complaint if the respondent is no longer enrolled or employed by the institution, institutions are not required to do so.</a:t>
            </a:r>
          </a:p>
          <a:p>
            <a:pPr marL="285750" indent="-285750">
              <a:buFont typeface="Arial" panose="020B0604020202020204" pitchFamily="34" charset="0"/>
              <a:buChar char="•"/>
            </a:pPr>
            <a:r>
              <a:rPr lang="en-US" dirty="0"/>
              <a:t>Coach Jackie is still employed, so you should not dismiss on that basis.</a:t>
            </a:r>
          </a:p>
          <a:p>
            <a:pPr marL="285750" indent="-285750">
              <a:buFont typeface="Arial" panose="020B0604020202020204" pitchFamily="34" charset="0"/>
              <a:buChar char="•"/>
            </a:pPr>
            <a:r>
              <a:rPr lang="en-US" dirty="0"/>
              <a:t>Inform Kelly that the complaint resolution process will continue.</a:t>
            </a:r>
          </a:p>
          <a:p>
            <a:pPr marL="285750" indent="-285750">
              <a:buFont typeface="Arial" panose="020B0604020202020204" pitchFamily="34" charset="0"/>
              <a:buChar char="•"/>
            </a:pPr>
            <a:r>
              <a:rPr lang="en-US" dirty="0"/>
              <a:t>Discuss: What if Coach Jackie’s termination was effective immediately?</a:t>
            </a:r>
          </a:p>
          <a:p>
            <a:pPr marL="742950" lvl="1" indent="-285750">
              <a:buFont typeface="Arial" panose="020B0604020202020204" pitchFamily="34" charset="0"/>
              <a:buChar char="•"/>
            </a:pPr>
            <a:r>
              <a:rPr lang="en-US" dirty="0"/>
              <a:t>Investigation is mostly complete, institution likely can make a decision based on the information gathered;</a:t>
            </a:r>
          </a:p>
          <a:p>
            <a:pPr marL="742950" lvl="1" indent="-285750">
              <a:buFont typeface="Arial" panose="020B0604020202020204" pitchFamily="34" charset="0"/>
              <a:buChar char="•"/>
            </a:pPr>
            <a:r>
              <a:rPr lang="en-US" dirty="0"/>
              <a:t>Consider evidence gathered – is Jackie denying the allegations or has she admitted to engaging in at least some inappropriate behavior? Is there other evidence to corroborate the parties’ accounts?</a:t>
            </a:r>
          </a:p>
          <a:p>
            <a:pPr marL="742950" lvl="1" indent="-285750">
              <a:buFont typeface="Arial" panose="020B0604020202020204" pitchFamily="34" charset="0"/>
              <a:buChar char="•"/>
            </a:pPr>
            <a:r>
              <a:rPr lang="en-US" dirty="0"/>
              <a:t>How will complainants respond if complaints are dismissed?</a:t>
            </a:r>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05F3C0E-5B4A-6850-A61A-8E36DFEA61DF}"/>
              </a:ext>
            </a:extLst>
          </p:cNvPr>
          <p:cNvSpPr>
            <a:spLocks noGrp="1"/>
          </p:cNvSpPr>
          <p:nvPr>
            <p:ph type="sldNum" sz="quarter" idx="5"/>
          </p:nvPr>
        </p:nvSpPr>
        <p:spPr/>
        <p:txBody>
          <a:bodyPr/>
          <a:lstStyle/>
          <a:p>
            <a:fld id="{7072016F-5A8A-4128-BFAA-7B04FD15757C}" type="slidenum">
              <a:rPr lang="en-US" smtClean="0"/>
              <a:t>186</a:t>
            </a:fld>
            <a:endParaRPr lang="en-US"/>
          </a:p>
        </p:txBody>
      </p:sp>
    </p:spTree>
    <p:extLst>
      <p:ext uri="{BB962C8B-B14F-4D97-AF65-F5344CB8AC3E}">
        <p14:creationId xmlns:p14="http://schemas.microsoft.com/office/powerpoint/2010/main" val="128047348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372B2-B157-0967-1ED2-80C74DC95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DD831D-C40B-3989-9195-D7C297F3F7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D538B9-96DD-6496-E590-8371197ADFD3}"/>
              </a:ext>
            </a:extLst>
          </p:cNvPr>
          <p:cNvSpPr>
            <a:spLocks noGrp="1"/>
          </p:cNvSpPr>
          <p:nvPr>
            <p:ph type="body" idx="1"/>
          </p:nvPr>
        </p:nvSpPr>
        <p:spPr/>
        <p:txBody>
          <a:bodyPr/>
          <a:lstStyle/>
          <a:p>
            <a:pPr marL="171450" indent="-171450">
              <a:buFont typeface="Arial" panose="020B0604020202020204" pitchFamily="34" charset="0"/>
              <a:buChar char="•"/>
            </a:pPr>
            <a:r>
              <a:rPr lang="en-US" dirty="0"/>
              <a:t>Or if R was never enrolled/employed</a:t>
            </a:r>
          </a:p>
          <a:p>
            <a:pPr marL="171450" indent="-171450">
              <a:buFont typeface="Arial" panose="020B0604020202020204" pitchFamily="34" charset="0"/>
              <a:buChar char="•"/>
            </a:pPr>
            <a:r>
              <a:rPr lang="en-US" dirty="0"/>
              <a:t>Specific circumstances—e.g., if C stops participating and you haven’t gathered and won’t be able to gather enough evidence to be able to reach a determination</a:t>
            </a:r>
          </a:p>
        </p:txBody>
      </p:sp>
      <p:sp>
        <p:nvSpPr>
          <p:cNvPr id="4" name="Slide Number Placeholder 3">
            <a:extLst>
              <a:ext uri="{FF2B5EF4-FFF2-40B4-BE49-F238E27FC236}">
                <a16:creationId xmlns:a16="http://schemas.microsoft.com/office/drawing/2014/main" id="{A3582123-9E72-63D9-121B-E75C8753D15D}"/>
              </a:ext>
            </a:extLst>
          </p:cNvPr>
          <p:cNvSpPr>
            <a:spLocks noGrp="1"/>
          </p:cNvSpPr>
          <p:nvPr>
            <p:ph type="sldNum" sz="quarter" idx="5"/>
          </p:nvPr>
        </p:nvSpPr>
        <p:spPr/>
        <p:txBody>
          <a:bodyPr/>
          <a:lstStyle/>
          <a:p>
            <a:fld id="{7072016F-5A8A-4128-BFAA-7B04FD15757C}" type="slidenum">
              <a:rPr lang="en-US" smtClean="0"/>
              <a:t>188</a:t>
            </a:fld>
            <a:endParaRPr lang="en-US"/>
          </a:p>
        </p:txBody>
      </p:sp>
    </p:spTree>
    <p:extLst>
      <p:ext uri="{BB962C8B-B14F-4D97-AF65-F5344CB8AC3E}">
        <p14:creationId xmlns:p14="http://schemas.microsoft.com/office/powerpoint/2010/main" val="249366674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r>
              <a:rPr lang="en-US" dirty="0"/>
              <a:t>Overview slide</a:t>
            </a:r>
          </a:p>
          <a:p>
            <a:endParaRPr lang="en-US" dirty="0"/>
          </a:p>
          <a:p>
            <a:r>
              <a:rPr lang="en-US" dirty="0"/>
              <a:t>You might also have hearing requirements as a public institution or under state law. We will be covering the hearing requirements under Title IX. </a:t>
            </a:r>
          </a:p>
        </p:txBody>
      </p:sp>
      <p:sp>
        <p:nvSpPr>
          <p:cNvPr id="4" name="Slide Number Placeholder 3"/>
          <p:cNvSpPr>
            <a:spLocks noGrp="1"/>
          </p:cNvSpPr>
          <p:nvPr>
            <p:ph type="sldNum" sz="quarter" idx="5"/>
          </p:nvPr>
        </p:nvSpPr>
        <p:spPr/>
        <p:txBody>
          <a:bodyPr/>
          <a:lstStyle/>
          <a:p>
            <a:fld id="{7CDC6F54-A1C2-4F4B-A81C-B2FDE222C6D1}" type="slidenum">
              <a:rPr lang="en-US" smtClean="0"/>
              <a:t>190</a:t>
            </a:fld>
            <a:endParaRPr lang="en-US" dirty="0"/>
          </a:p>
        </p:txBody>
      </p:sp>
    </p:spTree>
    <p:extLst>
      <p:ext uri="{BB962C8B-B14F-4D97-AF65-F5344CB8AC3E}">
        <p14:creationId xmlns:p14="http://schemas.microsoft.com/office/powerpoint/2010/main" val="476636073"/>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 Under MN law, parties have a right to request to consult with an additional support person, during the hearing, which could be during breaks.</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194</a:t>
            </a:fld>
            <a:endParaRPr lang="en-US"/>
          </a:p>
        </p:txBody>
      </p:sp>
    </p:spTree>
    <p:extLst>
      <p:ext uri="{BB962C8B-B14F-4D97-AF65-F5344CB8AC3E}">
        <p14:creationId xmlns:p14="http://schemas.microsoft.com/office/powerpoint/2010/main" val="33429859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careful not to limit the role of party-chosen advisors—even if they are employees of the institution</a:t>
            </a:r>
          </a:p>
        </p:txBody>
      </p:sp>
      <p:sp>
        <p:nvSpPr>
          <p:cNvPr id="4" name="Slide Number Placeholder 3"/>
          <p:cNvSpPr>
            <a:spLocks noGrp="1"/>
          </p:cNvSpPr>
          <p:nvPr>
            <p:ph type="sldNum" sz="quarter" idx="5"/>
          </p:nvPr>
        </p:nvSpPr>
        <p:spPr/>
        <p:txBody>
          <a:bodyPr/>
          <a:lstStyle/>
          <a:p>
            <a:fld id="{7072016F-5A8A-4128-BFAA-7B04FD15757C}" type="slidenum">
              <a:rPr lang="en-US" smtClean="0"/>
              <a:t>195</a:t>
            </a:fld>
            <a:endParaRPr lang="en-US"/>
          </a:p>
        </p:txBody>
      </p:sp>
    </p:spTree>
    <p:extLst>
      <p:ext uri="{BB962C8B-B14F-4D97-AF65-F5344CB8AC3E}">
        <p14:creationId xmlns:p14="http://schemas.microsoft.com/office/powerpoint/2010/main" val="647473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thoughtful about the impact of your actions and consider giving more process than may be required if impact of actions will be significant on the accused. (Don’t no-trespass someone with connections to campus)</a:t>
            </a:r>
          </a:p>
          <a:p>
            <a:endParaRPr lang="en-US" dirty="0"/>
          </a:p>
          <a:p>
            <a:r>
              <a:rPr lang="en-US" dirty="0"/>
              <a:t>Risk is that you do something short of what C wants and you didn’t follow TIX process</a:t>
            </a:r>
          </a:p>
          <a:p>
            <a:endParaRPr lang="en-US" dirty="0"/>
          </a:p>
          <a:p>
            <a:pPr marL="0" indent="0">
              <a:buNone/>
            </a:pPr>
            <a:r>
              <a:rPr lang="en-US" dirty="0"/>
              <a:t>(Very granular; very fact/situation-specific)</a:t>
            </a:r>
          </a:p>
          <a:p>
            <a:pPr marL="0" indent="0">
              <a:buNone/>
            </a:pPr>
            <a:endParaRPr lang="en-US" dirty="0"/>
          </a:p>
        </p:txBody>
      </p:sp>
      <p:sp>
        <p:nvSpPr>
          <p:cNvPr id="4" name="Slide Number Placeholder 3"/>
          <p:cNvSpPr>
            <a:spLocks noGrp="1"/>
          </p:cNvSpPr>
          <p:nvPr>
            <p:ph type="sldNum" sz="quarter" idx="5"/>
          </p:nvPr>
        </p:nvSpPr>
        <p:spPr/>
        <p:txBody>
          <a:bodyPr/>
          <a:lstStyle/>
          <a:p>
            <a:fld id="{7CDC6F54-A1C2-4F4B-A81C-B2FDE222C6D1}" type="slidenum">
              <a:rPr lang="en-US" smtClean="0"/>
              <a:t>25</a:t>
            </a:fld>
            <a:endParaRPr lang="en-US" dirty="0"/>
          </a:p>
        </p:txBody>
      </p:sp>
    </p:spTree>
    <p:extLst>
      <p:ext uri="{BB962C8B-B14F-4D97-AF65-F5344CB8AC3E}">
        <p14:creationId xmlns:p14="http://schemas.microsoft.com/office/powerpoint/2010/main" val="250812818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An advisor can conduct cross-examination and make relevancy arguments (if allowed by your institution’s procedures) even if the party does not attend. </a:t>
            </a:r>
          </a:p>
          <a:p>
            <a:pPr marL="171450" indent="-171450">
              <a:buFont typeface="Arial" panose="020B0604020202020204" pitchFamily="34" charset="0"/>
              <a:buChar char="•"/>
            </a:pPr>
            <a:r>
              <a:rPr lang="en-US" dirty="0"/>
              <a:t>But, we recommend having procedural rule that advisor cannot speak (i.e., offer testimony) on behalf of party</a:t>
            </a:r>
          </a:p>
          <a:p>
            <a:pPr marL="171450" indent="-171450">
              <a:buFont typeface="Arial" panose="020B0604020202020204" pitchFamily="34" charset="0"/>
              <a:buChar char="•"/>
            </a:pPr>
            <a:r>
              <a:rPr lang="en-US" dirty="0"/>
              <a:t>If it is a school-appointed advisor, since we recommend that school-appointed advisors only read prepared questions, the only way they could participate is if the party sent questions to them to ask.</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197</a:t>
            </a:fld>
            <a:endParaRPr lang="en-US"/>
          </a:p>
        </p:txBody>
      </p:sp>
    </p:spTree>
    <p:extLst>
      <p:ext uri="{BB962C8B-B14F-4D97-AF65-F5344CB8AC3E}">
        <p14:creationId xmlns:p14="http://schemas.microsoft.com/office/powerpoint/2010/main" val="214873193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Weight of testimony/statements:</a:t>
            </a:r>
          </a:p>
          <a:p>
            <a:pPr marL="171450" indent="-171450">
              <a:buFont typeface="Arial" panose="020B0604020202020204" pitchFamily="34" charset="0"/>
              <a:buChar char="•"/>
            </a:pPr>
            <a:r>
              <a:rPr lang="en-US" dirty="0"/>
              <a:t>Was it subject to cross-examination?</a:t>
            </a:r>
          </a:p>
          <a:p>
            <a:pPr marL="171450" indent="-171450">
              <a:buFont typeface="Arial" panose="020B0604020202020204" pitchFamily="34" charset="0"/>
              <a:buChar char="•"/>
            </a:pPr>
            <a:r>
              <a:rPr lang="en-US" dirty="0"/>
              <a:t>Was it from investigation interview?</a:t>
            </a:r>
          </a:p>
          <a:p>
            <a:pPr marL="171450" indent="-171450">
              <a:buFont typeface="Arial" panose="020B0604020202020204" pitchFamily="34" charset="0"/>
              <a:buChar char="•"/>
            </a:pPr>
            <a:r>
              <a:rPr lang="en-US" dirty="0"/>
              <a:t>Was it hearsay?</a:t>
            </a:r>
          </a:p>
          <a:p>
            <a:pPr marL="171450" indent="-171450">
              <a:buFont typeface="Arial" panose="020B0604020202020204" pitchFamily="34" charset="0"/>
              <a:buChar char="•"/>
            </a:pPr>
            <a:r>
              <a:rPr lang="en-US" dirty="0"/>
              <a:t>Was it a text message?</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198</a:t>
            </a:fld>
            <a:endParaRPr lang="en-US"/>
          </a:p>
        </p:txBody>
      </p:sp>
    </p:spTree>
    <p:extLst>
      <p:ext uri="{BB962C8B-B14F-4D97-AF65-F5344CB8AC3E}">
        <p14:creationId xmlns:p14="http://schemas.microsoft.com/office/powerpoint/2010/main" val="611858307"/>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Cannot prohibit a party from conferring with his or her advisor during the hearing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But if becoming too disruptive or too many breaks, could push back at some point.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200</a:t>
            </a:fld>
            <a:endParaRPr lang="en-US"/>
          </a:p>
        </p:txBody>
      </p:sp>
    </p:spTree>
    <p:extLst>
      <p:ext uri="{BB962C8B-B14F-4D97-AF65-F5344CB8AC3E}">
        <p14:creationId xmlns:p14="http://schemas.microsoft.com/office/powerpoint/2010/main" val="68418001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MN schools: From August 1 through Jan 1, need to allow advisor to make opening and closing statements (change was in 2024 amendments, which take effect August 1, 2025, but was removed in 2025 amendments, which take effect January 1, 2025).</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201</a:t>
            </a:fld>
            <a:endParaRPr lang="en-US"/>
          </a:p>
        </p:txBody>
      </p:sp>
    </p:spTree>
    <p:extLst>
      <p:ext uri="{BB962C8B-B14F-4D97-AF65-F5344CB8AC3E}">
        <p14:creationId xmlns:p14="http://schemas.microsoft.com/office/powerpoint/2010/main" val="218595301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Character evidence, etc. must still be relevant. </a:t>
            </a:r>
          </a:p>
        </p:txBody>
      </p:sp>
      <p:sp>
        <p:nvSpPr>
          <p:cNvPr id="4" name="Slide Number Placeholder 3"/>
          <p:cNvSpPr>
            <a:spLocks noGrp="1"/>
          </p:cNvSpPr>
          <p:nvPr>
            <p:ph type="sldNum" sz="quarter" idx="5"/>
          </p:nvPr>
        </p:nvSpPr>
        <p:spPr/>
        <p:txBody>
          <a:bodyPr/>
          <a:lstStyle/>
          <a:p>
            <a:fld id="{7072016F-5A8A-4128-BFAA-7B04FD15757C}" type="slidenum">
              <a:rPr lang="en-US" smtClean="0"/>
              <a:t>202</a:t>
            </a:fld>
            <a:endParaRPr lang="en-US"/>
          </a:p>
        </p:txBody>
      </p:sp>
    </p:spTree>
    <p:extLst>
      <p:ext uri="{BB962C8B-B14F-4D97-AF65-F5344CB8AC3E}">
        <p14:creationId xmlns:p14="http://schemas.microsoft.com/office/powerpoint/2010/main" val="172543457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Pause hearing </a:t>
            </a:r>
          </a:p>
          <a:p>
            <a:pPr marL="171450" indent="-171450">
              <a:buFont typeface="Arial" panose="020B0604020202020204" pitchFamily="34" charset="0"/>
              <a:buChar char="•"/>
            </a:pPr>
            <a:r>
              <a:rPr lang="en-US" dirty="0"/>
              <a:t>Talk to hearing officer (consider involving counsel to keep the discussion privileged)</a:t>
            </a:r>
          </a:p>
        </p:txBody>
      </p:sp>
      <p:sp>
        <p:nvSpPr>
          <p:cNvPr id="4" name="Slide Number Placeholder 3"/>
          <p:cNvSpPr>
            <a:spLocks noGrp="1"/>
          </p:cNvSpPr>
          <p:nvPr>
            <p:ph type="sldNum" sz="quarter" idx="5"/>
          </p:nvPr>
        </p:nvSpPr>
        <p:spPr/>
        <p:txBody>
          <a:bodyPr/>
          <a:lstStyle/>
          <a:p>
            <a:fld id="{7072016F-5A8A-4128-BFAA-7B04FD15757C}" type="slidenum">
              <a:rPr lang="en-US" smtClean="0"/>
              <a:t>203</a:t>
            </a:fld>
            <a:endParaRPr lang="en-US"/>
          </a:p>
        </p:txBody>
      </p:sp>
    </p:spTree>
    <p:extLst>
      <p:ext uri="{BB962C8B-B14F-4D97-AF65-F5344CB8AC3E}">
        <p14:creationId xmlns:p14="http://schemas.microsoft.com/office/powerpoint/2010/main" val="27322180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3AF4C95C-6DA0-45A7-87FF-B8DD56C02387}" type="slidenum">
              <a:rPr lang="en-US" smtClean="0">
                <a:solidFill>
                  <a:prstClr val="black"/>
                </a:solidFill>
              </a:rPr>
              <a:pPr/>
              <a:t>204</a:t>
            </a:fld>
            <a:endParaRPr lang="en-US">
              <a:solidFill>
                <a:prstClr val="black"/>
              </a:solidFill>
            </a:endParaRPr>
          </a:p>
        </p:txBody>
      </p:sp>
    </p:spTree>
    <p:extLst>
      <p:ext uri="{BB962C8B-B14F-4D97-AF65-F5344CB8AC3E}">
        <p14:creationId xmlns:p14="http://schemas.microsoft.com/office/powerpoint/2010/main" val="219378926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r>
              <a:rPr lang="en-US" b="1" dirty="0"/>
              <a:t>FERPA</a:t>
            </a:r>
            <a:r>
              <a:rPr lang="en-US" b="1" baseline="0" dirty="0"/>
              <a:t> exception permits notice to others if found to have committed crime of violence or “non-forcible sexual offense” </a:t>
            </a:r>
          </a:p>
          <a:p>
            <a:endParaRPr lang="en-US" b="1" baseline="0" dirty="0"/>
          </a:p>
          <a:p>
            <a:r>
              <a:rPr lang="en-US" b="1" baseline="0" dirty="0"/>
              <a:t>Discussion: What if R resigns or unenrolls during process or after notice of determination but before sanctions become effective?</a:t>
            </a:r>
            <a:endParaRPr lang="en-US" b="1" dirty="0"/>
          </a:p>
        </p:txBody>
      </p:sp>
      <p:sp>
        <p:nvSpPr>
          <p:cNvPr id="4" name="Slide Number Placeholder 3"/>
          <p:cNvSpPr>
            <a:spLocks noGrp="1"/>
          </p:cNvSpPr>
          <p:nvPr>
            <p:ph type="sldNum" sz="quarter" idx="10"/>
          </p:nvPr>
        </p:nvSpPr>
        <p:spPr/>
        <p:txBody>
          <a:bodyPr/>
          <a:lstStyle/>
          <a:p>
            <a:fld id="{3AF4C95C-6DA0-45A7-87FF-B8DD56C02387}" type="slidenum">
              <a:rPr lang="en-US" smtClean="0">
                <a:solidFill>
                  <a:prstClr val="black"/>
                </a:solidFill>
              </a:rPr>
              <a:pPr/>
              <a:t>205</a:t>
            </a:fld>
            <a:endParaRPr lang="en-US">
              <a:solidFill>
                <a:prstClr val="black"/>
              </a:solidFill>
            </a:endParaRPr>
          </a:p>
        </p:txBody>
      </p:sp>
    </p:spTree>
    <p:extLst>
      <p:ext uri="{BB962C8B-B14F-4D97-AF65-F5344CB8AC3E}">
        <p14:creationId xmlns:p14="http://schemas.microsoft.com/office/powerpoint/2010/main" val="2193789267"/>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Slide Image Placeholder 1"/>
          <p:cNvSpPr>
            <a:spLocks noGrp="1" noRot="1" noChangeAspect="1" noTextEdit="1"/>
          </p:cNvSpPr>
          <p:nvPr>
            <p:ph type="sldImg"/>
          </p:nvPr>
        </p:nvSpPr>
        <p:spPr bwMode="auto">
          <a:xfrm>
            <a:off x="458788" y="719138"/>
            <a:ext cx="6397625" cy="3598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6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a:t>FERPA exception permits notice to others if found to have committed crime of violence or “non-forcible sexual offense” </a:t>
            </a:r>
          </a:p>
        </p:txBody>
      </p:sp>
      <p:sp>
        <p:nvSpPr>
          <p:cNvPr id="236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2756" indent="-301060">
              <a:defRPr>
                <a:solidFill>
                  <a:schemeClr val="tx1"/>
                </a:solidFill>
                <a:latin typeface="Calibri" pitchFamily="34" charset="0"/>
              </a:defRPr>
            </a:lvl2pPr>
            <a:lvl3pPr marL="1204239" indent="-240847">
              <a:defRPr>
                <a:solidFill>
                  <a:schemeClr val="tx1"/>
                </a:solidFill>
                <a:latin typeface="Calibri" pitchFamily="34" charset="0"/>
              </a:defRPr>
            </a:lvl3pPr>
            <a:lvl4pPr marL="1685937" indent="-240847">
              <a:defRPr>
                <a:solidFill>
                  <a:schemeClr val="tx1"/>
                </a:solidFill>
                <a:latin typeface="Calibri" pitchFamily="34" charset="0"/>
              </a:defRPr>
            </a:lvl4pPr>
            <a:lvl5pPr marL="2167631" indent="-240847">
              <a:defRPr>
                <a:solidFill>
                  <a:schemeClr val="tx1"/>
                </a:solidFill>
                <a:latin typeface="Calibri" pitchFamily="34" charset="0"/>
              </a:defRPr>
            </a:lvl5pPr>
            <a:lvl6pPr marL="2649328" indent="-240847" fontAlgn="base">
              <a:spcBef>
                <a:spcPct val="0"/>
              </a:spcBef>
              <a:spcAft>
                <a:spcPct val="0"/>
              </a:spcAft>
              <a:defRPr>
                <a:solidFill>
                  <a:schemeClr val="tx1"/>
                </a:solidFill>
                <a:latin typeface="Calibri" pitchFamily="34" charset="0"/>
              </a:defRPr>
            </a:lvl6pPr>
            <a:lvl7pPr marL="3131025" indent="-240847" fontAlgn="base">
              <a:spcBef>
                <a:spcPct val="0"/>
              </a:spcBef>
              <a:spcAft>
                <a:spcPct val="0"/>
              </a:spcAft>
              <a:defRPr>
                <a:solidFill>
                  <a:schemeClr val="tx1"/>
                </a:solidFill>
                <a:latin typeface="Calibri" pitchFamily="34" charset="0"/>
              </a:defRPr>
            </a:lvl7pPr>
            <a:lvl8pPr marL="3612719" indent="-240847" fontAlgn="base">
              <a:spcBef>
                <a:spcPct val="0"/>
              </a:spcBef>
              <a:spcAft>
                <a:spcPct val="0"/>
              </a:spcAft>
              <a:defRPr>
                <a:solidFill>
                  <a:schemeClr val="tx1"/>
                </a:solidFill>
                <a:latin typeface="Calibri" pitchFamily="34" charset="0"/>
              </a:defRPr>
            </a:lvl8pPr>
            <a:lvl9pPr marL="4094416" indent="-240847"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5FDBD8C3-A924-4C9A-9B05-F41222AC650A}" type="slidenum">
              <a:rPr lang="en-US" altLang="en-US">
                <a:solidFill>
                  <a:srgbClr val="000000"/>
                </a:solidFill>
              </a:rPr>
              <a:pPr fontAlgn="base">
                <a:spcBef>
                  <a:spcPct val="0"/>
                </a:spcBef>
                <a:spcAft>
                  <a:spcPct val="0"/>
                </a:spcAft>
              </a:pPr>
              <a:t>206</a:t>
            </a:fld>
            <a:endParaRPr lang="en-US" altLang="en-US">
              <a:solidFill>
                <a:srgbClr val="000000"/>
              </a:solidFill>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kern="0" dirty="0">
                <a:effectLst/>
                <a:latin typeface="Arial" panose="020B0604020202020204" pitchFamily="34" charset="0"/>
                <a:ea typeface="Times New Roman" panose="02020603050405020304" pitchFamily="18" charset="0"/>
                <a:cs typeface="Times New Roman" panose="02020603050405020304" pitchFamily="18" charset="0"/>
              </a:rPr>
              <a:t>Probably short for a sexual penetration case</a:t>
            </a:r>
          </a:p>
          <a:p>
            <a:pPr marL="285750" indent="-285750">
              <a:buFont typeface="Arial" panose="020B0604020202020204" pitchFamily="34" charset="0"/>
              <a:buChar char="•"/>
            </a:pPr>
            <a:r>
              <a:rPr lang="en-US" sz="1800" kern="0" dirty="0">
                <a:effectLst/>
                <a:latin typeface="Arial" panose="020B0604020202020204" pitchFamily="34" charset="0"/>
                <a:cs typeface="Times New Roman" panose="02020603050405020304" pitchFamily="18" charset="0"/>
              </a:rPr>
              <a:t>Consider what sanctions the institution has issued in similar cases in the past</a:t>
            </a:r>
          </a:p>
          <a:p>
            <a:pPr marL="285750" indent="-285750">
              <a:buFont typeface="Arial" panose="020B0604020202020204" pitchFamily="34" charset="0"/>
              <a:buChar char="•"/>
            </a:pPr>
            <a:r>
              <a:rPr lang="en-US" sz="1800" kern="0" dirty="0">
                <a:effectLst/>
                <a:latin typeface="Arial" panose="020B0604020202020204" pitchFamily="34" charset="0"/>
                <a:cs typeface="Times New Roman" panose="02020603050405020304" pitchFamily="18" charset="0"/>
              </a:rPr>
              <a:t>Always best to have adjudicator(s) consult with you on sanctions so that you can ensure a consistent response from the institution.</a:t>
            </a: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207</a:t>
            </a:fld>
            <a:endParaRPr lang="en-US"/>
          </a:p>
        </p:txBody>
      </p:sp>
    </p:spTree>
    <p:extLst>
      <p:ext uri="{BB962C8B-B14F-4D97-AF65-F5344CB8AC3E}">
        <p14:creationId xmlns:p14="http://schemas.microsoft.com/office/powerpoint/2010/main" val="3121770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 </a:t>
            </a:r>
          </a:p>
          <a:p>
            <a:r>
              <a:rPr lang="en-US" dirty="0"/>
              <a:t>Single and non-severe sexual harassment</a:t>
            </a:r>
          </a:p>
          <a:p>
            <a:r>
              <a:rPr lang="en-US" dirty="0"/>
              <a:t>Sexual harassment that occurs entirely outside of the us.</a:t>
            </a:r>
          </a:p>
          <a:p>
            <a:r>
              <a:rPr lang="en-US" dirty="0"/>
              <a:t>(We cover overlap of Minnesota law below.)</a:t>
            </a:r>
          </a:p>
        </p:txBody>
      </p:sp>
      <p:sp>
        <p:nvSpPr>
          <p:cNvPr id="4" name="Slide Number Placeholder 3"/>
          <p:cNvSpPr>
            <a:spLocks noGrp="1"/>
          </p:cNvSpPr>
          <p:nvPr>
            <p:ph type="sldNum" sz="quarter" idx="5"/>
          </p:nvPr>
        </p:nvSpPr>
        <p:spPr/>
        <p:txBody>
          <a:bodyPr/>
          <a:lstStyle/>
          <a:p>
            <a:fld id="{7072016F-5A8A-4128-BFAA-7B04FD15757C}" type="slidenum">
              <a:rPr lang="en-US" smtClean="0"/>
              <a:t>26</a:t>
            </a:fld>
            <a:endParaRPr lang="en-US"/>
          </a:p>
        </p:txBody>
      </p:sp>
    </p:spTree>
    <p:extLst>
      <p:ext uri="{BB962C8B-B14F-4D97-AF65-F5344CB8AC3E}">
        <p14:creationId xmlns:p14="http://schemas.microsoft.com/office/powerpoint/2010/main" val="367952334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3A314-79DF-F8C4-4B8B-C2A2614D7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BC3091-7BFF-57D6-0F71-546CA755B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EC512-AE88-FCA0-A464-33E255D288E0}"/>
              </a:ext>
            </a:extLst>
          </p:cNvPr>
          <p:cNvSpPr>
            <a:spLocks noGrp="1"/>
          </p:cNvSpPr>
          <p:nvPr>
            <p:ph type="body" idx="1"/>
          </p:nvPr>
        </p:nvSpPr>
        <p:spPr/>
        <p:txBody>
          <a:bodyPr/>
          <a:lstStyle/>
          <a:p>
            <a:pPr marL="285750" indent="-285750">
              <a:buFont typeface="Arial" panose="020B0604020202020204" pitchFamily="34" charset="0"/>
              <a:buChar char="•"/>
            </a:pPr>
            <a:r>
              <a:rPr lang="en-US" dirty="0"/>
              <a:t>E.g., two years or once C has graduated, whichever is longer</a:t>
            </a:r>
          </a:p>
          <a:p>
            <a:pPr marL="285750" indent="-285750">
              <a:buFont typeface="Arial" panose="020B0604020202020204" pitchFamily="34" charset="0"/>
              <a:buChar char="•"/>
            </a:pPr>
            <a:r>
              <a:rPr lang="en-US" dirty="0"/>
              <a:t>Other sanctions</a:t>
            </a:r>
          </a:p>
          <a:p>
            <a:pPr marL="742950" lvl="1" indent="-285750">
              <a:buFont typeface="Arial" panose="020B0604020202020204" pitchFamily="34" charset="0"/>
              <a:buChar char="•"/>
            </a:pPr>
            <a:r>
              <a:rPr lang="en-US" dirty="0"/>
              <a:t>Conditions on reenrollment</a:t>
            </a:r>
          </a:p>
          <a:p>
            <a:pPr marL="742950" lvl="1" indent="-285750">
              <a:buFont typeface="Arial" panose="020B0604020202020204" pitchFamily="34" charset="0"/>
              <a:buChar char="•"/>
            </a:pPr>
            <a:r>
              <a:rPr lang="en-US" dirty="0"/>
              <a:t>Eligibility for leadership positions</a:t>
            </a:r>
          </a:p>
          <a:p>
            <a:pPr marL="742950" lvl="1" indent="-285750">
              <a:buFont typeface="Arial" panose="020B0604020202020204" pitchFamily="34" charset="0"/>
              <a:buChar char="•"/>
            </a:pPr>
            <a:r>
              <a:rPr lang="en-US" dirty="0"/>
              <a:t>Amended </a:t>
            </a:r>
            <a:r>
              <a:rPr lang="en-US" dirty="0" err="1"/>
              <a:t>NCD</a:t>
            </a:r>
            <a:endParaRPr lang="en-US" dirty="0"/>
          </a:p>
          <a:p>
            <a:pPr marL="742950" lvl="1"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F24455C-E9D3-D769-F4BF-083AD664D0B2}"/>
              </a:ext>
            </a:extLst>
          </p:cNvPr>
          <p:cNvSpPr>
            <a:spLocks noGrp="1"/>
          </p:cNvSpPr>
          <p:nvPr>
            <p:ph type="sldNum" sz="quarter" idx="5"/>
          </p:nvPr>
        </p:nvSpPr>
        <p:spPr/>
        <p:txBody>
          <a:bodyPr/>
          <a:lstStyle/>
          <a:p>
            <a:fld id="{7072016F-5A8A-4128-BFAA-7B04FD15757C}" type="slidenum">
              <a:rPr lang="en-US" smtClean="0"/>
              <a:t>208</a:t>
            </a:fld>
            <a:endParaRPr lang="en-US"/>
          </a:p>
        </p:txBody>
      </p:sp>
    </p:spTree>
    <p:extLst>
      <p:ext uri="{BB962C8B-B14F-4D97-AF65-F5344CB8AC3E}">
        <p14:creationId xmlns:p14="http://schemas.microsoft.com/office/powerpoint/2010/main" val="4111541707"/>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DC6F54-A1C2-4F4B-A81C-B2FDE222C6D1}" type="slidenum">
              <a:rPr lang="en-US" smtClean="0"/>
              <a:t>209</a:t>
            </a:fld>
            <a:endParaRPr lang="en-US" dirty="0"/>
          </a:p>
        </p:txBody>
      </p:sp>
    </p:spTree>
    <p:extLst>
      <p:ext uri="{BB962C8B-B14F-4D97-AF65-F5344CB8AC3E}">
        <p14:creationId xmlns:p14="http://schemas.microsoft.com/office/powerpoint/2010/main" val="1041983627"/>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DC6F54-A1C2-4F4B-A81C-B2FDE222C6D1}" type="slidenum">
              <a:rPr lang="en-US" smtClean="0"/>
              <a:t>210</a:t>
            </a:fld>
            <a:endParaRPr lang="en-US" dirty="0"/>
          </a:p>
        </p:txBody>
      </p:sp>
    </p:spTree>
    <p:extLst>
      <p:ext uri="{BB962C8B-B14F-4D97-AF65-F5344CB8AC3E}">
        <p14:creationId xmlns:p14="http://schemas.microsoft.com/office/powerpoint/2010/main" val="254675369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r>
              <a:rPr lang="en-US" b="1" baseline="0" dirty="0">
                <a:solidFill>
                  <a:srgbClr val="FF0000"/>
                </a:solidFill>
              </a:rPr>
              <a:t>DISCUSS HOW THE TITLE IX COORDINATOR AND THE DECISION-MAKER(S) WORK TOGETHER ON THESE TYPES OF REMEDIES.</a:t>
            </a:r>
            <a:endParaRPr lang="en-US" sz="1400" b="1" i="1" dirty="0">
              <a:solidFill>
                <a:srgbClr val="FF0000"/>
              </a:solidFill>
            </a:endParaRPr>
          </a:p>
        </p:txBody>
      </p:sp>
      <p:sp>
        <p:nvSpPr>
          <p:cNvPr id="4" name="Slide Number Placeholder 3"/>
          <p:cNvSpPr>
            <a:spLocks noGrp="1"/>
          </p:cNvSpPr>
          <p:nvPr>
            <p:ph type="sldNum" sz="quarter" idx="10"/>
          </p:nvPr>
        </p:nvSpPr>
        <p:spPr/>
        <p:txBody>
          <a:bodyPr/>
          <a:lstStyle/>
          <a:p>
            <a:fld id="{7A2A885B-6793-42CD-89C3-5F6C71C80280}" type="slidenum">
              <a:rPr lang="en-US" smtClean="0">
                <a:solidFill>
                  <a:prstClr val="black"/>
                </a:solidFill>
              </a:rPr>
              <a:pPr/>
              <a:t>211</a:t>
            </a:fld>
            <a:endParaRPr lang="en-US" dirty="0">
              <a:solidFill>
                <a:prstClr val="black"/>
              </a:solidFill>
            </a:endParaRPr>
          </a:p>
        </p:txBody>
      </p:sp>
    </p:spTree>
    <p:extLst>
      <p:ext uri="{BB962C8B-B14F-4D97-AF65-F5344CB8AC3E}">
        <p14:creationId xmlns:p14="http://schemas.microsoft.com/office/powerpoint/2010/main" val="1371333968"/>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State law may impose additional requirements related to the notice of determination. – MN – not end of day, weekend or holiday – resources available</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212</a:t>
            </a:fld>
            <a:endParaRPr lang="en-US"/>
          </a:p>
        </p:txBody>
      </p:sp>
    </p:spTree>
    <p:extLst>
      <p:ext uri="{BB962C8B-B14F-4D97-AF65-F5344CB8AC3E}">
        <p14:creationId xmlns:p14="http://schemas.microsoft.com/office/powerpoint/2010/main" val="5277550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Yes, both could be procedural errors</a:t>
            </a:r>
          </a:p>
        </p:txBody>
      </p:sp>
      <p:sp>
        <p:nvSpPr>
          <p:cNvPr id="4" name="Slide Number Placeholder 3"/>
          <p:cNvSpPr>
            <a:spLocks noGrp="1"/>
          </p:cNvSpPr>
          <p:nvPr>
            <p:ph type="sldNum" sz="quarter" idx="5"/>
          </p:nvPr>
        </p:nvSpPr>
        <p:spPr/>
        <p:txBody>
          <a:bodyPr/>
          <a:lstStyle/>
          <a:p>
            <a:fld id="{7072016F-5A8A-4128-BFAA-7B04FD15757C}" type="slidenum">
              <a:rPr lang="en-US" smtClean="0"/>
              <a:t>217</a:t>
            </a:fld>
            <a:endParaRPr lang="en-US"/>
          </a:p>
        </p:txBody>
      </p:sp>
    </p:spTree>
    <p:extLst>
      <p:ext uri="{BB962C8B-B14F-4D97-AF65-F5344CB8AC3E}">
        <p14:creationId xmlns:p14="http://schemas.microsoft.com/office/powerpoint/2010/main" val="237190705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Notify Coach Jackie that her appeal will proceed to an appeal officer.</a:t>
            </a:r>
          </a:p>
          <a:p>
            <a:pPr marL="171450" indent="-171450">
              <a:buFont typeface="Arial" panose="020B0604020202020204" pitchFamily="34" charset="0"/>
              <a:buChar char="•"/>
            </a:pPr>
            <a:r>
              <a:rPr lang="en-US" dirty="0"/>
              <a:t>Notify Francesca, Georgia, and Iris of the appeal and give each of them an opportunity to submit a response.</a:t>
            </a:r>
          </a:p>
          <a:p>
            <a:pPr marL="171450" indent="-171450">
              <a:buFont typeface="Arial" panose="020B0604020202020204" pitchFamily="34" charset="0"/>
              <a:buChar char="•"/>
            </a:pPr>
            <a:r>
              <a:rPr lang="en-US" dirty="0"/>
              <a:t>Appoint an appeal officer/board and notify the parties, giving an opportunity to raise conflict of interest/bias concerns</a:t>
            </a:r>
          </a:p>
          <a:p>
            <a:pPr marL="171450" indent="-171450">
              <a:buFont typeface="Arial" panose="020B0604020202020204" pitchFamily="34" charset="0"/>
              <a:buChar char="•"/>
            </a:pPr>
            <a:r>
              <a:rPr lang="en-US" dirty="0"/>
              <a:t>Assemble the appeal file</a:t>
            </a:r>
          </a:p>
          <a:p>
            <a:pPr marL="628650" lvl="1" indent="-171450">
              <a:buFont typeface="Arial" panose="020B0604020202020204" pitchFamily="34" charset="0"/>
              <a:buChar char="•"/>
            </a:pPr>
            <a:r>
              <a:rPr lang="en-US" dirty="0"/>
              <a:t>R’s appeal statement</a:t>
            </a:r>
          </a:p>
          <a:p>
            <a:pPr marL="628650" lvl="1" indent="-171450">
              <a:buFont typeface="Arial" panose="020B0604020202020204" pitchFamily="34" charset="0"/>
              <a:buChar char="•"/>
            </a:pPr>
            <a:r>
              <a:rPr lang="en-US" dirty="0"/>
              <a:t>C’s appeal statement</a:t>
            </a:r>
          </a:p>
          <a:p>
            <a:pPr marL="628650" lvl="1" indent="-171450">
              <a:buFont typeface="Arial" panose="020B0604020202020204" pitchFamily="34" charset="0"/>
              <a:buChar char="•"/>
            </a:pPr>
            <a:r>
              <a:rPr lang="en-US" dirty="0"/>
              <a:t>NOD</a:t>
            </a:r>
          </a:p>
          <a:p>
            <a:pPr marL="628650" lvl="1" indent="-171450">
              <a:buFont typeface="Arial" panose="020B0604020202020204" pitchFamily="34" charset="0"/>
              <a:buChar char="•"/>
            </a:pPr>
            <a:r>
              <a:rPr lang="en-US" dirty="0"/>
              <a:t>Formal complaints</a:t>
            </a:r>
          </a:p>
          <a:p>
            <a:pPr marL="628650" lvl="1" indent="-171450">
              <a:buFont typeface="Arial" panose="020B0604020202020204" pitchFamily="34" charset="0"/>
              <a:buChar char="•"/>
            </a:pPr>
            <a:r>
              <a:rPr lang="en-US" dirty="0"/>
              <a:t>Full adjudication file?</a:t>
            </a:r>
          </a:p>
          <a:p>
            <a:pPr marL="171450" lvl="0" indent="-171450">
              <a:buFont typeface="Arial" panose="020B0604020202020204" pitchFamily="34" charset="0"/>
              <a:buChar char="•"/>
            </a:pPr>
            <a:r>
              <a:rPr lang="en-US" dirty="0"/>
              <a:t>Provide the appeal officer with the appeal file</a:t>
            </a:r>
          </a:p>
          <a:p>
            <a:pPr marL="171450" lvl="0" indent="-171450">
              <a:buFont typeface="Arial" panose="020B0604020202020204" pitchFamily="34" charset="0"/>
              <a:buChar char="•"/>
            </a:pPr>
            <a:r>
              <a:rPr lang="en-US" dirty="0"/>
              <a:t>Give parties opportunity to review appeal file (what does policy say? Could just be upon request.) Do not allow a response.</a:t>
            </a:r>
          </a:p>
          <a:p>
            <a:pPr marL="171450" lvl="0" indent="-171450">
              <a:buFont typeface="Arial" panose="020B0604020202020204" pitchFamily="34" charset="0"/>
              <a:buChar char="•"/>
            </a:pPr>
            <a:r>
              <a:rPr lang="en-US" dirty="0"/>
              <a:t>Issue the appeal decision simultaneously.</a:t>
            </a:r>
          </a:p>
        </p:txBody>
      </p:sp>
      <p:sp>
        <p:nvSpPr>
          <p:cNvPr id="4" name="Slide Number Placeholder 3"/>
          <p:cNvSpPr>
            <a:spLocks noGrp="1"/>
          </p:cNvSpPr>
          <p:nvPr>
            <p:ph type="sldNum" sz="quarter" idx="5"/>
          </p:nvPr>
        </p:nvSpPr>
        <p:spPr/>
        <p:txBody>
          <a:bodyPr/>
          <a:lstStyle/>
          <a:p>
            <a:fld id="{7072016F-5A8A-4128-BFAA-7B04FD15757C}" type="slidenum">
              <a:rPr lang="en-US" smtClean="0"/>
              <a:t>218</a:t>
            </a:fld>
            <a:endParaRPr lang="en-US"/>
          </a:p>
        </p:txBody>
      </p:sp>
    </p:spTree>
    <p:extLst>
      <p:ext uri="{BB962C8B-B14F-4D97-AF65-F5344CB8AC3E}">
        <p14:creationId xmlns:p14="http://schemas.microsoft.com/office/powerpoint/2010/main" val="2388817617"/>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 if the decision was based in part on touching in the context of athletic instruction? </a:t>
            </a:r>
          </a:p>
          <a:p>
            <a:pPr marL="171450" indent="-171450">
              <a:buFont typeface="Arial" panose="020B0604020202020204" pitchFamily="34" charset="0"/>
              <a:buChar char="•"/>
            </a:pPr>
            <a:r>
              <a:rPr lang="en-US" dirty="0"/>
              <a:t>And what if there was no reference to any of the evidence on this point, despite multiple forms of evidence from coaches, journals, respondent’s testimony?</a:t>
            </a:r>
          </a:p>
          <a:p>
            <a:pPr marL="0" indent="0">
              <a:buFont typeface="Arial" panose="020B0604020202020204" pitchFamily="34" charset="0"/>
              <a:buNone/>
            </a:pPr>
            <a:r>
              <a:rPr lang="en-US" u="sng" dirty="0"/>
              <a:t>What if it was an error?</a:t>
            </a:r>
          </a:p>
          <a:p>
            <a:pPr marL="171450" indent="-171450">
              <a:buFont typeface="Arial" panose="020B0604020202020204" pitchFamily="34" charset="0"/>
              <a:buChar char="•"/>
            </a:pPr>
            <a:r>
              <a:rPr lang="en-US" dirty="0"/>
              <a:t>Send back to same hearing panel for consideration?</a:t>
            </a:r>
          </a:p>
          <a:p>
            <a:pPr marL="171450" indent="-171450">
              <a:buFont typeface="Arial" panose="020B0604020202020204" pitchFamily="34" charset="0"/>
              <a:buChar char="•"/>
            </a:pPr>
            <a:r>
              <a:rPr lang="en-US" dirty="0"/>
              <a:t>Conduct new hearing before new panel? </a:t>
            </a:r>
            <a:r>
              <a:rPr lang="en-US" u="sng" dirty="0"/>
              <a:t>It should be a new panel</a:t>
            </a:r>
            <a:r>
              <a:rPr lang="en-US" u="none" dirty="0"/>
              <a:t>. </a:t>
            </a: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You as the coordinator need to be reviewing appeal decisions to make sure that they are supported by the evidence.</a:t>
            </a:r>
          </a:p>
          <a:p>
            <a:pPr marL="171450" indent="-171450">
              <a:buFont typeface="Arial" panose="020B0604020202020204" pitchFamily="34" charset="0"/>
              <a:buChar char="•"/>
            </a:pPr>
            <a:r>
              <a:rPr lang="en-US" dirty="0"/>
              <a:t>Try to catch it earlier. You need to review the </a:t>
            </a:r>
            <a:r>
              <a:rPr lang="en-US" dirty="0" err="1"/>
              <a:t>NODs</a:t>
            </a:r>
            <a:r>
              <a:rPr lang="en-US" dirty="0"/>
              <a:t> to make sure they consider all the evidence. Even if it wouldn’t impact the outcome, it might be worth mentioning in the NOD, especially if it was an argument that was stressed by R.</a:t>
            </a:r>
          </a:p>
        </p:txBody>
      </p:sp>
      <p:sp>
        <p:nvSpPr>
          <p:cNvPr id="4" name="Slide Number Placeholder 3"/>
          <p:cNvSpPr>
            <a:spLocks noGrp="1"/>
          </p:cNvSpPr>
          <p:nvPr>
            <p:ph type="sldNum" sz="quarter" idx="5"/>
          </p:nvPr>
        </p:nvSpPr>
        <p:spPr/>
        <p:txBody>
          <a:bodyPr/>
          <a:lstStyle/>
          <a:p>
            <a:fld id="{7072016F-5A8A-4128-BFAA-7B04FD15757C}" type="slidenum">
              <a:rPr lang="en-US" smtClean="0"/>
              <a:t>219</a:t>
            </a:fld>
            <a:endParaRPr lang="en-US"/>
          </a:p>
        </p:txBody>
      </p:sp>
    </p:spTree>
    <p:extLst>
      <p:ext uri="{BB962C8B-B14F-4D97-AF65-F5344CB8AC3E}">
        <p14:creationId xmlns:p14="http://schemas.microsoft.com/office/powerpoint/2010/main" val="2015197169"/>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r>
              <a:rPr lang="en-US" dirty="0"/>
              <a:t>Note that some of these steps are only in a Title IX process (like DRE)</a:t>
            </a:r>
          </a:p>
          <a:p>
            <a:endParaRPr lang="en-US" dirty="0"/>
          </a:p>
          <a:p>
            <a:r>
              <a:rPr lang="en-US" dirty="0"/>
              <a:t>Cannot serve as decisionmaker or appeal officer; can investigate, but not recommended; can conduct informal resolution process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CDC6F54-A1C2-4F4B-A81C-B2FDE222C6D1}"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222</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094583182"/>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72016F-5A8A-4128-BFAA-7B04FD15757C}" type="slidenum">
              <a:rPr lang="en-US" smtClean="0"/>
              <a:t>225</a:t>
            </a:fld>
            <a:endParaRPr lang="en-US"/>
          </a:p>
        </p:txBody>
      </p:sp>
    </p:spTree>
    <p:extLst>
      <p:ext uri="{BB962C8B-B14F-4D97-AF65-F5344CB8AC3E}">
        <p14:creationId xmlns:p14="http://schemas.microsoft.com/office/powerpoint/2010/main" val="4963889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pPr algn="l"/>
            <a:r>
              <a:rPr lang="en-US" b="0" i="0" dirty="0">
                <a:solidFill>
                  <a:srgbClr val="293340"/>
                </a:solidFill>
                <a:effectLst/>
                <a:latin typeface="Instrument Sans"/>
              </a:rPr>
              <a:t>“Female” means a person belonging, at conception, to the sex that produces the large reproductive cell.</a:t>
            </a:r>
          </a:p>
          <a:p>
            <a:pPr algn="l"/>
            <a:r>
              <a:rPr lang="en-US" b="0" i="0" dirty="0">
                <a:solidFill>
                  <a:srgbClr val="293340"/>
                </a:solidFill>
                <a:effectLst/>
                <a:latin typeface="Instrument Sans"/>
              </a:rPr>
              <a:t>“Male” means a person belonging, at conception, to the sex that produces the small reproductive cell.</a:t>
            </a:r>
          </a:p>
          <a:p>
            <a:pPr algn="l"/>
            <a:endParaRPr lang="en-US" b="0" i="0" dirty="0">
              <a:solidFill>
                <a:srgbClr val="293340"/>
              </a:solidFill>
              <a:effectLst/>
              <a:latin typeface="Instrument Sans"/>
            </a:endParaRPr>
          </a:p>
          <a:p>
            <a:pPr algn="l"/>
            <a:r>
              <a:rPr lang="en-US" b="0" i="0" dirty="0">
                <a:solidFill>
                  <a:srgbClr val="293340"/>
                </a:solidFill>
                <a:effectLst/>
                <a:latin typeface="Instrument Sans"/>
              </a:rPr>
              <a:t>July 2026 Status: Some preliminary injunctions have been granted in specific cases where funding was to be removed or inmates were to be moved based on the executive order. Otherwise, the order stands. </a:t>
            </a:r>
          </a:p>
          <a:p>
            <a:pPr algn="l"/>
            <a:endParaRPr lang="en-US" b="0" i="0" dirty="0">
              <a:solidFill>
                <a:srgbClr val="293340"/>
              </a:solidFill>
              <a:effectLst/>
              <a:latin typeface="Instrument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Statement in Regulatory Agenda: The Department is amending portions of its regulations pursuant to Title IX of the Education Amendments Act, 20 U.S.C. 1681. Executive Order 14168 directs federal agencies to recognize the existence of only two sexes, male and female, that are not changeable and are grounded in fundamental and incontrovertible reality. (Final rule scheduled for July 2026)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House bill introduced clarifying that “sex” in Title IX is biological sex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Title IX Clarification Act of 2026 (H.R. 8781) https://www.govtrack.us/congress/bills/119/hr8781#google_vignette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93340"/>
              </a:solidFill>
              <a:effectLst/>
              <a:latin typeface="Instrument Sans"/>
            </a:endParaRPr>
          </a:p>
          <a:p>
            <a:endParaRPr lang="en-US" dirty="0"/>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27</a:t>
            </a:fld>
            <a:endParaRPr lang="en-US"/>
          </a:p>
        </p:txBody>
      </p:sp>
    </p:spTree>
    <p:extLst>
      <p:ext uri="{BB962C8B-B14F-4D97-AF65-F5344CB8AC3E}">
        <p14:creationId xmlns:p14="http://schemas.microsoft.com/office/powerpoint/2010/main" val="2644220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err="1">
                <a:solidFill>
                  <a:srgbClr val="293340"/>
                </a:solidFill>
                <a:effectLst/>
                <a:latin typeface="Instrument Sans"/>
              </a:rPr>
              <a:t>EO</a:t>
            </a:r>
            <a:r>
              <a:rPr lang="en-US" b="0" i="0" dirty="0">
                <a:solidFill>
                  <a:srgbClr val="293340"/>
                </a:solidFill>
                <a:effectLst/>
                <a:latin typeface="Instrument Sans"/>
              </a:rPr>
              <a:t>: “Therefore, it is the policy of the United States to rescind all funds from educational programs that deprive women and girls of fair athletic opportunities, which results in the endangerment, humiliation, and silencing of women and girls and deprives them of privacy.  ”</a:t>
            </a:r>
          </a:p>
          <a:p>
            <a:endParaRPr lang="en-US" b="0" i="0" dirty="0">
              <a:solidFill>
                <a:srgbClr val="293340"/>
              </a:solidFill>
              <a:effectLst/>
              <a:latin typeface="Instrument Sans"/>
            </a:endParaRPr>
          </a:p>
          <a:p>
            <a:endParaRPr lang="en-US" b="0" i="0" dirty="0">
              <a:solidFill>
                <a:srgbClr val="293340"/>
              </a:solidFill>
              <a:effectLst/>
              <a:latin typeface="Instrument Sans"/>
            </a:endParaRPr>
          </a:p>
          <a:p>
            <a:r>
              <a:rPr lang="en-US" b="0" i="0" dirty="0">
                <a:solidFill>
                  <a:srgbClr val="293340"/>
                </a:solidFill>
                <a:effectLst/>
                <a:latin typeface="Instrument Sans"/>
              </a:rPr>
              <a:t>ED has initiated investigations and made findings against institutions and states on this issue. </a:t>
            </a:r>
          </a:p>
          <a:p>
            <a:pPr marL="171450" indent="-171450">
              <a:buFont typeface="Arial" panose="020B0604020202020204" pitchFamily="34" charset="0"/>
              <a:buChar char="•"/>
            </a:pPr>
            <a:r>
              <a:rPr lang="en-US" b="0" i="0" dirty="0">
                <a:solidFill>
                  <a:srgbClr val="293340"/>
                </a:solidFill>
                <a:effectLst/>
                <a:latin typeface="Instrument Sans"/>
              </a:rPr>
              <a:t>Trump administration sued the California Department of Education and the Minnesota Department of Education/</a:t>
            </a:r>
            <a:r>
              <a:rPr lang="en-US" b="0" i="0" dirty="0" err="1">
                <a:solidFill>
                  <a:srgbClr val="293340"/>
                </a:solidFill>
                <a:effectLst/>
                <a:latin typeface="Instrument Sans"/>
              </a:rPr>
              <a:t>MSHSL</a:t>
            </a:r>
            <a:r>
              <a:rPr lang="en-US" b="0" i="0" dirty="0">
                <a:solidFill>
                  <a:srgbClr val="293340"/>
                </a:solidFill>
                <a:effectLst/>
                <a:latin typeface="Instrument Sans"/>
              </a:rPr>
              <a:t> </a:t>
            </a:r>
          </a:p>
          <a:p>
            <a:pPr marL="171450" indent="-171450">
              <a:buFont typeface="Arial" panose="020B0604020202020204" pitchFamily="34" charset="0"/>
              <a:buChar char="•"/>
            </a:pPr>
            <a:r>
              <a:rPr lang="en-US" b="0" i="0" dirty="0">
                <a:solidFill>
                  <a:srgbClr val="293340"/>
                </a:solidFill>
                <a:effectLst/>
                <a:latin typeface="Instrument Sans"/>
              </a:rPr>
              <a:t>ED reached finding against San Jose State University and the University sued the Department</a:t>
            </a:r>
          </a:p>
          <a:p>
            <a:pPr marL="171450" indent="-171450">
              <a:buFont typeface="Arial" panose="020B0604020202020204" pitchFamily="34" charset="0"/>
              <a:buChar char="•"/>
            </a:pPr>
            <a:r>
              <a:rPr lang="en-US" b="0" i="0" dirty="0">
                <a:solidFill>
                  <a:srgbClr val="293340"/>
                </a:solidFill>
                <a:effectLst/>
                <a:latin typeface="Instrument Sans"/>
              </a:rPr>
              <a:t>U Penn agreed to revise its records related to transgender athlete and revise its policies on transgender athletes</a:t>
            </a:r>
          </a:p>
          <a:p>
            <a:pPr marL="171450" indent="-171450">
              <a:buFont typeface="Arial" panose="020B0604020202020204" pitchFamily="34" charset="0"/>
              <a:buChar char="•"/>
            </a:pPr>
            <a:r>
              <a:rPr lang="en-US" b="0" i="0" dirty="0">
                <a:solidFill>
                  <a:srgbClr val="293340"/>
                </a:solidFill>
                <a:effectLst/>
                <a:latin typeface="Instrument Sans"/>
              </a:rPr>
              <a:t>More OCR investigations underway</a:t>
            </a:r>
          </a:p>
          <a:p>
            <a:endParaRPr lang="en-US" b="0" i="0" dirty="0">
              <a:solidFill>
                <a:srgbClr val="293340"/>
              </a:solidFill>
              <a:effectLst/>
              <a:latin typeface="Instrument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93340"/>
                </a:solidFill>
                <a:effectLst/>
                <a:latin typeface="Instrument Sans"/>
              </a:rPr>
              <a:t>House Bill was passed stating that i</a:t>
            </a:r>
            <a:r>
              <a:rPr lang="en-US" sz="1200" b="0" i="0" kern="1200" dirty="0">
                <a:solidFill>
                  <a:schemeClr val="tx1"/>
                </a:solidFill>
                <a:effectLst/>
                <a:latin typeface="+mn-lt"/>
                <a:ea typeface="+mn-ea"/>
                <a:cs typeface="+mn-cs"/>
              </a:rPr>
              <a:t>n athletics under Title IX, sex shall be recognized based solely on a person's reproductive biology and genetics at birth. Protection of Women and Girls in Sports Act of 2025 (H.R. 28) The companion senate bill has not received a floor vote.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r>
              <a:rPr lang="en-US" dirty="0"/>
              <a:t>(SCOTUS decision on next slide)</a:t>
            </a:r>
          </a:p>
        </p:txBody>
      </p:sp>
      <p:sp>
        <p:nvSpPr>
          <p:cNvPr id="4" name="Slide Number Placeholder 3"/>
          <p:cNvSpPr>
            <a:spLocks noGrp="1"/>
          </p:cNvSpPr>
          <p:nvPr>
            <p:ph type="sldNum" sz="quarter" idx="5"/>
          </p:nvPr>
        </p:nvSpPr>
        <p:spPr/>
        <p:txBody>
          <a:bodyPr/>
          <a:lstStyle/>
          <a:p>
            <a:fld id="{7072016F-5A8A-4128-BFAA-7B04FD15757C}" type="slidenum">
              <a:rPr lang="en-US" smtClean="0"/>
              <a:t>28</a:t>
            </a:fld>
            <a:endParaRPr lang="en-US"/>
          </a:p>
        </p:txBody>
      </p:sp>
    </p:spTree>
    <p:extLst>
      <p:ext uri="{BB962C8B-B14F-4D97-AF65-F5344CB8AC3E}">
        <p14:creationId xmlns:p14="http://schemas.microsoft.com/office/powerpoint/2010/main" val="3014383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On June 30, 2026, the U.S. Supreme Court upheld state laws in Idaho and West Virginia restricting transgender athletes from participating in women's sports, concluding that Title IX permits separation of sports teams by biological sex. </a:t>
            </a:r>
            <a:r>
              <a:rPr lang="en-US" i="1" dirty="0"/>
              <a:t>West Virginia v. </a:t>
            </a:r>
            <a:r>
              <a:rPr lang="en-US" i="1" dirty="0" err="1"/>
              <a:t>B.P.J</a:t>
            </a:r>
            <a:r>
              <a:rPr lang="en-US" i="1" dirty="0"/>
              <a:t>. </a:t>
            </a:r>
            <a:r>
              <a:rPr lang="en-US" i="0" dirty="0"/>
              <a:t>(June 30, 2026) https://www.supremecourt.gov/opinions/25pdf/24-43_2b35.pdf </a:t>
            </a:r>
            <a:endParaRPr lang="en-US" dirty="0"/>
          </a:p>
          <a:p>
            <a:pPr marL="171450" indent="-171450">
              <a:buFont typeface="Arial" panose="020B0604020202020204" pitchFamily="34" charset="0"/>
              <a:buChar char="•"/>
            </a:pPr>
            <a:r>
              <a:rPr lang="en-US" dirty="0"/>
              <a:t>Effectively approved an estimated 27 state laws that ban transgender athletes from participating on sports teams consistent with their gender identity</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FN in SCOTUS Decision: As the plaintiffs, the States, and the United States as amicus curiae all agree, </a:t>
            </a:r>
            <a:r>
              <a:rPr lang="en-US" sz="1200" b="1" i="0" kern="1200" dirty="0">
                <a:solidFill>
                  <a:schemeClr val="tx1"/>
                </a:solidFill>
                <a:effectLst/>
                <a:latin typeface="+mn-lt"/>
                <a:ea typeface="+mn-ea"/>
                <a:cs typeface="+mn-cs"/>
              </a:rPr>
              <a:t>these cases do not present the distinct question of whether, under Title IX and the Equal Protection Clause, schools may allow biological males who identify as female to participate on girls’ and women’s sports teams</a:t>
            </a:r>
            <a:r>
              <a:rPr lang="en-US" sz="1200" b="0" i="0" kern="1200" dirty="0">
                <a:solidFill>
                  <a:schemeClr val="tx1"/>
                </a:solidFill>
                <a:effectLst/>
                <a:latin typeface="+mn-lt"/>
                <a:ea typeface="+mn-ea"/>
                <a:cs typeface="+mn-cs"/>
              </a:rPr>
              <a:t>. That question is currently the subject of litigation in some lower courts. Nothing in this opinion is intended to decide that question. In addition, </a:t>
            </a:r>
            <a:r>
              <a:rPr lang="en-US" sz="1200" b="1" i="0" kern="1200" dirty="0">
                <a:solidFill>
                  <a:schemeClr val="tx1"/>
                </a:solidFill>
                <a:effectLst/>
                <a:latin typeface="+mn-lt"/>
                <a:ea typeface="+mn-ea"/>
                <a:cs typeface="+mn-cs"/>
              </a:rPr>
              <a:t>nothing in this opinion should be interpreted to address or limit participation by biological females on male or co-ed sports teams</a:t>
            </a:r>
            <a:endParaRPr lang="en-US" b="1" dirty="0"/>
          </a:p>
          <a:p>
            <a:pPr marL="171450" indent="-171450">
              <a:buFont typeface="Arial" panose="020B0604020202020204" pitchFamily="34" charset="0"/>
              <a:buChar char="•"/>
            </a:pPr>
            <a:r>
              <a:rPr lang="en-US" dirty="0"/>
              <a:t>Distinguished Bostock because Title IX—unlike Title VII—allows separation based on sex</a:t>
            </a:r>
          </a:p>
          <a:p>
            <a:pPr marL="171450" indent="-171450">
              <a:buFont typeface="Arial" panose="020B0604020202020204" pitchFamily="34" charset="0"/>
              <a:buChar char="•"/>
            </a:pPr>
            <a:r>
              <a:rPr lang="en-US" dirty="0"/>
              <a:t>Cases limited to athletics (but could be used by administration and litigants to extend to bathroom, locker room, housing policies)</a:t>
            </a:r>
          </a:p>
        </p:txBody>
      </p:sp>
      <p:sp>
        <p:nvSpPr>
          <p:cNvPr id="4" name="Slide Number Placeholder 3"/>
          <p:cNvSpPr>
            <a:spLocks noGrp="1"/>
          </p:cNvSpPr>
          <p:nvPr>
            <p:ph type="sldNum" sz="quarter" idx="5"/>
          </p:nvPr>
        </p:nvSpPr>
        <p:spPr/>
        <p:txBody>
          <a:bodyPr/>
          <a:lstStyle/>
          <a:p>
            <a:fld id="{7CDC6F54-A1C2-4F4B-A81C-B2FDE222C6D1}" type="slidenum">
              <a:rPr lang="en-US" smtClean="0"/>
              <a:t>29</a:t>
            </a:fld>
            <a:endParaRPr lang="en-US" dirty="0"/>
          </a:p>
        </p:txBody>
      </p:sp>
    </p:spTree>
    <p:extLst>
      <p:ext uri="{BB962C8B-B14F-4D97-AF65-F5344CB8AC3E}">
        <p14:creationId xmlns:p14="http://schemas.microsoft.com/office/powerpoint/2010/main" val="2179334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Different legal bases</a:t>
            </a:r>
          </a:p>
          <a:p>
            <a:pPr marL="628650" lvl="1" indent="-171450">
              <a:buFont typeface="Arial" panose="020B0604020202020204" pitchFamily="34" charset="0"/>
              <a:buChar char="•"/>
            </a:pPr>
            <a:r>
              <a:rPr lang="en-US" dirty="0"/>
              <a:t>Title IX: Prohibits sex-based discrimination and harassment in education programs or activities and employment</a:t>
            </a:r>
          </a:p>
          <a:p>
            <a:pPr marL="628650" lvl="1" indent="-171450">
              <a:buFont typeface="Arial" panose="020B0604020202020204" pitchFamily="34" charset="0"/>
              <a:buChar char="•"/>
            </a:pPr>
            <a:r>
              <a:rPr lang="en-US" dirty="0"/>
              <a:t>Title VII: Prohibits employment discrimination and harassment based on race, color, religion, sex, and national origin in employment</a:t>
            </a:r>
          </a:p>
          <a:p>
            <a:pPr marL="171450" indent="-171450">
              <a:buFont typeface="Arial" panose="020B0604020202020204" pitchFamily="34" charset="0"/>
              <a:buChar char="•"/>
            </a:pPr>
            <a:r>
              <a:rPr lang="en-US" dirty="0"/>
              <a:t>Underlying Facts – Two consolidated cases:</a:t>
            </a:r>
          </a:p>
          <a:p>
            <a:pPr marL="628650" lvl="1" indent="-171450">
              <a:buFont typeface="Arial" panose="020B0604020202020204" pitchFamily="34" charset="0"/>
              <a:buChar char="•"/>
            </a:pPr>
            <a:r>
              <a:rPr lang="en-US" dirty="0"/>
              <a:t>Former Georgia Tech women’s basketball coach alleges she was discharged after raising concerns about disparities in resources between the men’s and women’s basketball programs</a:t>
            </a:r>
          </a:p>
          <a:p>
            <a:pPr marL="628650" lvl="1" indent="-171450">
              <a:buFont typeface="Arial" panose="020B0604020202020204" pitchFamily="34" charset="0"/>
              <a:buChar char="•"/>
            </a:pPr>
            <a:r>
              <a:rPr lang="en-US" dirty="0"/>
              <a:t>Former Augusta University professor alleges he was treated differently based on sex during a Title IX investigation, including that he received his first negative performance review during the course of the Title IX investigation</a:t>
            </a:r>
          </a:p>
          <a:p>
            <a:pPr marL="171450" lvl="0" indent="-171450">
              <a:buFont typeface="Arial" panose="020B0604020202020204" pitchFamily="34" charset="0"/>
              <a:buChar char="•"/>
            </a:pPr>
            <a:r>
              <a:rPr lang="en-US" dirty="0">
                <a:highlight>
                  <a:srgbClr val="00FF00"/>
                </a:highlight>
              </a:rPr>
              <a:t>11th Circuit Court of Appeals Decision: Title IX does not provide employees with a private right to sue for employment discrimination</a:t>
            </a:r>
          </a:p>
          <a:p>
            <a:r>
              <a:rPr lang="en-US" u="sng" dirty="0">
                <a:highlight>
                  <a:srgbClr val="00FF00"/>
                </a:highlight>
              </a:rPr>
              <a:t>Why does it matter</a:t>
            </a:r>
            <a:r>
              <a:rPr lang="en-US" dirty="0">
                <a:highlight>
                  <a:srgbClr val="00FF00"/>
                </a:highlight>
              </a:rPr>
              <a:t>: Different legal processes and standards</a:t>
            </a:r>
          </a:p>
          <a:p>
            <a:pPr marL="171450" lvl="0" indent="-171450">
              <a:buFont typeface="Arial" panose="020B0604020202020204" pitchFamily="34" charset="0"/>
              <a:buChar char="•"/>
            </a:pPr>
            <a:r>
              <a:rPr lang="en-US" dirty="0">
                <a:highlight>
                  <a:srgbClr val="00FF00"/>
                </a:highlight>
              </a:rPr>
              <a:t>Requirement to exhaust administrative remedies (Title VII only)</a:t>
            </a:r>
          </a:p>
          <a:p>
            <a:pPr marL="171450" lvl="0" indent="-171450">
              <a:buFont typeface="Arial" panose="020B0604020202020204" pitchFamily="34" charset="0"/>
              <a:buChar char="•"/>
            </a:pPr>
            <a:r>
              <a:rPr lang="en-US" dirty="0">
                <a:highlight>
                  <a:srgbClr val="00FF00"/>
                </a:highlight>
              </a:rPr>
              <a:t>Knowledge standard (actual vs. constructive)</a:t>
            </a:r>
          </a:p>
          <a:p>
            <a:pPr marL="171450" lvl="0" indent="-171450">
              <a:buFont typeface="Arial" panose="020B0604020202020204" pitchFamily="34" charset="0"/>
              <a:buChar char="•"/>
            </a:pPr>
            <a:r>
              <a:rPr lang="en-US" dirty="0">
                <a:highlight>
                  <a:srgbClr val="00FF00"/>
                </a:highlight>
              </a:rPr>
              <a:t>Response standard (deliberate indifference vs. </a:t>
            </a:r>
            <a:r>
              <a:rPr lang="en-US" dirty="0">
                <a:solidFill>
                  <a:srgbClr val="FF0000"/>
                </a:solidFill>
                <a:highlight>
                  <a:srgbClr val="00FF00"/>
                </a:highlight>
              </a:rPr>
              <a:t>????</a:t>
            </a:r>
            <a:r>
              <a:rPr lang="en-US" dirty="0">
                <a:highlight>
                  <a:srgbClr val="00FF00"/>
                </a:highlight>
              </a:rPr>
              <a:t>)</a:t>
            </a:r>
          </a:p>
          <a:p>
            <a:pPr marL="171450" lvl="0" indent="-171450">
              <a:buFont typeface="Arial" panose="020B0604020202020204" pitchFamily="34" charset="0"/>
              <a:buChar char="•"/>
            </a:pPr>
            <a:r>
              <a:rPr lang="en-US" dirty="0">
                <a:highlight>
                  <a:srgbClr val="00FF00"/>
                </a:highlight>
              </a:rPr>
              <a:t>Sexual harassment standard</a:t>
            </a:r>
          </a:p>
          <a:p>
            <a:pPr marL="0" lvl="0" indent="0">
              <a:buFont typeface="Arial" panose="020B0604020202020204" pitchFamily="34" charset="0"/>
              <a:buNone/>
            </a:pPr>
            <a:endParaRPr lang="en-US" b="1" dirty="0">
              <a:highlight>
                <a:srgbClr val="00FF00"/>
              </a:highlight>
            </a:endParaRPr>
          </a:p>
          <a:p>
            <a:pPr marL="171450" lvl="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30</a:t>
            </a:fld>
            <a:endParaRPr lang="en-US"/>
          </a:p>
        </p:txBody>
      </p:sp>
    </p:spTree>
    <p:extLst>
      <p:ext uri="{BB962C8B-B14F-4D97-AF65-F5344CB8AC3E}">
        <p14:creationId xmlns:p14="http://schemas.microsoft.com/office/powerpoint/2010/main" val="1334766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GMQ</a:t>
            </a:r>
            <a:r>
              <a:rPr lang="en-US" dirty="0"/>
              <a:t> note: I kept these slide divisions and the timing in case they are helpful.]</a:t>
            </a:r>
          </a:p>
          <a:p>
            <a:endParaRPr lang="en-US" dirty="0"/>
          </a:p>
          <a:p>
            <a:r>
              <a:rPr lang="en-US" dirty="0"/>
              <a:t>2023:</a:t>
            </a:r>
          </a:p>
          <a:p>
            <a:endParaRPr lang="en-US" dirty="0"/>
          </a:p>
          <a:p>
            <a:r>
              <a:rPr lang="en-US" dirty="0"/>
              <a:t>Here’s a proposed slide division for tomorrow.  We have more slides than we did last year, so I proposed goal times that leave us room at the end of the day (in case we fall behind as we get into the case studies).  I think the additional content is in the informal resolution section and the case studies.  But with the lack of legal and policy updates, I think that timing should be fine.  </a:t>
            </a:r>
          </a:p>
          <a:p>
            <a:r>
              <a:rPr lang="en-US" dirty="0"/>
              <a:t> </a:t>
            </a:r>
          </a:p>
          <a:p>
            <a:r>
              <a:rPr lang="en-US" dirty="0"/>
              <a:t>1 – 23 Kathryn [9:00 – 9:30]</a:t>
            </a:r>
          </a:p>
          <a:p>
            <a:r>
              <a:rPr lang="en-US" dirty="0"/>
              <a:t>24 – 51 Emily [end by 10:00]</a:t>
            </a:r>
          </a:p>
          <a:p>
            <a:r>
              <a:rPr lang="en-US" dirty="0"/>
              <a:t>52 – 74 Kathryn [end by 10:40] – 10 min break?</a:t>
            </a:r>
          </a:p>
          <a:p>
            <a:r>
              <a:rPr lang="en-US" dirty="0"/>
              <a:t>75 – 93 Emily [end by 11:15]</a:t>
            </a:r>
          </a:p>
          <a:p>
            <a:r>
              <a:rPr lang="en-US" dirty="0"/>
              <a:t>94 –  109 Kathryn [end by 11:45]</a:t>
            </a:r>
          </a:p>
          <a:p>
            <a:r>
              <a:rPr lang="en-US" dirty="0"/>
              <a:t>110 – 119 Emily [end by 12;05] </a:t>
            </a:r>
          </a:p>
          <a:p>
            <a:r>
              <a:rPr lang="en-US" dirty="0"/>
              <a:t>LUNCH BREAK UNTIL 12:45</a:t>
            </a:r>
          </a:p>
          <a:p>
            <a:r>
              <a:rPr lang="en-US" dirty="0"/>
              <a:t>120 – 143 Kathryn [end by 1:25]</a:t>
            </a:r>
          </a:p>
          <a:p>
            <a:r>
              <a:rPr lang="en-US" dirty="0"/>
              <a:t>144 – 162 Emily [end by 1:50]</a:t>
            </a:r>
          </a:p>
          <a:p>
            <a:r>
              <a:rPr lang="en-US" dirty="0"/>
              <a:t>163 – 180 Kathryn [end by 2:20]</a:t>
            </a:r>
          </a:p>
          <a:p>
            <a:r>
              <a:rPr lang="en-US" dirty="0"/>
              <a:t>181 – 200 Emily [end by 2:45] – 10 min break?</a:t>
            </a:r>
          </a:p>
          <a:p>
            <a:r>
              <a:rPr lang="en-US" dirty="0"/>
              <a:t>201 – 218 Kathryn [end by 3:25]</a:t>
            </a:r>
          </a:p>
          <a:p>
            <a:r>
              <a:rPr lang="en-US" dirty="0"/>
              <a:t>219 – 243 Emily [end by 3:55]</a:t>
            </a:r>
          </a:p>
          <a:p>
            <a:r>
              <a:rPr lang="en-US" dirty="0"/>
              <a:t>244 – end Kathryn [end at 5:00]</a:t>
            </a:r>
          </a:p>
          <a:p>
            <a:endParaRPr lang="en-US" dirty="0"/>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2</a:t>
            </a:fld>
            <a:endParaRPr lang="en-US"/>
          </a:p>
        </p:txBody>
      </p:sp>
    </p:spTree>
    <p:extLst>
      <p:ext uri="{BB962C8B-B14F-4D97-AF65-F5344CB8AC3E}">
        <p14:creationId xmlns:p14="http://schemas.microsoft.com/office/powerpoint/2010/main" val="4107134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r>
              <a:rPr lang="en-US" b="1" dirty="0"/>
              <a:t>Domestic Violence:</a:t>
            </a:r>
          </a:p>
          <a:p>
            <a:pPr marL="171450" indent="-171450">
              <a:buFont typeface="Arial" panose="020B0604020202020204" pitchFamily="34" charset="0"/>
              <a:buChar char="•"/>
            </a:pPr>
            <a:r>
              <a:rPr lang="en-US" b="0" dirty="0"/>
              <a:t>Unclear whether whole definition applies in higher education context</a:t>
            </a:r>
          </a:p>
          <a:p>
            <a:r>
              <a:rPr lang="en-US" b="1" dirty="0"/>
              <a:t>Online survey tool:</a:t>
            </a:r>
          </a:p>
          <a:p>
            <a:pPr marL="171450" lvl="0" indent="-171450">
              <a:buFont typeface="Arial" panose="020B0604020202020204" pitchFamily="34" charset="0"/>
              <a:buChar char="•"/>
            </a:pPr>
            <a:r>
              <a:rPr lang="en-US" sz="1200" dirty="0"/>
              <a:t>Developed by Dept. of Ed</a:t>
            </a:r>
          </a:p>
          <a:p>
            <a:pPr marL="171450" lvl="0" indent="-171450">
              <a:buFont typeface="Arial" panose="020B0604020202020204" pitchFamily="34" charset="0"/>
              <a:buChar char="•"/>
            </a:pPr>
            <a:r>
              <a:rPr lang="en-US" sz="1200" dirty="0"/>
              <a:t>Institutions who received </a:t>
            </a:r>
            <a:r>
              <a:rPr lang="en-US" sz="1200" dirty="0" err="1"/>
              <a:t>FFA</a:t>
            </a:r>
            <a:r>
              <a:rPr lang="en-US" sz="1200" dirty="0"/>
              <a:t> must administer within one year after campus climate survey is available</a:t>
            </a:r>
          </a:p>
          <a:p>
            <a:pPr marL="171450" lvl="0" indent="-171450">
              <a:buFont typeface="Arial" panose="020B0604020202020204" pitchFamily="34" charset="0"/>
              <a:buChar char="•"/>
            </a:pPr>
            <a:r>
              <a:rPr lang="en-US" sz="1200" dirty="0"/>
              <a:t>Institutions must administer every two years</a:t>
            </a:r>
          </a:p>
          <a:p>
            <a:pPr marL="171450" lvl="0" indent="-171450">
              <a:buFont typeface="Arial" panose="020B0604020202020204" pitchFamily="34" charset="0"/>
              <a:buChar char="•"/>
            </a:pPr>
            <a:r>
              <a:rPr lang="en-US" sz="1200" u="sng" dirty="0"/>
              <a:t>Still not available – Last checked July 2026</a:t>
            </a:r>
          </a:p>
          <a:p>
            <a:pPr algn="l">
              <a:buFont typeface="Arial" panose="020B0604020202020204" pitchFamily="34" charset="0"/>
              <a:buNone/>
            </a:pPr>
            <a:r>
              <a:rPr lang="en-US" b="1" i="0" dirty="0">
                <a:solidFill>
                  <a:srgbClr val="464646"/>
                </a:solidFill>
                <a:effectLst/>
                <a:latin typeface="Montserrat" panose="00000500000000000000" pitchFamily="2" charset="0"/>
              </a:rPr>
              <a:t>Task Force:</a:t>
            </a:r>
          </a:p>
          <a:p>
            <a:pPr lvl="0" algn="l">
              <a:buFont typeface="Arial" panose="020B0604020202020204" pitchFamily="34" charset="0"/>
              <a:buChar char="•"/>
            </a:pPr>
            <a:r>
              <a:rPr lang="en-US" b="0" i="0" dirty="0">
                <a:solidFill>
                  <a:srgbClr val="464646"/>
                </a:solidFill>
                <a:effectLst/>
                <a:latin typeface="Montserrat" panose="00000500000000000000" pitchFamily="2" charset="0"/>
              </a:rPr>
              <a:t>To provide pertinent information regarding campus sexual violence prevention, investigations, and responses, including the creation of </a:t>
            </a:r>
            <a:r>
              <a:rPr lang="en-US" b="0" i="0" dirty="0">
                <a:solidFill>
                  <a:srgbClr val="464646"/>
                </a:solidFill>
                <a:effectLst/>
                <a:highlight>
                  <a:srgbClr val="FFFF00"/>
                </a:highlight>
                <a:latin typeface="Montserrat" panose="00000500000000000000" pitchFamily="2" charset="0"/>
              </a:rPr>
              <a:t>complaint processes for violations of Title IX </a:t>
            </a:r>
            <a:r>
              <a:rPr lang="en-US" b="0" i="0" dirty="0">
                <a:solidFill>
                  <a:srgbClr val="464646"/>
                </a:solidFill>
                <a:effectLst/>
                <a:latin typeface="Montserrat" panose="00000500000000000000" pitchFamily="2" charset="0"/>
              </a:rPr>
              <a:t>and the </a:t>
            </a:r>
            <a:r>
              <a:rPr lang="en-US" b="0" i="0" dirty="0" err="1">
                <a:solidFill>
                  <a:srgbClr val="464646"/>
                </a:solidFill>
                <a:effectLst/>
                <a:latin typeface="Montserrat" panose="00000500000000000000" pitchFamily="2" charset="0"/>
              </a:rPr>
              <a:t>Clery</a:t>
            </a:r>
            <a:r>
              <a:rPr lang="en-US" b="0" i="0" dirty="0">
                <a:solidFill>
                  <a:srgbClr val="464646"/>
                </a:solidFill>
                <a:effectLst/>
                <a:latin typeface="Montserrat" panose="00000500000000000000" pitchFamily="2" charset="0"/>
              </a:rPr>
              <a:t> Act;  </a:t>
            </a:r>
          </a:p>
          <a:p>
            <a:pPr lvl="0" algn="l">
              <a:buFont typeface="Arial" panose="020B0604020202020204" pitchFamily="34" charset="0"/>
              <a:buChar char="•"/>
            </a:pPr>
            <a:r>
              <a:rPr lang="en-US" b="0" i="0" dirty="0">
                <a:solidFill>
                  <a:srgbClr val="464646"/>
                </a:solidFill>
                <a:effectLst/>
                <a:latin typeface="Montserrat" panose="00000500000000000000" pitchFamily="2" charset="0"/>
              </a:rPr>
              <a:t>To provide recommendations to educational institutions for establishing sexual assault prevention and response teams; providing survivor resources;  on appropriate sex education, training for school staff, and equitable discipline models;  </a:t>
            </a:r>
          </a:p>
          <a:p>
            <a:pPr lvl="0" algn="l">
              <a:buFont typeface="Arial" panose="020B0604020202020204" pitchFamily="34" charset="0"/>
              <a:buChar char="•"/>
            </a:pPr>
            <a:r>
              <a:rPr lang="en-US" b="0" i="0" dirty="0">
                <a:solidFill>
                  <a:srgbClr val="464646"/>
                </a:solidFill>
                <a:effectLst/>
                <a:latin typeface="Montserrat" panose="00000500000000000000" pitchFamily="2" charset="0"/>
              </a:rPr>
              <a:t>To develop recommendations with student groups for best practices for responses to and prevention of sexual violence and dating violence; </a:t>
            </a:r>
          </a:p>
          <a:p>
            <a:pPr lvl="0" algn="l">
              <a:buFont typeface="Arial" panose="020B0604020202020204" pitchFamily="34" charset="0"/>
              <a:buChar char="•"/>
            </a:pPr>
            <a:r>
              <a:rPr lang="en-US" b="0" i="0" dirty="0">
                <a:solidFill>
                  <a:srgbClr val="464646"/>
                </a:solidFill>
                <a:effectLst/>
                <a:latin typeface="Montserrat" panose="00000500000000000000" pitchFamily="2" charset="0"/>
              </a:rPr>
              <a:t>To develop recommendations on culturally responsive and inclusive approaches to supporting survivors that includes consideration of race, ethnicity, national origin, religion, immigrant status, LGBTQ+ status, ability, disability, socioeconomic status, exposure to trauma, and other factors; </a:t>
            </a:r>
          </a:p>
          <a:p>
            <a:pPr lvl="0" algn="l">
              <a:buFont typeface="Arial" panose="020B0604020202020204" pitchFamily="34" charset="0"/>
              <a:buChar char="•"/>
            </a:pPr>
            <a:r>
              <a:rPr lang="en-US" b="0" i="0" dirty="0">
                <a:solidFill>
                  <a:srgbClr val="464646"/>
                </a:solidFill>
                <a:effectLst/>
                <a:latin typeface="Montserrat" panose="00000500000000000000" pitchFamily="2" charset="0"/>
              </a:rPr>
              <a:t>To solicit periodic input from survivors, trauma specialists, advocates, institutions of higher education, and other public stakeholders; and </a:t>
            </a:r>
          </a:p>
          <a:p>
            <a:pPr lvl="0" algn="l">
              <a:buFont typeface="Arial" panose="020B0604020202020204" pitchFamily="34" charset="0"/>
              <a:buChar char="•"/>
            </a:pPr>
            <a:r>
              <a:rPr lang="en-US" b="0" i="0" dirty="0">
                <a:solidFill>
                  <a:srgbClr val="464646"/>
                </a:solidFill>
                <a:effectLst/>
                <a:latin typeface="Montserrat" panose="00000500000000000000" pitchFamily="2" charset="0"/>
              </a:rPr>
              <a:t>To provide an annual report to Congress that includes information about institutional complaints, investigations, and resolutions.  </a:t>
            </a:r>
          </a:p>
          <a:p>
            <a:pPr marL="171450" indent="-171450" algn="l">
              <a:buFont typeface="Arial" panose="020B0604020202020204" pitchFamily="34" charset="0"/>
              <a:buChar char="•"/>
            </a:pPr>
            <a:r>
              <a:rPr lang="en-US" b="0" i="0" dirty="0">
                <a:solidFill>
                  <a:srgbClr val="464646"/>
                </a:solidFill>
                <a:effectLst/>
                <a:latin typeface="Montserrat" panose="00000500000000000000" pitchFamily="2" charset="0"/>
              </a:rPr>
              <a:t>Notably, the Task Force will also be charged with </a:t>
            </a:r>
            <a:r>
              <a:rPr lang="en-US" b="0" i="0" dirty="0">
                <a:solidFill>
                  <a:srgbClr val="464646"/>
                </a:solidFill>
                <a:effectLst/>
                <a:highlight>
                  <a:srgbClr val="FFFF00"/>
                </a:highlight>
                <a:latin typeface="Montserrat" panose="00000500000000000000" pitchFamily="2" charset="0"/>
              </a:rPr>
              <a:t>assessing t</a:t>
            </a:r>
            <a:r>
              <a:rPr lang="en-US" b="1" i="0" dirty="0">
                <a:solidFill>
                  <a:srgbClr val="464646"/>
                </a:solidFill>
                <a:effectLst/>
                <a:highlight>
                  <a:srgbClr val="FFFF00"/>
                </a:highlight>
                <a:latin typeface="Montserrat" panose="00000500000000000000" pitchFamily="2" charset="0"/>
              </a:rPr>
              <a:t>he Department of Education’s ability to levy intermediate fines for noncompliance with Title IX and </a:t>
            </a:r>
            <a:r>
              <a:rPr lang="en-US" b="0" i="0" dirty="0">
                <a:solidFill>
                  <a:srgbClr val="464646"/>
                </a:solidFill>
                <a:effectLst/>
                <a:latin typeface="Montserrat" panose="00000500000000000000" pitchFamily="2" charset="0"/>
              </a:rPr>
              <a:t>the advisability of additional remedies for noncompliance. Currently, there are no fines levied against educational institutions for Title IX noncompliance, unlike institutional violations under the </a:t>
            </a:r>
            <a:r>
              <a:rPr lang="en-US" b="0" i="0" dirty="0" err="1">
                <a:solidFill>
                  <a:srgbClr val="464646"/>
                </a:solidFill>
                <a:effectLst/>
                <a:latin typeface="Montserrat" panose="00000500000000000000" pitchFamily="2" charset="0"/>
              </a:rPr>
              <a:t>Clery</a:t>
            </a:r>
            <a:r>
              <a:rPr lang="en-US" b="0" i="0" dirty="0">
                <a:solidFill>
                  <a:srgbClr val="464646"/>
                </a:solidFill>
                <a:effectLst/>
                <a:latin typeface="Montserrat" panose="00000500000000000000" pitchFamily="2" charset="0"/>
              </a:rPr>
              <a:t> Act. </a:t>
            </a:r>
          </a:p>
          <a:p>
            <a:r>
              <a:rPr lang="en-US" b="1" dirty="0"/>
              <a:t>Special Grants:</a:t>
            </a:r>
          </a:p>
          <a:p>
            <a:pPr marL="171450" indent="-171450">
              <a:buFont typeface="Arial" panose="020B0604020202020204" pitchFamily="34" charset="0"/>
              <a:buChar char="•"/>
            </a:pPr>
            <a:r>
              <a:rPr lang="en-US" b="0" dirty="0"/>
              <a:t>Grants for college campuses to develop, strengthen, and implement campus policies, protocols, and services that more effectively identify and respond to sex-based crimes; to train key personnel, and all participants in the resolution process, including personnel from the Title IX coordinator’s office, student conduct office, and campus disciplinary or judicial boards on such policies, protocols, and services that promote a prompt, fair, and impartial investigation; to provide prevention and education programming; to train campus personnel in how to use a victim-centered, trauma-informed interview technique and to develop and implement restorative practices.</a:t>
            </a:r>
          </a:p>
          <a:p>
            <a:pPr marL="171450" indent="-171450">
              <a:buFont typeface="Arial" panose="020B0604020202020204" pitchFamily="34" charset="0"/>
              <a:buChar char="•"/>
            </a:pPr>
            <a:endParaRPr lang="en-US" b="1" dirty="0"/>
          </a:p>
          <a:p>
            <a:endParaRPr lang="en-US" dirty="0"/>
          </a:p>
        </p:txBody>
      </p:sp>
      <p:sp>
        <p:nvSpPr>
          <p:cNvPr id="4" name="Slide Number Placeholder 3"/>
          <p:cNvSpPr>
            <a:spLocks noGrp="1"/>
          </p:cNvSpPr>
          <p:nvPr>
            <p:ph type="sldNum" sz="quarter" idx="5"/>
          </p:nvPr>
        </p:nvSpPr>
        <p:spPr/>
        <p:txBody>
          <a:bodyPr/>
          <a:lstStyle/>
          <a:p>
            <a:fld id="{C0A58406-469B-43CF-BB89-41ED07B4468B}" type="slidenum">
              <a:rPr lang="en-US" smtClean="0"/>
              <a:t>31</a:t>
            </a:fld>
            <a:endParaRPr lang="en-US" dirty="0"/>
          </a:p>
        </p:txBody>
      </p:sp>
    </p:spTree>
    <p:extLst>
      <p:ext uri="{BB962C8B-B14F-4D97-AF65-F5344CB8AC3E}">
        <p14:creationId xmlns:p14="http://schemas.microsoft.com/office/powerpoint/2010/main" val="14980174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C6F54-A1C2-4F4B-A81C-B2FDE222C6D1}" type="slidenum">
              <a:rPr lang="en-US" smtClean="0"/>
              <a:t>33</a:t>
            </a:fld>
            <a:endParaRPr lang="en-US"/>
          </a:p>
        </p:txBody>
      </p:sp>
      <p:sp>
        <p:nvSpPr>
          <p:cNvPr id="5" name="Date Placeholder 4">
            <a:extLst>
              <a:ext uri="{FF2B5EF4-FFF2-40B4-BE49-F238E27FC236}">
                <a16:creationId xmlns:a16="http://schemas.microsoft.com/office/drawing/2014/main" id="{FE3757A9-DF3D-624D-CC6E-90BE1675B0F7}"/>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46E63E43-19DC-FBD4-2139-5809AB640884}"/>
              </a:ext>
            </a:extLst>
          </p:cNvPr>
          <p:cNvSpPr>
            <a:spLocks noGrp="1"/>
          </p:cNvSpPr>
          <p:nvPr>
            <p:ph type="ftr" sz="quarter" idx="4"/>
          </p:nvPr>
        </p:nvSpPr>
        <p:spPr/>
        <p:txBody>
          <a:bodyPr/>
          <a:lstStyle/>
          <a:p>
            <a:r>
              <a:rPr lang="en-US" dirty="0"/>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p>
        </p:txBody>
      </p:sp>
    </p:spTree>
    <p:extLst>
      <p:ext uri="{BB962C8B-B14F-4D97-AF65-F5344CB8AC3E}">
        <p14:creationId xmlns:p14="http://schemas.microsoft.com/office/powerpoint/2010/main" val="3150750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Must be carried out by an employee under 2020 regs.</a:t>
            </a:r>
          </a:p>
        </p:txBody>
      </p:sp>
      <p:sp>
        <p:nvSpPr>
          <p:cNvPr id="4" name="Slide Number Placeholder 3"/>
          <p:cNvSpPr>
            <a:spLocks noGrp="1"/>
          </p:cNvSpPr>
          <p:nvPr>
            <p:ph type="sldNum" sz="quarter" idx="5"/>
          </p:nvPr>
        </p:nvSpPr>
        <p:spPr/>
        <p:txBody>
          <a:bodyPr/>
          <a:lstStyle/>
          <a:p>
            <a:fld id="{7072016F-5A8A-4128-BFAA-7B04FD15757C}" type="slidenum">
              <a:rPr lang="en-US" smtClean="0"/>
              <a:t>34</a:t>
            </a:fld>
            <a:endParaRPr lang="en-US"/>
          </a:p>
        </p:txBody>
      </p:sp>
    </p:spTree>
    <p:extLst>
      <p:ext uri="{BB962C8B-B14F-4D97-AF65-F5344CB8AC3E}">
        <p14:creationId xmlns:p14="http://schemas.microsoft.com/office/powerpoint/2010/main" val="347053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rPr>
              <a:t>Whether conduct was unwelcome is determined subjectively, considering whether the complainant viewed the conduct as unwelcome.  The determination as to whether the complainant viewed the conduct as unwelcome will be made based on both the complainant’s account and other evidence of the complainant’s subjective view. </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35</a:t>
            </a:fld>
            <a:endParaRPr lang="en-US"/>
          </a:p>
        </p:txBody>
      </p:sp>
    </p:spTree>
    <p:extLst>
      <p:ext uri="{BB962C8B-B14F-4D97-AF65-F5344CB8AC3E}">
        <p14:creationId xmlns:p14="http://schemas.microsoft.com/office/powerpoint/2010/main" val="9692063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Again, there is a question as to whether unwelcome conduct based on gender identity falls under Title IX. </a:t>
            </a:r>
          </a:p>
        </p:txBody>
      </p:sp>
      <p:sp>
        <p:nvSpPr>
          <p:cNvPr id="4" name="Slide Number Placeholder 3"/>
          <p:cNvSpPr>
            <a:spLocks noGrp="1"/>
          </p:cNvSpPr>
          <p:nvPr>
            <p:ph type="sldNum" sz="quarter" idx="5"/>
          </p:nvPr>
        </p:nvSpPr>
        <p:spPr/>
        <p:txBody>
          <a:bodyPr/>
          <a:lstStyle/>
          <a:p>
            <a:fld id="{7072016F-5A8A-4128-BFAA-7B04FD15757C}" type="slidenum">
              <a:rPr lang="en-US" smtClean="0"/>
              <a:t>38</a:t>
            </a:fld>
            <a:endParaRPr lang="en-US"/>
          </a:p>
        </p:txBody>
      </p:sp>
    </p:spTree>
    <p:extLst>
      <p:ext uri="{BB962C8B-B14F-4D97-AF65-F5344CB8AC3E}">
        <p14:creationId xmlns:p14="http://schemas.microsoft.com/office/powerpoint/2010/main" val="1591954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Overview slide; we cover each crime below, including the domestic violence update.</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39</a:t>
            </a:fld>
            <a:endParaRPr lang="en-US"/>
          </a:p>
        </p:txBody>
      </p:sp>
    </p:spTree>
    <p:extLst>
      <p:ext uri="{BB962C8B-B14F-4D97-AF65-F5344CB8AC3E}">
        <p14:creationId xmlns:p14="http://schemas.microsoft.com/office/powerpoint/2010/main" val="1113869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E16BA-D228-CEEB-DD43-870D7D0F0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A4A046-0265-799A-007E-AA1479F3E0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8E39A0-1E59-E90A-4987-D32EF48A892D}"/>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baseline="0" dirty="0"/>
              <a:t>TIX cross-references the definition of sexual assault that is used in the Clery Act. The Clery act cross references the definition used in the FBI crime reporting system. The FBI’s definitions have been updated from time-to-time, as we will discuss more in a moment. But we have included the four sub-definitions of sexual assault that we recommend you include in your policy. However, we have always recommended that you have a separate “umbrella” definition of sexual assault that encompasses these four offenses, and that you primarily rely on that umbrella definition during the complaint resolution process. </a:t>
            </a:r>
            <a:r>
              <a:rPr lang="en-US" sz="1600" dirty="0"/>
              <a:t>Sexual assault=nonconsensual sexual contact</a:t>
            </a:r>
            <a:endParaRPr lang="en-US" sz="1600" b="0" baseline="0" dirty="0"/>
          </a:p>
          <a:p>
            <a:pPr marL="171450" indent="-171450">
              <a:buFont typeface="Arial" panose="020B0604020202020204" pitchFamily="34" charset="0"/>
              <a:buChar char="•"/>
            </a:pPr>
            <a:r>
              <a:rPr lang="en-US" sz="1600" b="0" baseline="0" dirty="0"/>
              <a:t>Background (</a:t>
            </a:r>
            <a:r>
              <a:rPr lang="en-US" sz="1600" b="0" u="sng" baseline="0" dirty="0"/>
              <a:t>don’t need to cover</a:t>
            </a:r>
            <a:r>
              <a:rPr lang="en-US" sz="1600" b="0" baseline="0" dirty="0"/>
              <a:t>): The FBI had two crime reporting systems with definitions.  The SRS (Summary Reporting System) was retired in January 2021.  Title IX does not require institutions to choose between the SRS and the other set of definitions (the National Incident-Based Reporting System), but the FBI encourages users to move to the </a:t>
            </a:r>
            <a:r>
              <a:rPr lang="en-US" sz="1600" b="0" baseline="0" dirty="0" err="1"/>
              <a:t>NIBRS</a:t>
            </a:r>
            <a:r>
              <a:rPr lang="en-US" sz="1600" b="0" baseline="0" dirty="0"/>
              <a:t> going forward.  These definitions are from the NIBRS. In 2023, the NIBRS was updated to bring back the SRS definition of rape, which included conduct that fell under the definitions of sodomy and sexual assault with an object. (</a:t>
            </a:r>
            <a:r>
              <a:rPr lang="en-US" sz="1600" kern="1200" dirty="0">
                <a:solidFill>
                  <a:schemeClr val="tx1"/>
                </a:solidFill>
                <a:effectLst/>
                <a:latin typeface="+mn-lt"/>
                <a:ea typeface="+mn-ea"/>
                <a:cs typeface="+mn-cs"/>
              </a:rPr>
              <a:t>Clery Act regulations state that “Sexual assault” is “an offense that meets the definition of rape,</a:t>
            </a:r>
            <a:r>
              <a:rPr lang="en-US" sz="1600" i="0" kern="1200" dirty="0">
                <a:solidFill>
                  <a:schemeClr val="tx1"/>
                </a:solidFill>
                <a:effectLst/>
                <a:latin typeface="+mn-lt"/>
                <a:ea typeface="+mn-ea"/>
                <a:cs typeface="+mn-cs"/>
              </a:rPr>
              <a:t> fondling</a:t>
            </a:r>
            <a:r>
              <a:rPr lang="en-US" sz="1600" kern="1200" dirty="0">
                <a:solidFill>
                  <a:schemeClr val="tx1"/>
                </a:solidFill>
                <a:effectLst/>
                <a:latin typeface="+mn-lt"/>
                <a:ea typeface="+mn-ea"/>
                <a:cs typeface="+mn-cs"/>
              </a:rPr>
              <a:t>, incest, or statutory rape as used in the FBI’s </a:t>
            </a:r>
            <a:r>
              <a:rPr lang="en-US" sz="1600" kern="1200" dirty="0" err="1">
                <a:solidFill>
                  <a:schemeClr val="tx1"/>
                </a:solidFill>
                <a:effectLst/>
                <a:latin typeface="+mn-lt"/>
                <a:ea typeface="+mn-ea"/>
                <a:cs typeface="+mn-cs"/>
              </a:rPr>
              <a:t>UCR</a:t>
            </a:r>
            <a:r>
              <a:rPr lang="en-US" sz="1600" kern="1200" dirty="0">
                <a:solidFill>
                  <a:schemeClr val="tx1"/>
                </a:solidFill>
                <a:effectLst/>
                <a:latin typeface="+mn-lt"/>
                <a:ea typeface="+mn-ea"/>
                <a:cs typeface="+mn-cs"/>
              </a:rPr>
              <a:t>” and therefore does not separate out sodomy and sexual assault with an object.)</a:t>
            </a:r>
            <a:endParaRPr lang="en-US" sz="1600" b="0" baseline="0" dirty="0"/>
          </a:p>
        </p:txBody>
      </p:sp>
      <p:sp>
        <p:nvSpPr>
          <p:cNvPr id="4" name="Slide Number Placeholder 3">
            <a:extLst>
              <a:ext uri="{FF2B5EF4-FFF2-40B4-BE49-F238E27FC236}">
                <a16:creationId xmlns:a16="http://schemas.microsoft.com/office/drawing/2014/main" id="{0B543C76-0ADB-CAEF-D776-D81007079E93}"/>
              </a:ext>
            </a:extLst>
          </p:cNvPr>
          <p:cNvSpPr>
            <a:spLocks noGrp="1"/>
          </p:cNvSpPr>
          <p:nvPr>
            <p:ph type="sldNum" sz="quarter" idx="10"/>
          </p:nvPr>
        </p:nvSpPr>
        <p:spPr/>
        <p:txBody>
          <a:bodyPr/>
          <a:lstStyle/>
          <a:p>
            <a:fld id="{7CDC6F54-A1C2-4F4B-A81C-B2FDE222C6D1}" type="slidenum">
              <a:rPr lang="en-US" smtClean="0"/>
              <a:t>40</a:t>
            </a:fld>
            <a:endParaRPr lang="en-US" dirty="0"/>
          </a:p>
        </p:txBody>
      </p:sp>
      <p:sp>
        <p:nvSpPr>
          <p:cNvPr id="5" name="Date Placeholder 4">
            <a:extLst>
              <a:ext uri="{FF2B5EF4-FFF2-40B4-BE49-F238E27FC236}">
                <a16:creationId xmlns:a16="http://schemas.microsoft.com/office/drawing/2014/main" id="{99DCB9D6-4187-7D06-34CE-EFE4962A9DD0}"/>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87B70C14-FDA5-BB5D-963C-D33C36FA2EAA}"/>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4162916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01A9F-CD59-5EAB-A94B-0AA4139DB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C02C6-4B19-AB76-088C-F0159D38F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4BFB00-532A-751C-C2E3-BE5DAA40049E}"/>
              </a:ext>
            </a:extLst>
          </p:cNvPr>
          <p:cNvSpPr>
            <a:spLocks noGrp="1"/>
          </p:cNvSpPr>
          <p:nvPr>
            <p:ph type="body" idx="1"/>
          </p:nvPr>
        </p:nvSpPr>
        <p:spPr/>
        <p:txBody>
          <a:bodyPr/>
          <a:lstStyle/>
          <a:p>
            <a:r>
              <a:rPr lang="en-US" dirty="0"/>
              <a:t>No change.</a:t>
            </a:r>
          </a:p>
        </p:txBody>
      </p:sp>
      <p:sp>
        <p:nvSpPr>
          <p:cNvPr id="4" name="Slide Number Placeholder 3">
            <a:extLst>
              <a:ext uri="{FF2B5EF4-FFF2-40B4-BE49-F238E27FC236}">
                <a16:creationId xmlns:a16="http://schemas.microsoft.com/office/drawing/2014/main" id="{9EA475BE-88CF-8F6E-E253-C18BBFC4BB09}"/>
              </a:ext>
            </a:extLst>
          </p:cNvPr>
          <p:cNvSpPr>
            <a:spLocks noGrp="1"/>
          </p:cNvSpPr>
          <p:nvPr>
            <p:ph type="sldNum" sz="quarter" idx="10"/>
          </p:nvPr>
        </p:nvSpPr>
        <p:spPr/>
        <p:txBody>
          <a:bodyPr/>
          <a:lstStyle/>
          <a:p>
            <a:fld id="{7CDC6F54-A1C2-4F4B-A81C-B2FDE222C6D1}" type="slidenum">
              <a:rPr lang="en-US" smtClean="0"/>
              <a:t>41</a:t>
            </a:fld>
            <a:endParaRPr lang="en-US" dirty="0"/>
          </a:p>
        </p:txBody>
      </p:sp>
      <p:sp>
        <p:nvSpPr>
          <p:cNvPr id="5" name="Date Placeholder 4">
            <a:extLst>
              <a:ext uri="{FF2B5EF4-FFF2-40B4-BE49-F238E27FC236}">
                <a16:creationId xmlns:a16="http://schemas.microsoft.com/office/drawing/2014/main" id="{C1100512-EF5D-53C7-2E15-043D2F31C089}"/>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E358017D-78A5-6304-C217-A405C3B1FD5A}"/>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750265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AC231-0D6D-394F-A141-A6F837A625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79F05-C8ED-1BCB-EE91-5FA6F407B3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565994-CDC9-DE81-1D31-A0BA8F25BA45}"/>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t>In June 2025 the NIBRS was updated to replace “fondling” with “criminal sexual contact.” </a:t>
            </a:r>
            <a:r>
              <a:rPr lang="en-US" dirty="0"/>
              <a:t>CSC definition is broader than fondling definition. It is not limited to </a:t>
            </a:r>
            <a:r>
              <a:rPr lang="en-US" i="1" dirty="0"/>
              <a:t>private</a:t>
            </a:r>
            <a:r>
              <a:rPr lang="en-US" i="0" dirty="0"/>
              <a:t> body parts and it includes touching for the purpose of sexual degradation or sexual humiliation in addition to sexual gratification.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Because of the cross-referencing between the Title IX regulations, the Clery Act, the Clery/VAWA regulations, and the FBI Crimin Reporting System, it is unclear whether this change requires a change to your TIX Policy definition of Sexual Assault. The Department of Education has yet to provide guidance on this issue.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We recommend that until ED provides guidance, you continue to include fondling in your policy and not include Criminal Sexual Contact for several reasons: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Clery Act regs use “fondling”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No guidance from ED on the change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CSC definition would significantly expand the definition of sexual assault, since it would include touching of non-intimate body parts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When TIX reg were issued, FBI was transitioning between two sets of definitions, and TIX preamble said that the TIX regs did not specify which version institutions had to use, thus giving institutions flexibility. The preamble also stressed that the department was trying to create consistency between Clery/VAWA and TIX.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Again, w</a:t>
            </a:r>
            <a:r>
              <a:rPr lang="en-US" dirty="0"/>
              <a:t>e have always recommended that you have an umbrella sexual assault definition that covers all of these things but does not require you to use these categories. Sexual assault=nonconsensual sexual contact (which is contact with an </a:t>
            </a:r>
            <a:r>
              <a:rPr lang="en-US" i="1" dirty="0"/>
              <a:t>intimate</a:t>
            </a:r>
            <a:r>
              <a:rPr lang="en-US" i="0" dirty="0"/>
              <a:t> or </a:t>
            </a:r>
            <a:r>
              <a:rPr lang="en-US" i="1" dirty="0"/>
              <a:t>private</a:t>
            </a:r>
            <a:r>
              <a:rPr lang="en-US" i="0" dirty="0"/>
              <a:t> body part (Note that sexual harassment would likely catch any conduct covered by the CSC definition but not by the Fondling definition. </a:t>
            </a:r>
            <a:endParaRPr lang="en-US" dirty="0"/>
          </a:p>
          <a:p>
            <a:endParaRPr lang="en-US" dirty="0"/>
          </a:p>
          <a:p>
            <a:r>
              <a:rPr lang="en-US" sz="1200" u="sng" kern="1200" dirty="0">
                <a:solidFill>
                  <a:schemeClr val="tx1"/>
                </a:solidFill>
                <a:effectLst/>
                <a:latin typeface="+mn-lt"/>
                <a:ea typeface="+mn-ea"/>
                <a:cs typeface="+mn-cs"/>
              </a:rPr>
              <a:t>Note in Client Policies</a:t>
            </a:r>
            <a:r>
              <a:rPr lang="en-US" sz="1200" kern="1200" dirty="0">
                <a:solidFill>
                  <a:schemeClr val="tx1"/>
                </a:solidFill>
                <a:effectLst/>
                <a:latin typeface="+mn-lt"/>
                <a:ea typeface="+mn-ea"/>
                <a:cs typeface="+mn-cs"/>
              </a:rPr>
              <a:t>: Please note that there has a been a change in the way federal regulations define “sexual assault,” which may impact the inclusion of “fondling” in your policy. As background, we include “fondling” here because under Title IX, institutions must prohibit “sexual assault,” as it is defined in the Clery Act. The Clery Act, in turn, defines “sexual assault” as “an offense classified as a forcible or nonforcible sex offense” under the FBI’s uniform crime reporting system. The FBI recently updated the definitions in its uniform crime reporting system to eliminate “fondling” and replace it with “criminal sexual contact,” which is a much broader definition than fondling. “Criminal sexual contact” is defined as the intentional touching of the clothed or unclothed body parts or the forced touching by the victim of the actor’s clothed or unclothed body parts for the purpose of sexual degradation, sexual gratification, or sexual humiliation, without the consent of the victim.</a:t>
            </a:r>
          </a:p>
          <a:p>
            <a:r>
              <a:rPr lang="en-US" sz="1200" kern="1200" dirty="0">
                <a:solidFill>
                  <a:schemeClr val="tx1"/>
                </a:solidFill>
                <a:effectLst/>
                <a:latin typeface="+mn-lt"/>
                <a:ea typeface="+mn-ea"/>
                <a:cs typeface="+mn-cs"/>
              </a:rPr>
              <a:t>We recommend continuing to include fondling in your policy for a few reasons. First, Clery Act regulations state that “Sexual assault” is “an offense that meets the definition of rape, </a:t>
            </a:r>
            <a:r>
              <a:rPr lang="en-US" sz="1200" i="1" kern="1200" dirty="0">
                <a:solidFill>
                  <a:schemeClr val="tx1"/>
                </a:solidFill>
                <a:effectLst/>
                <a:latin typeface="+mn-lt"/>
                <a:ea typeface="+mn-ea"/>
                <a:cs typeface="+mn-cs"/>
              </a:rPr>
              <a:t>fondling</a:t>
            </a:r>
            <a:r>
              <a:rPr lang="en-US" sz="1200" kern="1200" dirty="0">
                <a:solidFill>
                  <a:schemeClr val="tx1"/>
                </a:solidFill>
                <a:effectLst/>
                <a:latin typeface="+mn-lt"/>
                <a:ea typeface="+mn-ea"/>
                <a:cs typeface="+mn-cs"/>
              </a:rPr>
              <a:t>, incest, or statutory rape as used in the FBI’s </a:t>
            </a:r>
            <a:r>
              <a:rPr lang="en-US" sz="1200" kern="1200" dirty="0" err="1">
                <a:solidFill>
                  <a:schemeClr val="tx1"/>
                </a:solidFill>
                <a:effectLst/>
                <a:latin typeface="+mn-lt"/>
                <a:ea typeface="+mn-ea"/>
                <a:cs typeface="+mn-cs"/>
              </a:rPr>
              <a:t>UCR</a:t>
            </a:r>
            <a:r>
              <a:rPr lang="en-US" sz="1200" kern="1200" dirty="0">
                <a:solidFill>
                  <a:schemeClr val="tx1"/>
                </a:solidFill>
                <a:effectLst/>
                <a:latin typeface="+mn-lt"/>
                <a:ea typeface="+mn-ea"/>
                <a:cs typeface="+mn-cs"/>
              </a:rPr>
              <a:t> [uniform crime reporting] program and included in Appendix A of this subpart.” Appendix A of the regulations includes the definition of “fondling” that is currently included in your policy. Clery Act regulations, including Appendix A, have not been revised to reflect the FBI’s updated definitions and therefore still include “fondling.” Second, there has no been guidance from the Department of Education indicating that institutions should update their policies to align with the FBI’s updated definitions. We recommend waiting to update this portion of your policy until we receive guidance from the Department of Education.</a:t>
            </a:r>
          </a:p>
          <a:p>
            <a:endParaRPr lang="en-US" dirty="0"/>
          </a:p>
        </p:txBody>
      </p:sp>
      <p:sp>
        <p:nvSpPr>
          <p:cNvPr id="4" name="Slide Number Placeholder 3">
            <a:extLst>
              <a:ext uri="{FF2B5EF4-FFF2-40B4-BE49-F238E27FC236}">
                <a16:creationId xmlns:a16="http://schemas.microsoft.com/office/drawing/2014/main" id="{7E7D3C4A-55DB-29D8-4B84-35AB85E0C91C}"/>
              </a:ext>
            </a:extLst>
          </p:cNvPr>
          <p:cNvSpPr>
            <a:spLocks noGrp="1"/>
          </p:cNvSpPr>
          <p:nvPr>
            <p:ph type="sldNum" sz="quarter" idx="10"/>
          </p:nvPr>
        </p:nvSpPr>
        <p:spPr/>
        <p:txBody>
          <a:bodyPr/>
          <a:lstStyle/>
          <a:p>
            <a:fld id="{7CDC6F54-A1C2-4F4B-A81C-B2FDE222C6D1}" type="slidenum">
              <a:rPr lang="en-US" smtClean="0"/>
              <a:t>42</a:t>
            </a:fld>
            <a:endParaRPr lang="en-US" dirty="0"/>
          </a:p>
        </p:txBody>
      </p:sp>
      <p:sp>
        <p:nvSpPr>
          <p:cNvPr id="5" name="Date Placeholder 4">
            <a:extLst>
              <a:ext uri="{FF2B5EF4-FFF2-40B4-BE49-F238E27FC236}">
                <a16:creationId xmlns:a16="http://schemas.microsoft.com/office/drawing/2014/main" id="{BF1A1C59-97BC-16FB-1CA1-983E4F9B4C93}"/>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082B7073-483B-CC68-91B7-F7FFF86DE5EC}"/>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21556830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law could have requirements for the definition of consent. </a:t>
            </a:r>
          </a:p>
        </p:txBody>
      </p:sp>
      <p:sp>
        <p:nvSpPr>
          <p:cNvPr id="4" name="Slide Number Placeholder 3"/>
          <p:cNvSpPr>
            <a:spLocks noGrp="1"/>
          </p:cNvSpPr>
          <p:nvPr>
            <p:ph type="sldNum" sz="quarter" idx="5"/>
          </p:nvPr>
        </p:nvSpPr>
        <p:spPr/>
        <p:txBody>
          <a:bodyPr/>
          <a:lstStyle/>
          <a:p>
            <a:fld id="{7072016F-5A8A-4128-BFAA-7B04FD15757C}" type="slidenum">
              <a:rPr lang="en-US" smtClean="0"/>
              <a:t>43</a:t>
            </a:fld>
            <a:endParaRPr lang="en-US"/>
          </a:p>
        </p:txBody>
      </p:sp>
    </p:spTree>
    <p:extLst>
      <p:ext uri="{BB962C8B-B14F-4D97-AF65-F5344CB8AC3E}">
        <p14:creationId xmlns:p14="http://schemas.microsoft.com/office/powerpoint/2010/main" val="57260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10</a:t>
            </a:fld>
            <a:endParaRPr lang="en-US"/>
          </a:p>
        </p:txBody>
      </p:sp>
    </p:spTree>
    <p:extLst>
      <p:ext uri="{BB962C8B-B14F-4D97-AF65-F5344CB8AC3E}">
        <p14:creationId xmlns:p14="http://schemas.microsoft.com/office/powerpoint/2010/main" val="39875472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Times New Roman" panose="02020603050405020304" pitchFamily="18" charset="0"/>
                <a:ea typeface="PMingLiU" panose="02020500000000000000" pitchFamily="18" charset="-120"/>
              </a:rPr>
              <a:t>[DO NOT DISCUSS NOTE:] When VAWA was reauthorized in 2022, the definition of domestic violence was updated.  A portion of the definition includes a discussion of coercive behavior, including verbal, psychological, economic, or technological abuse.  It is not clear that this portion of the definition applies to higher education institutions.  Expanding these definitions beyond physical and sexual violence will likely lead to many more reports and often more difficult adjudications.  For that reason and given that it is not clearly legally required, we have not included that portion in this definition. Most in the higher ed community have taken the same approach. ED also took this approach in the 2022 proposed regs.</a:t>
            </a:r>
            <a:endParaRPr lang="en-US" b="0" dirty="0"/>
          </a:p>
        </p:txBody>
      </p:sp>
      <p:sp>
        <p:nvSpPr>
          <p:cNvPr id="4" name="Slide Number Placeholder 3"/>
          <p:cNvSpPr>
            <a:spLocks noGrp="1"/>
          </p:cNvSpPr>
          <p:nvPr>
            <p:ph type="sldNum" sz="quarter" idx="10"/>
          </p:nvPr>
        </p:nvSpPr>
        <p:spPr/>
        <p:txBody>
          <a:bodyPr/>
          <a:lstStyle/>
          <a:p>
            <a:fld id="{7CDC6F54-A1C2-4F4B-A81C-B2FDE222C6D1}" type="slidenum">
              <a:rPr lang="en-US" smtClean="0"/>
              <a:t>44</a:t>
            </a:fld>
            <a:endParaRPr lang="en-US"/>
          </a:p>
        </p:txBody>
      </p:sp>
      <p:sp>
        <p:nvSpPr>
          <p:cNvPr id="5" name="Date Placeholder 4">
            <a:extLst>
              <a:ext uri="{FF2B5EF4-FFF2-40B4-BE49-F238E27FC236}">
                <a16:creationId xmlns:a16="http://schemas.microsoft.com/office/drawing/2014/main" id="{01826D47-B612-CFC8-C8AA-BAA65BE2F90E}"/>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DFD8C7D2-72D3-459A-76B9-B38DD7A6B233}"/>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16941693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A58406-469B-43CF-BB89-41ED07B4468B}" type="slidenum">
              <a:rPr lang="en-US" smtClean="0"/>
              <a:t>45</a:t>
            </a:fld>
            <a:endParaRPr lang="en-US" dirty="0"/>
          </a:p>
        </p:txBody>
      </p:sp>
      <p:sp>
        <p:nvSpPr>
          <p:cNvPr id="5" name="Date Placeholder 4">
            <a:extLst>
              <a:ext uri="{FF2B5EF4-FFF2-40B4-BE49-F238E27FC236}">
                <a16:creationId xmlns:a16="http://schemas.microsoft.com/office/drawing/2014/main" id="{A137B54F-22F2-C7D6-8BCB-B57CAAFA9AEF}"/>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1E57BD61-F658-805B-4F52-93B5D137B399}"/>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4373821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47</a:t>
            </a:fld>
            <a:endParaRPr lang="en-US"/>
          </a:p>
        </p:txBody>
      </p:sp>
    </p:spTree>
    <p:extLst>
      <p:ext uri="{BB962C8B-B14F-4D97-AF65-F5344CB8AC3E}">
        <p14:creationId xmlns:p14="http://schemas.microsoft.com/office/powerpoint/2010/main" val="11921173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1E7E6-743C-05E7-6799-CBEE4CEBF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BBA4F-C48E-666D-5798-A70230E813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1939C-9A65-6737-2396-5F079801D456}"/>
              </a:ext>
            </a:extLst>
          </p:cNvPr>
          <p:cNvSpPr>
            <a:spLocks noGrp="1"/>
          </p:cNvSpPr>
          <p:nvPr>
            <p:ph type="body" idx="1"/>
          </p:nvPr>
        </p:nvSpPr>
        <p:spPr/>
        <p:txBody>
          <a:bodyPr/>
          <a:lstStyle/>
          <a:p>
            <a:r>
              <a:rPr lang="en-US" dirty="0"/>
              <a:t>Unlike Title IX, MN law does not limit application to “against a person in the U.S.” So, MN law, in addition to VAWA, may apply to cases involving allegations of Sexual Assault, Dating Violence, Domestic Violence, or Stalking that occur within education program or activity against a person </a:t>
            </a:r>
            <a:r>
              <a:rPr lang="en-US" i="1" dirty="0"/>
              <a:t>outside </a:t>
            </a:r>
            <a:r>
              <a:rPr lang="en-US" i="0" dirty="0"/>
              <a:t>of the U.S.</a:t>
            </a:r>
          </a:p>
        </p:txBody>
      </p:sp>
      <p:sp>
        <p:nvSpPr>
          <p:cNvPr id="4" name="Slide Number Placeholder 3">
            <a:extLst>
              <a:ext uri="{FF2B5EF4-FFF2-40B4-BE49-F238E27FC236}">
                <a16:creationId xmlns:a16="http://schemas.microsoft.com/office/drawing/2014/main" id="{DF330E25-5F43-C379-0CD3-9A7649A404AA}"/>
              </a:ext>
            </a:extLst>
          </p:cNvPr>
          <p:cNvSpPr>
            <a:spLocks noGrp="1"/>
          </p:cNvSpPr>
          <p:nvPr>
            <p:ph type="sldNum" sz="quarter" idx="5"/>
          </p:nvPr>
        </p:nvSpPr>
        <p:spPr/>
        <p:txBody>
          <a:bodyPr/>
          <a:lstStyle/>
          <a:p>
            <a:fld id="{7072016F-5A8A-4128-BFAA-7B04FD15757C}" type="slidenum">
              <a:rPr lang="en-US" smtClean="0"/>
              <a:t>50</a:t>
            </a:fld>
            <a:endParaRPr lang="en-US"/>
          </a:p>
        </p:txBody>
      </p:sp>
    </p:spTree>
    <p:extLst>
      <p:ext uri="{BB962C8B-B14F-4D97-AF65-F5344CB8AC3E}">
        <p14:creationId xmlns:p14="http://schemas.microsoft.com/office/powerpoint/2010/main" val="42727558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read slide. Main point: Title IX and VAWA require the disclosure of certain education records, but both have FERPA exceptions. However, be careful not to exceed disclosure requirements (such as by disclosing what remedies are provided or by allowing a support person at a hearing in addition to an advisor without a showing needed for a reasonable accommodation).</a:t>
            </a:r>
          </a:p>
        </p:txBody>
      </p:sp>
      <p:sp>
        <p:nvSpPr>
          <p:cNvPr id="4" name="Slide Number Placeholder 3"/>
          <p:cNvSpPr>
            <a:spLocks noGrp="1"/>
          </p:cNvSpPr>
          <p:nvPr>
            <p:ph type="sldNum" sz="quarter" idx="10"/>
          </p:nvPr>
        </p:nvSpPr>
        <p:spPr/>
        <p:txBody>
          <a:bodyPr/>
          <a:lstStyle/>
          <a:p>
            <a:fld id="{C0A58406-469B-43CF-BB89-41ED07B4468B}" type="slidenum">
              <a:rPr lang="en-US" smtClean="0"/>
              <a:t>51</a:t>
            </a:fld>
            <a:endParaRPr lang="en-US" dirty="0"/>
          </a:p>
        </p:txBody>
      </p:sp>
      <p:sp>
        <p:nvSpPr>
          <p:cNvPr id="5" name="Date Placeholder 4">
            <a:extLst>
              <a:ext uri="{FF2B5EF4-FFF2-40B4-BE49-F238E27FC236}">
                <a16:creationId xmlns:a16="http://schemas.microsoft.com/office/drawing/2014/main" id="{E3EDDC75-7B37-D02B-A1E2-0524590D5B31}"/>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1C74F798-1281-4406-0635-105B535D3B51}"/>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30046145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These vary by state law</a:t>
            </a:r>
          </a:p>
        </p:txBody>
      </p:sp>
      <p:sp>
        <p:nvSpPr>
          <p:cNvPr id="173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76715" indent="-298736">
              <a:defRPr>
                <a:solidFill>
                  <a:schemeClr val="tx1"/>
                </a:solidFill>
                <a:latin typeface="Calibri" pitchFamily="34" charset="0"/>
              </a:defRPr>
            </a:lvl2pPr>
            <a:lvl3pPr marL="1194946" indent="-238990">
              <a:defRPr>
                <a:solidFill>
                  <a:schemeClr val="tx1"/>
                </a:solidFill>
                <a:latin typeface="Calibri" pitchFamily="34" charset="0"/>
              </a:defRPr>
            </a:lvl3pPr>
            <a:lvl4pPr marL="1672923" indent="-238990">
              <a:defRPr>
                <a:solidFill>
                  <a:schemeClr val="tx1"/>
                </a:solidFill>
                <a:latin typeface="Calibri" pitchFamily="34" charset="0"/>
              </a:defRPr>
            </a:lvl4pPr>
            <a:lvl5pPr marL="2150903" indent="-238990">
              <a:defRPr>
                <a:solidFill>
                  <a:schemeClr val="tx1"/>
                </a:solidFill>
                <a:latin typeface="Calibri" pitchFamily="34" charset="0"/>
              </a:defRPr>
            </a:lvl5pPr>
            <a:lvl6pPr marL="2628881" indent="-238990" fontAlgn="base">
              <a:spcBef>
                <a:spcPct val="0"/>
              </a:spcBef>
              <a:spcAft>
                <a:spcPct val="0"/>
              </a:spcAft>
              <a:defRPr>
                <a:solidFill>
                  <a:schemeClr val="tx1"/>
                </a:solidFill>
                <a:latin typeface="Calibri" pitchFamily="34" charset="0"/>
              </a:defRPr>
            </a:lvl6pPr>
            <a:lvl7pPr marL="3106858" indent="-238990" fontAlgn="base">
              <a:spcBef>
                <a:spcPct val="0"/>
              </a:spcBef>
              <a:spcAft>
                <a:spcPct val="0"/>
              </a:spcAft>
              <a:defRPr>
                <a:solidFill>
                  <a:schemeClr val="tx1"/>
                </a:solidFill>
                <a:latin typeface="Calibri" pitchFamily="34" charset="0"/>
              </a:defRPr>
            </a:lvl7pPr>
            <a:lvl8pPr marL="3584838" indent="-238990" fontAlgn="base">
              <a:spcBef>
                <a:spcPct val="0"/>
              </a:spcBef>
              <a:spcAft>
                <a:spcPct val="0"/>
              </a:spcAft>
              <a:defRPr>
                <a:solidFill>
                  <a:schemeClr val="tx1"/>
                </a:solidFill>
                <a:latin typeface="Calibri" pitchFamily="34" charset="0"/>
              </a:defRPr>
            </a:lvl8pPr>
            <a:lvl9pPr marL="4062815" indent="-23899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9DB7F490-855D-47B6-B870-7B1A49406E0F}" type="slidenum">
              <a:rPr lang="en-US" altLang="en-US"/>
              <a:pPr fontAlgn="base">
                <a:spcBef>
                  <a:spcPct val="0"/>
                </a:spcBef>
                <a:spcAft>
                  <a:spcPct val="0"/>
                </a:spcAft>
              </a:pPr>
              <a:t>52</a:t>
            </a:fld>
            <a:endParaRPr lang="en-US" altLang="en-US"/>
          </a:p>
        </p:txBody>
      </p:sp>
      <p:sp>
        <p:nvSpPr>
          <p:cNvPr id="2" name="Date Placeholder 1">
            <a:extLst>
              <a:ext uri="{FF2B5EF4-FFF2-40B4-BE49-F238E27FC236}">
                <a16:creationId xmlns:a16="http://schemas.microsoft.com/office/drawing/2014/main" id="{47769CEF-FD2B-1DB4-E2F7-9CB11BD1E2B9}"/>
              </a:ext>
            </a:extLst>
          </p:cNvPr>
          <p:cNvSpPr>
            <a:spLocks noGrp="1"/>
          </p:cNvSpPr>
          <p:nvPr>
            <p:ph type="dt" idx="1"/>
          </p:nvPr>
        </p:nvSpPr>
        <p:spPr/>
        <p:txBody>
          <a:bodyPr/>
          <a:lstStyle/>
          <a:p>
            <a:r>
              <a:rPr lang="en-US"/>
              <a:t>6/13/2023</a:t>
            </a:r>
            <a:endParaRPr lang="en-US" dirty="0"/>
          </a:p>
        </p:txBody>
      </p:sp>
      <p:sp>
        <p:nvSpPr>
          <p:cNvPr id="3" name="Footer Placeholder 2">
            <a:extLst>
              <a:ext uri="{FF2B5EF4-FFF2-40B4-BE49-F238E27FC236}">
                <a16:creationId xmlns:a16="http://schemas.microsoft.com/office/drawing/2014/main" id="{AEED3876-4D2B-4810-5530-E713C58FB0DC}"/>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12035133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Various state laws</a:t>
            </a:r>
          </a:p>
          <a:p>
            <a:endParaRPr lang="en-US" dirty="0"/>
          </a:p>
          <a:p>
            <a:r>
              <a:rPr lang="en-US" dirty="0"/>
              <a:t>E.g., MN updated law with new procedural requirements </a:t>
            </a:r>
            <a:r>
              <a:rPr lang="en-US" sz="1800" dirty="0">
                <a:effectLst/>
                <a:latin typeface="Arial" panose="020B0604020202020204" pitchFamily="34" charset="0"/>
                <a:ea typeface="Aptos" panose="020B0004020202020204" pitchFamily="34" charset="0"/>
              </a:rPr>
              <a:t>effective January 1, 2026</a:t>
            </a:r>
            <a:endParaRPr lang="en-US" dirty="0"/>
          </a:p>
        </p:txBody>
      </p:sp>
      <p:sp>
        <p:nvSpPr>
          <p:cNvPr id="4" name="Slide Number Placeholder 3"/>
          <p:cNvSpPr>
            <a:spLocks noGrp="1"/>
          </p:cNvSpPr>
          <p:nvPr>
            <p:ph type="sldNum" sz="quarter" idx="10"/>
          </p:nvPr>
        </p:nvSpPr>
        <p:spPr/>
        <p:txBody>
          <a:bodyPr/>
          <a:lstStyle/>
          <a:p>
            <a:fld id="{7CDC6F54-A1C2-4F4B-A81C-B2FDE222C6D1}" type="slidenum">
              <a:rPr lang="en-US" smtClean="0"/>
              <a:t>53</a:t>
            </a:fld>
            <a:endParaRPr lang="en-US"/>
          </a:p>
        </p:txBody>
      </p:sp>
    </p:spTree>
    <p:extLst>
      <p:ext uri="{BB962C8B-B14F-4D97-AF65-F5344CB8AC3E}">
        <p14:creationId xmlns:p14="http://schemas.microsoft.com/office/powerpoint/2010/main" val="16787016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A58406-469B-43CF-BB89-41ED07B4468B}" type="slidenum">
              <a:rPr lang="en-US" smtClean="0"/>
              <a:t>55</a:t>
            </a:fld>
            <a:endParaRPr lang="en-US" dirty="0"/>
          </a:p>
        </p:txBody>
      </p:sp>
      <p:sp>
        <p:nvSpPr>
          <p:cNvPr id="5" name="Date Placeholder 4">
            <a:extLst>
              <a:ext uri="{FF2B5EF4-FFF2-40B4-BE49-F238E27FC236}">
                <a16:creationId xmlns:a16="http://schemas.microsoft.com/office/drawing/2014/main" id="{1758151B-7822-2BD1-ACAA-14C68B20D2B9}"/>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6666EE02-604A-02D9-52D1-E583DB9F047E}"/>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32043743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buFont typeface="Courier New" panose="02070309020205020404" pitchFamily="49" charset="0"/>
              <a:buNone/>
            </a:pPr>
            <a:r>
              <a:rPr lang="en-US" sz="1200" u="sng" kern="1200" dirty="0">
                <a:solidFill>
                  <a:schemeClr val="tx1"/>
                </a:solidFill>
                <a:effectLst/>
                <a:latin typeface="+mn-lt"/>
                <a:ea typeface="+mn-ea"/>
                <a:cs typeface="+mn-cs"/>
                <a:hlinkClick r:id="rId3"/>
              </a:rPr>
              <a:t>Ortegel v. Va. Polytechnic Inst. &amp; State Univ., Civil Action 7:22-cv-00510 (</a:t>
            </a:r>
            <a:r>
              <a:rPr lang="en-US" sz="1200" u="sng" kern="1200" dirty="0" err="1">
                <a:solidFill>
                  <a:schemeClr val="tx1"/>
                </a:solidFill>
                <a:effectLst/>
                <a:latin typeface="+mn-lt"/>
                <a:ea typeface="+mn-ea"/>
                <a:cs typeface="+mn-cs"/>
                <a:hlinkClick r:id="rId3"/>
              </a:rPr>
              <a:t>W.D</a:t>
            </a:r>
            <a:r>
              <a:rPr lang="en-US" sz="1200" u="sng" kern="1200" dirty="0">
                <a:solidFill>
                  <a:schemeClr val="tx1"/>
                </a:solidFill>
                <a:effectLst/>
                <a:latin typeface="+mn-lt"/>
                <a:ea typeface="+mn-ea"/>
                <a:cs typeface="+mn-cs"/>
                <a:hlinkClick r:id="rId3"/>
              </a:rPr>
              <a:t>. Va. Apr 16, 2026) </a:t>
            </a:r>
            <a:r>
              <a:rPr lang="en-US" sz="1200" u="sng" kern="1200" dirty="0">
                <a:solidFill>
                  <a:schemeClr val="tx1"/>
                </a:solidFill>
                <a:effectLst/>
                <a:latin typeface="+mn-lt"/>
                <a:ea typeface="+mn-ea"/>
                <a:cs typeface="+mn-cs"/>
              </a:rPr>
              <a:t>https://public.fastcase.com/Jhe1Qn%2BmJndQYQU6z%2FeNmy3Cz4wy1l7KLP04eUF6lK9LHYhSbur7qoLTVOvgiONtdfIgE1Kp4rUitDWM5q51Zw%3D%3D </a:t>
            </a:r>
            <a:endParaRPr lang="en-US" sz="1100" dirty="0">
              <a:effectLst/>
              <a:latin typeface="Times New Roman" panose="02020603050405020304" pitchFamily="18" charset="0"/>
              <a:ea typeface="Times New Roman" panose="02020603050405020304" pitchFamily="18" charset="0"/>
            </a:endParaRPr>
          </a:p>
          <a:p>
            <a:pPr marL="285750" marR="0" lvl="0" indent="-285750">
              <a:buFont typeface="Courier New" panose="02070309020205020404" pitchFamily="49" charset="0"/>
              <a:buChar char="o"/>
            </a:pPr>
            <a:r>
              <a:rPr lang="en-US" sz="1100" dirty="0">
                <a:effectLst/>
                <a:latin typeface="Times New Roman" panose="02020603050405020304" pitchFamily="18" charset="0"/>
                <a:ea typeface="Times New Roman" panose="02020603050405020304" pitchFamily="18" charset="0"/>
              </a:rPr>
              <a:t>Student claims male bias based on:</a:t>
            </a:r>
            <a:endParaRPr lang="en-US" sz="1200" dirty="0">
              <a:effectLst/>
              <a:latin typeface="Times New Roman" panose="02020603050405020304" pitchFamily="18" charset="0"/>
              <a:ea typeface="Times New Roman" panose="02020603050405020304" pitchFamily="18" charset="0"/>
            </a:endParaRPr>
          </a:p>
          <a:p>
            <a:pPr marL="685800" marR="0" lvl="1" indent="-228600">
              <a:buFont typeface="Wingdings" panose="05000000000000000000" pitchFamily="2" charset="2"/>
              <a:buChar char=""/>
            </a:pPr>
            <a:r>
              <a:rPr lang="en-US" sz="1100" dirty="0">
                <a:effectLst/>
                <a:latin typeface="Times New Roman" panose="02020603050405020304" pitchFamily="18" charset="0"/>
                <a:ea typeface="Times New Roman" panose="02020603050405020304" pitchFamily="18" charset="0"/>
              </a:rPr>
              <a:t>hearing officer’s public statements via social media, </a:t>
            </a:r>
            <a:endParaRPr lang="en-US" sz="1200" dirty="0">
              <a:effectLst/>
              <a:latin typeface="Times New Roman" panose="02020603050405020304" pitchFamily="18" charset="0"/>
              <a:ea typeface="Times New Roman" panose="02020603050405020304" pitchFamily="18" charset="0"/>
            </a:endParaRPr>
          </a:p>
          <a:p>
            <a:pPr marL="1143000" marR="0" lvl="2" indent="-228600">
              <a:buFont typeface="Symbol" panose="05050102010706020507" pitchFamily="18" charset="2"/>
              <a:buChar char=""/>
            </a:pPr>
            <a:r>
              <a:rPr lang="en-US" sz="1100" dirty="0">
                <a:effectLst/>
                <a:latin typeface="Times New Roman" panose="02020603050405020304" pitchFamily="18" charset="0"/>
                <a:ea typeface="Times New Roman" panose="02020603050405020304" pitchFamily="18" charset="0"/>
              </a:rPr>
              <a:t>tweet that he is doing his part to hold other men accountable</a:t>
            </a:r>
            <a:endParaRPr lang="en-US" sz="1200" dirty="0">
              <a:effectLst/>
              <a:latin typeface="Times New Roman" panose="02020603050405020304" pitchFamily="18" charset="0"/>
              <a:ea typeface="Times New Roman" panose="02020603050405020304" pitchFamily="18" charset="0"/>
            </a:endParaRPr>
          </a:p>
          <a:p>
            <a:pPr marL="1143000" marR="0" lvl="2" indent="-228600">
              <a:buFont typeface="Symbol" panose="05050102010706020507" pitchFamily="18" charset="2"/>
              <a:buChar char=""/>
            </a:pPr>
            <a:r>
              <a:rPr lang="en-US" sz="1100" dirty="0">
                <a:effectLst/>
                <a:latin typeface="Times New Roman" panose="02020603050405020304" pitchFamily="18" charset="0"/>
                <a:ea typeface="Times New Roman" panose="02020603050405020304" pitchFamily="18" charset="0"/>
              </a:rPr>
              <a:t>retweet “Quite interesting how many college aged boys and men seem to understand consent when it comes to drinking their chocolate milk, but not when it comes to someone else’s body and space”</a:t>
            </a:r>
            <a:endParaRPr lang="en-US" sz="1200" dirty="0">
              <a:effectLst/>
              <a:latin typeface="Times New Roman" panose="02020603050405020304" pitchFamily="18" charset="0"/>
              <a:ea typeface="Times New Roman" panose="02020603050405020304" pitchFamily="18" charset="0"/>
            </a:endParaRPr>
          </a:p>
          <a:p>
            <a:pPr marL="685800" marR="0" lvl="1" indent="-228600">
              <a:buFont typeface="Wingdings" panose="05000000000000000000" pitchFamily="2" charset="2"/>
              <a:buChar char=""/>
            </a:pPr>
            <a:r>
              <a:rPr lang="en-US" sz="1100" dirty="0">
                <a:effectLst/>
                <a:latin typeface="Times New Roman" panose="02020603050405020304" pitchFamily="18" charset="0"/>
                <a:ea typeface="Times New Roman" panose="02020603050405020304" pitchFamily="18" charset="0"/>
              </a:rPr>
              <a:t>hearing officer’s deposition testimony, and </a:t>
            </a:r>
            <a:endParaRPr lang="en-US" sz="1200" dirty="0">
              <a:effectLst/>
              <a:latin typeface="Times New Roman" panose="02020603050405020304" pitchFamily="18" charset="0"/>
              <a:ea typeface="Times New Roman" panose="02020603050405020304" pitchFamily="18" charset="0"/>
            </a:endParaRPr>
          </a:p>
          <a:p>
            <a:pPr marL="1143000" marR="0" lvl="2" indent="-228600">
              <a:buFont typeface="Symbol" panose="05050102010706020507" pitchFamily="18" charset="2"/>
              <a:buChar char=""/>
            </a:pPr>
            <a:r>
              <a:rPr lang="en-US" sz="1100" dirty="0">
                <a:effectLst/>
                <a:latin typeface="Times New Roman" panose="02020603050405020304" pitchFamily="18" charset="0"/>
                <a:ea typeface="Times New Roman" panose="02020603050405020304" pitchFamily="18" charset="0"/>
              </a:rPr>
              <a:t>inherent male bias (men agree with other men) and I try to work against that so everyone has equal voice</a:t>
            </a:r>
            <a:endParaRPr lang="en-US" sz="1200" dirty="0">
              <a:effectLst/>
              <a:latin typeface="Times New Roman" panose="02020603050405020304" pitchFamily="18" charset="0"/>
              <a:ea typeface="Times New Roman" panose="02020603050405020304" pitchFamily="18" charset="0"/>
            </a:endParaRPr>
          </a:p>
          <a:p>
            <a:pPr marL="1143000" marR="0" lvl="2" indent="-228600">
              <a:buFont typeface="Symbol" panose="05050102010706020507" pitchFamily="18" charset="2"/>
              <a:buChar char=""/>
            </a:pPr>
            <a:r>
              <a:rPr lang="en-US" sz="1100" dirty="0">
                <a:effectLst/>
                <a:latin typeface="Times New Roman" panose="02020603050405020304" pitchFamily="18" charset="0"/>
                <a:ea typeface="Times New Roman" panose="02020603050405020304" pitchFamily="18" charset="0"/>
              </a:rPr>
              <a:t>speaks on a patriarchal society and, when asked if it extends to the student conduct process, the hearing officer said ‘</a:t>
            </a:r>
            <a:r>
              <a:rPr lang="en-US" sz="1100" dirty="0" err="1">
                <a:effectLst/>
                <a:latin typeface="Times New Roman" panose="02020603050405020304" pitchFamily="18" charset="0"/>
                <a:ea typeface="Times New Roman" panose="02020603050405020304" pitchFamily="18" charset="0"/>
              </a:rPr>
              <a:t>yes’</a:t>
            </a:r>
            <a:endParaRPr lang="en-US" sz="1200" dirty="0">
              <a:effectLst/>
              <a:latin typeface="Times New Roman" panose="02020603050405020304" pitchFamily="18" charset="0"/>
              <a:ea typeface="Times New Roman" panose="02020603050405020304" pitchFamily="18" charset="0"/>
            </a:endParaRPr>
          </a:p>
          <a:p>
            <a:pPr marL="1143000" marR="0" lvl="2" indent="-228600">
              <a:buFont typeface="Symbol" panose="05050102010706020507" pitchFamily="18" charset="2"/>
              <a:buChar char=""/>
            </a:pPr>
            <a:r>
              <a:rPr lang="en-US" sz="1100" dirty="0">
                <a:effectLst/>
                <a:latin typeface="Times New Roman" panose="02020603050405020304" pitchFamily="18" charset="0"/>
                <a:ea typeface="Times New Roman" panose="02020603050405020304" pitchFamily="18" charset="0"/>
              </a:rPr>
              <a:t>both men and women struggle with consent, but from my experience, a lot of males tend to struggle with the concept of consent</a:t>
            </a:r>
            <a:endParaRPr lang="en-US" sz="1200" dirty="0">
              <a:effectLst/>
              <a:latin typeface="Times New Roman" panose="02020603050405020304" pitchFamily="18" charset="0"/>
              <a:ea typeface="Times New Roman" panose="02020603050405020304" pitchFamily="18" charset="0"/>
            </a:endParaRPr>
          </a:p>
          <a:p>
            <a:pPr marL="685800" marR="0" lvl="1" indent="-228600">
              <a:buFont typeface="Wingdings" panose="05000000000000000000" pitchFamily="2" charset="2"/>
              <a:buChar char=""/>
            </a:pPr>
            <a:r>
              <a:rPr lang="en-US" sz="1100" dirty="0">
                <a:effectLst/>
                <a:latin typeface="Times New Roman" panose="02020603050405020304" pitchFamily="18" charset="0"/>
                <a:ea typeface="Times New Roman" panose="02020603050405020304" pitchFamily="18" charset="0"/>
              </a:rPr>
              <a:t>the sanction requiring the student to read “Man Enough: Undefining My Masculinity”</a:t>
            </a:r>
            <a:endParaRPr lang="en-US" sz="1200" dirty="0">
              <a:effectLst/>
              <a:latin typeface="Times New Roman" panose="02020603050405020304" pitchFamily="18" charset="0"/>
              <a:ea typeface="Times New Roman" panose="02020603050405020304" pitchFamily="18" charset="0"/>
            </a:endParaRPr>
          </a:p>
          <a:p>
            <a:pPr marL="1143000" marR="0" lvl="2" indent="-228600">
              <a:buFont typeface="Symbol" panose="05050102010706020507" pitchFamily="18" charset="2"/>
              <a:buChar char=""/>
            </a:pPr>
            <a:r>
              <a:rPr lang="en-US" sz="1100" dirty="0">
                <a:effectLst/>
                <a:latin typeface="Times New Roman" panose="02020603050405020304" pitchFamily="18" charset="0"/>
                <a:ea typeface="Times New Roman" panose="02020603050405020304" pitchFamily="18" charset="0"/>
              </a:rPr>
              <a:t>in deposition stated he never assigned to a female respondent, noting, “women often know how to navigate and understand masculinity a lot more than men do”</a:t>
            </a:r>
            <a:endParaRPr lang="en-US" sz="1200" dirty="0">
              <a:effectLst/>
              <a:latin typeface="Times New Roman" panose="02020603050405020304" pitchFamily="18" charset="0"/>
              <a:ea typeface="Times New Roman" panose="02020603050405020304" pitchFamily="18" charset="0"/>
            </a:endParaRPr>
          </a:p>
          <a:p>
            <a:pPr marL="285750" marR="0" lvl="0" indent="-285750">
              <a:buFont typeface="Courier New" panose="02070309020205020404" pitchFamily="49" charset="0"/>
              <a:buChar char="o"/>
            </a:pPr>
            <a:r>
              <a:rPr lang="en-US" sz="1100" dirty="0">
                <a:effectLst/>
                <a:latin typeface="Times New Roman" panose="02020603050405020304" pitchFamily="18" charset="0"/>
                <a:ea typeface="Times New Roman" panose="02020603050405020304" pitchFamily="18" charset="0"/>
              </a:rPr>
              <a:t>Court</a:t>
            </a:r>
            <a:endParaRPr lang="en-US" sz="1200" dirty="0">
              <a:effectLst/>
              <a:latin typeface="Times New Roman" panose="02020603050405020304" pitchFamily="18" charset="0"/>
              <a:ea typeface="Times New Roman" panose="02020603050405020304" pitchFamily="18" charset="0"/>
            </a:endParaRPr>
          </a:p>
          <a:p>
            <a:pPr marL="685800" marR="0" lvl="1" indent="-228600">
              <a:buFont typeface="Wingdings" panose="05000000000000000000" pitchFamily="2" charset="2"/>
              <a:buChar char=""/>
            </a:pPr>
            <a:r>
              <a:rPr lang="en-US" sz="1100" dirty="0">
                <a:effectLst/>
                <a:latin typeface="Times New Roman" panose="02020603050405020304" pitchFamily="18" charset="0"/>
                <a:ea typeface="Times New Roman" panose="02020603050405020304" pitchFamily="18" charset="0"/>
              </a:rPr>
              <a:t>Hearing officer’s public statements via social media</a:t>
            </a:r>
            <a:endParaRPr lang="en-US" sz="1200" dirty="0">
              <a:effectLst/>
              <a:latin typeface="Times New Roman" panose="02020603050405020304" pitchFamily="18" charset="0"/>
              <a:ea typeface="Times New Roman" panose="02020603050405020304" pitchFamily="18" charset="0"/>
            </a:endParaRPr>
          </a:p>
          <a:p>
            <a:pPr marL="1143000" marR="0" lvl="2" indent="-228600">
              <a:buFont typeface="Symbol" panose="05050102010706020507" pitchFamily="18" charset="2"/>
              <a:buChar char=""/>
            </a:pPr>
            <a:r>
              <a:rPr lang="en-US" sz="1100" dirty="0">
                <a:effectLst/>
                <a:latin typeface="Times New Roman" panose="02020603050405020304" pitchFamily="18" charset="0"/>
                <a:ea typeface="Times New Roman" panose="02020603050405020304" pitchFamily="18" charset="0"/>
              </a:rPr>
              <a:t>A reasonable jury could not find that sex was the but-for cause of Virginia Tech’s disciplinary decision based on the hearing officer’s social media statements alone. However, the statements constitute some evidence that must be considered in relation to the totality of the circumstances.</a:t>
            </a:r>
            <a:endParaRPr lang="en-US" sz="1200" dirty="0">
              <a:effectLst/>
              <a:latin typeface="Times New Roman" panose="02020603050405020304" pitchFamily="18" charset="0"/>
              <a:ea typeface="Times New Roman" panose="02020603050405020304" pitchFamily="18" charset="0"/>
            </a:endParaRPr>
          </a:p>
          <a:p>
            <a:pPr marL="685800" marR="0" lvl="1" indent="-228600">
              <a:buFont typeface="Wingdings" panose="05000000000000000000" pitchFamily="2" charset="2"/>
              <a:buChar char=""/>
            </a:pPr>
            <a:r>
              <a:rPr lang="en-US" sz="1100" dirty="0">
                <a:effectLst/>
                <a:latin typeface="Times New Roman" panose="02020603050405020304" pitchFamily="18" charset="0"/>
                <a:ea typeface="Times New Roman" panose="02020603050405020304" pitchFamily="18" charset="0"/>
              </a:rPr>
              <a:t>Hearing officer’s deposition testimony</a:t>
            </a:r>
            <a:endParaRPr lang="en-US" sz="1200" dirty="0">
              <a:effectLst/>
              <a:latin typeface="Times New Roman" panose="02020603050405020304" pitchFamily="18" charset="0"/>
              <a:ea typeface="Times New Roman" panose="02020603050405020304" pitchFamily="18" charset="0"/>
            </a:endParaRPr>
          </a:p>
          <a:p>
            <a:pPr marL="1143000" marR="0" lvl="2" indent="-228600">
              <a:buFont typeface="Symbol" panose="05050102010706020507" pitchFamily="18" charset="2"/>
              <a:buChar char=""/>
            </a:pPr>
            <a:r>
              <a:rPr lang="en-US" sz="1100" dirty="0">
                <a:effectLst/>
                <a:latin typeface="Times New Roman" panose="02020603050405020304" pitchFamily="18" charset="0"/>
                <a:ea typeface="Times New Roman" panose="02020603050405020304" pitchFamily="18" charset="0"/>
              </a:rPr>
              <a:t>Taking all of his statements together, at best they reflect a tension between the hearing officer’s professed commitment to impartiality and his acknowledge of sex-based implicit bias in favor of men, created in part by the patriarchal society, which he tried to actively counteract. This conflicting narrative creates a genuine dispute of material fact as to whether the hearing officer held a sex-based bias against men that influenced his role in the plaintiff’s case as one of two hearing officers. Drawing all reasonable inferences in the plaintiff’s favor, as is required at the summary judgment state, a jury could find that Plaintiff’s sex was a but-for cause of the disciplinary action taken by Virginia Tech.</a:t>
            </a:r>
            <a:endParaRPr lang="en-US" sz="1200" dirty="0">
              <a:effectLst/>
              <a:latin typeface="Times New Roman" panose="02020603050405020304" pitchFamily="18" charset="0"/>
              <a:ea typeface="Times New Roman" panose="02020603050405020304" pitchFamily="18" charset="0"/>
            </a:endParaRPr>
          </a:p>
          <a:p>
            <a:pPr marL="685800" marR="0" lvl="1" indent="-228600">
              <a:buFont typeface="Wingdings" panose="05000000000000000000" pitchFamily="2" charset="2"/>
              <a:buChar char=""/>
            </a:pPr>
            <a:r>
              <a:rPr lang="en-US" sz="1100" dirty="0">
                <a:effectLst/>
                <a:latin typeface="Times New Roman" panose="02020603050405020304" pitchFamily="18" charset="0"/>
                <a:ea typeface="Times New Roman" panose="02020603050405020304" pitchFamily="18" charset="0"/>
              </a:rPr>
              <a:t>the sanction requiring the student to read “Man Enough: Undefining My Masculinity”</a:t>
            </a:r>
            <a:endParaRPr lang="en-US" sz="1200" dirty="0">
              <a:effectLst/>
              <a:latin typeface="Times New Roman" panose="02020603050405020304" pitchFamily="18" charset="0"/>
              <a:ea typeface="Times New Roman" panose="02020603050405020304" pitchFamily="18" charset="0"/>
            </a:endParaRPr>
          </a:p>
          <a:p>
            <a:pPr marL="1143000" marR="0" lvl="2" indent="-228600">
              <a:spcAft>
                <a:spcPts val="500"/>
              </a:spcAft>
              <a:buFont typeface="Symbol" panose="05050102010706020507" pitchFamily="18" charset="2"/>
              <a:buChar char=""/>
            </a:pPr>
            <a:r>
              <a:rPr lang="en-US" sz="1100" dirty="0">
                <a:solidFill>
                  <a:srgbClr val="000000"/>
                </a:solidFill>
                <a:effectLst/>
                <a:latin typeface="Times New Roman" panose="02020603050405020304" pitchFamily="18" charset="0"/>
                <a:ea typeface="Times New Roman" panose="02020603050405020304" pitchFamily="18" charset="0"/>
              </a:rPr>
              <a:t>Although there is nothing in the record that sheds light on what </a:t>
            </a:r>
            <a:r>
              <a:rPr lang="en-US" sz="1100" i="1" dirty="0">
                <a:solidFill>
                  <a:srgbClr val="000000"/>
                </a:solidFill>
                <a:effectLst/>
                <a:latin typeface="Times New Roman" panose="02020603050405020304" pitchFamily="18" charset="0"/>
                <a:ea typeface="Times New Roman" panose="02020603050405020304" pitchFamily="18" charset="0"/>
              </a:rPr>
              <a:t>Man Enough: Undefining My Masculinity</a:t>
            </a:r>
            <a:r>
              <a:rPr lang="en-US" sz="1100" dirty="0">
                <a:solidFill>
                  <a:srgbClr val="000000"/>
                </a:solidFill>
                <a:effectLst/>
                <a:latin typeface="Times New Roman" panose="02020603050405020304" pitchFamily="18" charset="0"/>
                <a:ea typeface="Times New Roman" panose="02020603050405020304" pitchFamily="18" charset="0"/>
              </a:rPr>
              <a:t> is actually about, all reasonable inferences must be drawn in the plaintiff's favor. From the hearing officer’s own testimony, a reasonable juror could conclude that he believed the plaintiff had a “masculinity problem,” that such a problem was common among male cadets, and that the hearing officer imposed a sanction rooted in sex-based assumptions rather than in a case-specific analysis of the plaintiff’s conduct-which, from the record, suggests a potential alcohol problem, among other things, rather than solely-or even primarily-a masculinity problem. </a:t>
            </a:r>
            <a:endParaRPr lang="en-US" sz="1200" dirty="0">
              <a:effectLst/>
              <a:latin typeface="Times New Roman" panose="02020603050405020304" pitchFamily="18" charset="0"/>
              <a:ea typeface="Times New Roman" panose="02020603050405020304" pitchFamily="18" charset="0"/>
            </a:endParaRPr>
          </a:p>
          <a:p>
            <a:endParaRPr lang="en-US" b="0" i="0" u="none" strike="noStrike" dirty="0">
              <a:solidFill>
                <a:srgbClr val="0E568C"/>
              </a:solidFill>
              <a:effectLst/>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7072016F-5A8A-4128-BFAA-7B04FD15757C}" type="slidenum">
              <a:rPr lang="en-US" smtClean="0"/>
              <a:t>56</a:t>
            </a:fld>
            <a:endParaRPr lang="en-US"/>
          </a:p>
        </p:txBody>
      </p:sp>
    </p:spTree>
    <p:extLst>
      <p:ext uri="{BB962C8B-B14F-4D97-AF65-F5344CB8AC3E}">
        <p14:creationId xmlns:p14="http://schemas.microsoft.com/office/powerpoint/2010/main" val="31366927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buFont typeface="Arial" panose="020B0604020202020204" pitchFamily="34" charset="0"/>
              <a:buNone/>
            </a:pPr>
            <a:r>
              <a:rPr lang="en-US" sz="1200" u="sng" kern="1200" dirty="0">
                <a:solidFill>
                  <a:schemeClr val="tx1"/>
                </a:solidFill>
                <a:effectLst/>
                <a:latin typeface="+mn-lt"/>
                <a:ea typeface="+mn-ea"/>
                <a:cs typeface="+mn-cs"/>
                <a:hlinkClick r:id="rId3"/>
              </a:rPr>
              <a:t>Poe v. Lowe, 3:24-cv-00368 (M.D. Tenn. May 05, 2026)</a:t>
            </a:r>
            <a:r>
              <a:rPr lang="en-US" sz="1200" u="sng" kern="1200" dirty="0">
                <a:solidFill>
                  <a:schemeClr val="tx1"/>
                </a:solidFill>
                <a:effectLst/>
                <a:latin typeface="+mn-lt"/>
                <a:ea typeface="+mn-ea"/>
                <a:cs typeface="+mn-cs"/>
              </a:rPr>
              <a:t> https://public.fastcase.com/Jhe1Qn%2BmJndQYQU6z%2FeNm5Ps0UNC25yzUaQhpNrggKVVteu6ZFteFev7pFEZzkmcnVZqxzSkZlxA6FaLZUuycA%3D%3D </a:t>
            </a:r>
            <a:endParaRPr lang="en-US" sz="1100" dirty="0">
              <a:effectLst/>
              <a:latin typeface="Times New Roman" panose="02020603050405020304" pitchFamily="18" charset="0"/>
              <a:ea typeface="Times New Roman" panose="02020603050405020304" pitchFamily="18" charset="0"/>
            </a:endParaRPr>
          </a:p>
          <a:p>
            <a:pPr marL="171450" marR="0" lvl="0" indent="-171450">
              <a:buFont typeface="Arial" panose="020B0604020202020204" pitchFamily="34" charset="0"/>
              <a:buChar char="•"/>
            </a:pPr>
            <a:r>
              <a:rPr lang="en-US" sz="1100" dirty="0">
                <a:effectLst/>
                <a:latin typeface="Times New Roman" panose="02020603050405020304" pitchFamily="18" charset="0"/>
                <a:ea typeface="Times New Roman" panose="02020603050405020304" pitchFamily="18" charset="0"/>
              </a:rPr>
              <a:t>The student made social media posts about another male Vanderbilt student and that student’s sexual behaviors with females (ex: “Roe is a rapist”). The University charged him with three violations of the Student Handbook: disorderly conduct, harassment, and impersonating a University official or any other person.</a:t>
            </a:r>
            <a:endParaRPr lang="en-US" sz="1200" dirty="0">
              <a:effectLst/>
              <a:latin typeface="Times New Roman" panose="02020603050405020304" pitchFamily="18" charset="0"/>
              <a:ea typeface="Times New Roman" panose="02020603050405020304" pitchFamily="18" charset="0"/>
            </a:endParaRPr>
          </a:p>
          <a:p>
            <a:pPr marL="171450" marR="0" lvl="0" indent="-171450">
              <a:buFont typeface="Arial" panose="020B0604020202020204" pitchFamily="34" charset="0"/>
              <a:buChar char="•"/>
            </a:pPr>
            <a:r>
              <a:rPr lang="en-US" sz="1100" dirty="0">
                <a:effectLst/>
                <a:latin typeface="Times New Roman" panose="02020603050405020304" pitchFamily="18" charset="0"/>
                <a:ea typeface="Times New Roman" panose="02020603050405020304" pitchFamily="18" charset="0"/>
              </a:rPr>
              <a:t>The University allowed both the plaintiff student’s parents’ and Roe’s parents be involved in the disciplinary process. Plaintiff student’s mother emailed Vanderbilt’s Director of Student Accountability, Community Standards, and Academic Integrity and Vanderbilt’s Director of Student Care Network and Student Care Coordination writing that the student “is now talking suicide . . . We are absolutely convinced an adverse decision now will take his life” and requested the outcome call be moved by one week. The University did not delay the outcome call.</a:t>
            </a:r>
            <a:endParaRPr lang="en-US" sz="1200" dirty="0">
              <a:effectLst/>
              <a:latin typeface="Times New Roman" panose="02020603050405020304" pitchFamily="18" charset="0"/>
              <a:ea typeface="Times New Roman" panose="02020603050405020304" pitchFamily="18" charset="0"/>
            </a:endParaRPr>
          </a:p>
          <a:p>
            <a:pPr marL="171450" marR="0" lvl="0" indent="-171450">
              <a:buFont typeface="Arial" panose="020B0604020202020204" pitchFamily="34" charset="0"/>
              <a:buChar char="•"/>
            </a:pPr>
            <a:r>
              <a:rPr lang="en-US" sz="1100" dirty="0">
                <a:effectLst/>
                <a:latin typeface="Times New Roman" panose="02020603050405020304" pitchFamily="18" charset="0"/>
                <a:ea typeface="Times New Roman" panose="02020603050405020304" pitchFamily="18" charset="0"/>
              </a:rPr>
              <a:t>The University indicated they wanted the student’s mother to attend the outcome call. When the University asked the student if his mother was with him at the outcome call, the student said he lied to his mother about when the call was. Thus, the University knew his mother was not present.</a:t>
            </a:r>
            <a:endParaRPr lang="en-US" sz="1200" dirty="0">
              <a:effectLst/>
              <a:latin typeface="Times New Roman" panose="02020603050405020304" pitchFamily="18" charset="0"/>
              <a:ea typeface="Times New Roman" panose="02020603050405020304" pitchFamily="18" charset="0"/>
            </a:endParaRPr>
          </a:p>
          <a:p>
            <a:pPr marL="0" marR="0">
              <a:buFontTx/>
              <a:buNone/>
            </a:pPr>
            <a:r>
              <a:rPr lang="en-US" sz="1100"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57</a:t>
            </a:fld>
            <a:endParaRPr lang="en-US"/>
          </a:p>
        </p:txBody>
      </p:sp>
    </p:spTree>
    <p:extLst>
      <p:ext uri="{BB962C8B-B14F-4D97-AF65-F5344CB8AC3E}">
        <p14:creationId xmlns:p14="http://schemas.microsoft.com/office/powerpoint/2010/main" val="2300653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72016F-5A8A-4128-BFAA-7B04FD15757C}" type="slidenum">
              <a:rPr lang="en-US" smtClean="0"/>
              <a:t>15</a:t>
            </a:fld>
            <a:endParaRPr lang="en-US"/>
          </a:p>
        </p:txBody>
      </p:sp>
    </p:spTree>
    <p:extLst>
      <p:ext uri="{BB962C8B-B14F-4D97-AF65-F5344CB8AC3E}">
        <p14:creationId xmlns:p14="http://schemas.microsoft.com/office/powerpoint/2010/main" val="41078767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buFont typeface="Symbol" panose="05050102010706020507" pitchFamily="18" charset="2"/>
              <a:buNone/>
            </a:pPr>
            <a:r>
              <a:rPr lang="en-US" sz="1100" u="sng" dirty="0">
                <a:solidFill>
                  <a:srgbClr val="0000FF"/>
                </a:solidFill>
                <a:effectLst/>
                <a:latin typeface="Times New Roman" panose="02020603050405020304" pitchFamily="18" charset="0"/>
                <a:ea typeface="Times New Roman" panose="02020603050405020304" pitchFamily="18" charset="0"/>
                <a:hlinkClick r:id="rId3"/>
              </a:rPr>
              <a:t>Doe v. Villanova Univ., Civil Action 25-3350 (E.D. Pa. May 04, 2026) </a:t>
            </a:r>
            <a:endParaRPr lang="en-US" sz="1200" dirty="0">
              <a:effectLst/>
              <a:latin typeface="Times New Roman" panose="02020603050405020304" pitchFamily="18" charset="0"/>
              <a:ea typeface="Times New Roman" panose="02020603050405020304" pitchFamily="18" charset="0"/>
            </a:endParaRPr>
          </a:p>
          <a:p>
            <a:pPr marL="285750" marR="0" lvl="0" indent="-285750">
              <a:buFont typeface="Courier New" panose="02070309020205020404" pitchFamily="49" charset="0"/>
              <a:buChar char="o"/>
            </a:pPr>
            <a:r>
              <a:rPr lang="en-US" sz="1100" dirty="0">
                <a:effectLst/>
                <a:latin typeface="Times New Roman" panose="02020603050405020304" pitchFamily="18" charset="0"/>
                <a:ea typeface="Times New Roman" panose="02020603050405020304" pitchFamily="18" charset="0"/>
              </a:rPr>
              <a:t>The First Amended Complaint also contains enough factual detail to make Villanova’s constructive knowledge plausible. Villanova’s own 2023 Annual Security and Fire Safety Report recorded prior campus incidents of rape, fondling, stalking, dating violence, liquor-law referrals, and drug cases. Doe also ties those general campus safety concerns to the specific circumstances of this case: the first week of classes, when underage drinking and sexual-misconduct risks allegedly increase; “</a:t>
            </a:r>
            <a:r>
              <a:rPr lang="en-US" sz="1100" dirty="0" err="1">
                <a:effectLst/>
                <a:latin typeface="Times New Roman" panose="02020603050405020304" pitchFamily="18" charset="0"/>
                <a:ea typeface="Times New Roman" panose="02020603050405020304" pitchFamily="18" charset="0"/>
              </a:rPr>
              <a:t>Sylly</a:t>
            </a:r>
            <a:r>
              <a:rPr lang="en-US" sz="1100" dirty="0">
                <a:effectLst/>
                <a:latin typeface="Times New Roman" panose="02020603050405020304" pitchFamily="18" charset="0"/>
                <a:ea typeface="Times New Roman" panose="02020603050405020304" pitchFamily="18" charset="0"/>
              </a:rPr>
              <a:t> Night,” when students attend on and off-campus parties and drink alcohol served by other students; and The Courts, a known gathering place for Villanova students during that period. The alleged history of complaints emergency calls, and communications among Lower Merion Township, Marks, Villanova, and law enforcement about student misconduct at The Courts reinforces the inference that Villanova knew intoxicated students would predictably return from The Courts to campus housing.</a:t>
            </a:r>
            <a:endParaRPr lang="en-US" sz="1200" dirty="0">
              <a:effectLst/>
              <a:latin typeface="Times New Roman" panose="02020603050405020304" pitchFamily="18" charset="0"/>
              <a:ea typeface="Times New Roman" panose="02020603050405020304" pitchFamily="18" charset="0"/>
            </a:endParaRPr>
          </a:p>
          <a:p>
            <a:pPr marL="685800" marR="0" lvl="1" indent="-228600">
              <a:buFont typeface="Wingdings" panose="05000000000000000000" pitchFamily="2" charset="2"/>
              <a:buChar char=""/>
            </a:pPr>
            <a:r>
              <a:rPr lang="en-US" sz="1100" dirty="0">
                <a:effectLst/>
                <a:latin typeface="Times New Roman" panose="02020603050405020304" pitchFamily="18" charset="0"/>
                <a:ea typeface="Times New Roman" panose="02020603050405020304" pitchFamily="18" charset="0"/>
              </a:rPr>
              <a:t>Villanova’s duty does not reach the off-campus housing.</a:t>
            </a:r>
            <a:endParaRPr lang="en-US" sz="1200" dirty="0">
              <a:effectLst/>
              <a:latin typeface="Times New Roman" panose="02020603050405020304" pitchFamily="18" charset="0"/>
              <a:ea typeface="Times New Roman" panose="02020603050405020304" pitchFamily="18" charset="0"/>
            </a:endParaRPr>
          </a:p>
          <a:p>
            <a:pPr marL="685800" marR="0" lvl="1" indent="-228600">
              <a:buFont typeface="Wingdings" panose="05000000000000000000" pitchFamily="2" charset="2"/>
              <a:buChar char=""/>
            </a:pPr>
            <a:r>
              <a:rPr lang="en-US" sz="1100" dirty="0">
                <a:effectLst/>
                <a:latin typeface="Times New Roman" panose="02020603050405020304" pitchFamily="18" charset="0"/>
                <a:ea typeface="Times New Roman" panose="02020603050405020304" pitchFamily="18" charset="0"/>
              </a:rPr>
              <a:t>Discovery may show that Villanova lacked sufficient notice or acted reasonably, but at this stage Doe has plausibly alleged duty and breach.</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58</a:t>
            </a:fld>
            <a:endParaRPr lang="en-US"/>
          </a:p>
        </p:txBody>
      </p:sp>
    </p:spTree>
    <p:extLst>
      <p:ext uri="{BB962C8B-B14F-4D97-AF65-F5344CB8AC3E}">
        <p14:creationId xmlns:p14="http://schemas.microsoft.com/office/powerpoint/2010/main" val="35775704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60</a:t>
            </a:fld>
            <a:endParaRPr lang="en-US"/>
          </a:p>
        </p:txBody>
      </p:sp>
    </p:spTree>
    <p:extLst>
      <p:ext uri="{BB962C8B-B14F-4D97-AF65-F5344CB8AC3E}">
        <p14:creationId xmlns:p14="http://schemas.microsoft.com/office/powerpoint/2010/main" val="5782628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Attendees of our training are provided a link to post on our website that will direct people to the training materials.  </a:t>
            </a:r>
          </a:p>
        </p:txBody>
      </p:sp>
      <p:sp>
        <p:nvSpPr>
          <p:cNvPr id="4" name="Slide Number Placeholder 3"/>
          <p:cNvSpPr>
            <a:spLocks noGrp="1"/>
          </p:cNvSpPr>
          <p:nvPr>
            <p:ph type="sldNum" sz="quarter" idx="5"/>
          </p:nvPr>
        </p:nvSpPr>
        <p:spPr/>
        <p:txBody>
          <a:bodyPr/>
          <a:lstStyle/>
          <a:p>
            <a:fld id="{7072016F-5A8A-4128-BFAA-7B04FD15757C}" type="slidenum">
              <a:rPr lang="en-US" smtClean="0"/>
              <a:t>61</a:t>
            </a:fld>
            <a:endParaRPr lang="en-US"/>
          </a:p>
        </p:txBody>
      </p:sp>
    </p:spTree>
    <p:extLst>
      <p:ext uri="{BB962C8B-B14F-4D97-AF65-F5344CB8AC3E}">
        <p14:creationId xmlns:p14="http://schemas.microsoft.com/office/powerpoint/2010/main" val="35277041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62</a:t>
            </a:fld>
            <a:endParaRPr lang="en-US"/>
          </a:p>
        </p:txBody>
      </p:sp>
    </p:spTree>
    <p:extLst>
      <p:ext uri="{BB962C8B-B14F-4D97-AF65-F5344CB8AC3E}">
        <p14:creationId xmlns:p14="http://schemas.microsoft.com/office/powerpoint/2010/main" val="12248406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Responsibilities besides sexual harassment are on subsequent slides.</a:t>
            </a:r>
          </a:p>
        </p:txBody>
      </p:sp>
      <p:sp>
        <p:nvSpPr>
          <p:cNvPr id="4" name="Slide Number Placeholder 3"/>
          <p:cNvSpPr>
            <a:spLocks noGrp="1"/>
          </p:cNvSpPr>
          <p:nvPr>
            <p:ph type="sldNum" sz="quarter" idx="5"/>
          </p:nvPr>
        </p:nvSpPr>
        <p:spPr/>
        <p:txBody>
          <a:bodyPr/>
          <a:lstStyle/>
          <a:p>
            <a:fld id="{7072016F-5A8A-4128-BFAA-7B04FD15757C}" type="slidenum">
              <a:rPr lang="en-US" smtClean="0"/>
              <a:t>66</a:t>
            </a:fld>
            <a:endParaRPr lang="en-US"/>
          </a:p>
        </p:txBody>
      </p:sp>
    </p:spTree>
    <p:extLst>
      <p:ext uri="{BB962C8B-B14F-4D97-AF65-F5344CB8AC3E}">
        <p14:creationId xmlns:p14="http://schemas.microsoft.com/office/powerpoint/2010/main" val="2441328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(Pregnancy and related conditions covered in depth on subsequent slides)</a:t>
            </a:r>
          </a:p>
        </p:txBody>
      </p:sp>
      <p:sp>
        <p:nvSpPr>
          <p:cNvPr id="4" name="Slide Number Placeholder 3"/>
          <p:cNvSpPr>
            <a:spLocks noGrp="1"/>
          </p:cNvSpPr>
          <p:nvPr>
            <p:ph type="sldNum" sz="quarter" idx="5"/>
          </p:nvPr>
        </p:nvSpPr>
        <p:spPr/>
        <p:txBody>
          <a:bodyPr/>
          <a:lstStyle/>
          <a:p>
            <a:fld id="{7072016F-5A8A-4128-BFAA-7B04FD15757C}" type="slidenum">
              <a:rPr lang="en-US" smtClean="0"/>
              <a:t>67</a:t>
            </a:fld>
            <a:endParaRPr lang="en-US"/>
          </a:p>
        </p:txBody>
      </p:sp>
    </p:spTree>
    <p:extLst>
      <p:ext uri="{BB962C8B-B14F-4D97-AF65-F5344CB8AC3E}">
        <p14:creationId xmlns:p14="http://schemas.microsoft.com/office/powerpoint/2010/main" val="25081975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69908-809C-107A-1BD3-E2CB5DCAC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ADC702-3671-A908-67D9-D58588F7ACAF}"/>
              </a:ext>
            </a:extLst>
          </p:cNvPr>
          <p:cNvSpPr>
            <a:spLocks noGrp="1" noRot="1" noChangeAspect="1"/>
          </p:cNvSpPr>
          <p:nvPr>
            <p:ph type="sldImg"/>
          </p:nvPr>
        </p:nvSpPr>
        <p:spPr>
          <a:xfrm>
            <a:off x="458788" y="719138"/>
            <a:ext cx="6397625" cy="3598862"/>
          </a:xfrm>
        </p:spPr>
      </p:sp>
      <p:sp>
        <p:nvSpPr>
          <p:cNvPr id="3" name="Notes Placeholder 2">
            <a:extLst>
              <a:ext uri="{FF2B5EF4-FFF2-40B4-BE49-F238E27FC236}">
                <a16:creationId xmlns:a16="http://schemas.microsoft.com/office/drawing/2014/main" id="{768BFF60-6464-5F66-67D8-58C1E5913EE2}"/>
              </a:ext>
            </a:extLst>
          </p:cNvPr>
          <p:cNvSpPr>
            <a:spLocks noGrp="1"/>
          </p:cNvSpPr>
          <p:nvPr>
            <p:ph type="body" idx="1"/>
          </p:nvPr>
        </p:nvSpPr>
        <p:spPr/>
        <p:txBody>
          <a:bodyPr/>
          <a:lstStyle/>
          <a:p>
            <a:r>
              <a:rPr lang="en-US" dirty="0"/>
              <a:t>2024 regs had more stringent requirements, but pre-2024 regs still cover pregnancy and related conditions</a:t>
            </a:r>
          </a:p>
          <a:p>
            <a:r>
              <a:rPr lang="en-US" dirty="0"/>
              <a:t>Be aware of state law as well</a:t>
            </a:r>
          </a:p>
          <a:p>
            <a:endParaRPr lang="en-US" dirty="0"/>
          </a:p>
          <a:p>
            <a:r>
              <a:rPr lang="en-US" dirty="0"/>
              <a:t>Related conditions: childbirth, false pregnancy, termination of pregnancy, recovery therefrom. Lactation is not on the pre-2024 list, but could be considered recovery from childbirth</a:t>
            </a:r>
          </a:p>
          <a:p>
            <a:endParaRPr lang="en-US" dirty="0"/>
          </a:p>
          <a:p>
            <a:r>
              <a:rPr lang="en-US" dirty="0"/>
              <a:t>State law may have requirements—E.g. New MN law regarding pregnant and parenting students goes beyond federal requirements. </a:t>
            </a:r>
            <a:r>
              <a:rPr lang="en-US" sz="1800" dirty="0">
                <a:solidFill>
                  <a:srgbClr val="000001"/>
                </a:solidFill>
                <a:effectLst/>
                <a:latin typeface="Arial" panose="020B0604020202020204" pitchFamily="34" charset="0"/>
                <a:ea typeface="Aptos" panose="020B0004020202020204" pitchFamily="34" charset="0"/>
              </a:rPr>
              <a:t>Protections for Pregnant and Parenting Students law, </a:t>
            </a:r>
            <a:r>
              <a:rPr lang="en-US" sz="1800" b="1" u="sng" dirty="0">
                <a:solidFill>
                  <a:srgbClr val="000001"/>
                </a:solidFill>
                <a:effectLst/>
                <a:latin typeface="Arial" panose="020B0604020202020204" pitchFamily="34" charset="0"/>
                <a:ea typeface="Aptos" panose="020B0004020202020204" pitchFamily="34" charset="0"/>
              </a:rPr>
              <a:t>effective July 1, 2025.</a:t>
            </a:r>
            <a:r>
              <a:rPr lang="en-US" sz="1800" b="0" u="none" dirty="0">
                <a:solidFill>
                  <a:srgbClr val="000001"/>
                </a:solidFill>
                <a:effectLst/>
                <a:latin typeface="Arial" panose="020B0604020202020204" pitchFamily="34" charset="0"/>
                <a:ea typeface="Aptos" panose="020B0004020202020204" pitchFamily="34" charset="0"/>
              </a:rPr>
              <a:t> Also under 2024 update, schools need to </a:t>
            </a:r>
            <a:r>
              <a:rPr lang="en-US" sz="1800" dirty="0">
                <a:effectLst/>
                <a:latin typeface="Calibri" panose="020F0502020204030204" pitchFamily="34" charset="0"/>
                <a:ea typeface="Aptos" panose="020B0004020202020204" pitchFamily="34" charset="0"/>
              </a:rPr>
              <a:t>designate at least one employee to act as a college navigator for current or incoming students who are parenting students. </a:t>
            </a:r>
            <a:endParaRPr lang="en-US" dirty="0"/>
          </a:p>
        </p:txBody>
      </p:sp>
      <p:sp>
        <p:nvSpPr>
          <p:cNvPr id="4" name="Slide Number Placeholder 3">
            <a:extLst>
              <a:ext uri="{FF2B5EF4-FFF2-40B4-BE49-F238E27FC236}">
                <a16:creationId xmlns:a16="http://schemas.microsoft.com/office/drawing/2014/main" id="{0B403DCF-35C7-D428-F32A-532B9C9E7187}"/>
              </a:ext>
            </a:extLst>
          </p:cNvPr>
          <p:cNvSpPr>
            <a:spLocks noGrp="1"/>
          </p:cNvSpPr>
          <p:nvPr>
            <p:ph type="sldNum" sz="quarter" idx="5"/>
          </p:nvPr>
        </p:nvSpPr>
        <p:spPr/>
        <p:txBody>
          <a:bodyPr/>
          <a:lstStyle/>
          <a:p>
            <a:fld id="{7CDC6F54-A1C2-4F4B-A81C-B2FDE222C6D1}" type="slidenum">
              <a:rPr lang="en-US" smtClean="0"/>
              <a:t>68</a:t>
            </a:fld>
            <a:endParaRPr lang="en-US" dirty="0"/>
          </a:p>
        </p:txBody>
      </p:sp>
    </p:spTree>
    <p:extLst>
      <p:ext uri="{BB962C8B-B14F-4D97-AF65-F5344CB8AC3E}">
        <p14:creationId xmlns:p14="http://schemas.microsoft.com/office/powerpoint/2010/main" val="10547627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C7F63-E843-E845-ED7D-D7EE6A3E8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BE6D9B-8F6E-C7A1-49F1-774118AADB29}"/>
              </a:ext>
            </a:extLst>
          </p:cNvPr>
          <p:cNvSpPr>
            <a:spLocks noGrp="1" noRot="1" noChangeAspect="1"/>
          </p:cNvSpPr>
          <p:nvPr>
            <p:ph type="sldImg"/>
          </p:nvPr>
        </p:nvSpPr>
        <p:spPr>
          <a:xfrm>
            <a:off x="458788" y="719138"/>
            <a:ext cx="6397625" cy="3598862"/>
          </a:xfrm>
        </p:spPr>
      </p:sp>
      <p:sp>
        <p:nvSpPr>
          <p:cNvPr id="3" name="Notes Placeholder 2">
            <a:extLst>
              <a:ext uri="{FF2B5EF4-FFF2-40B4-BE49-F238E27FC236}">
                <a16:creationId xmlns:a16="http://schemas.microsoft.com/office/drawing/2014/main" id="{D3171A03-2105-1C3B-E019-73435E1DF1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A052A9-5BA8-01EA-258A-EE905C862C30}"/>
              </a:ext>
            </a:extLst>
          </p:cNvPr>
          <p:cNvSpPr>
            <a:spLocks noGrp="1"/>
          </p:cNvSpPr>
          <p:nvPr>
            <p:ph type="sldNum" sz="quarter" idx="5"/>
          </p:nvPr>
        </p:nvSpPr>
        <p:spPr/>
        <p:txBody>
          <a:bodyPr/>
          <a:lstStyle/>
          <a:p>
            <a:fld id="{7CDC6F54-A1C2-4F4B-A81C-B2FDE222C6D1}" type="slidenum">
              <a:rPr lang="en-US" smtClean="0"/>
              <a:t>69</a:t>
            </a:fld>
            <a:endParaRPr lang="en-US" dirty="0"/>
          </a:p>
        </p:txBody>
      </p:sp>
    </p:spTree>
    <p:extLst>
      <p:ext uri="{BB962C8B-B14F-4D97-AF65-F5344CB8AC3E}">
        <p14:creationId xmlns:p14="http://schemas.microsoft.com/office/powerpoint/2010/main" val="31862436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23750-AAAA-4953-AB4E-8498E9B344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0E7A32-610A-EB82-E112-1D8E7527D110}"/>
              </a:ext>
            </a:extLst>
          </p:cNvPr>
          <p:cNvSpPr>
            <a:spLocks noGrp="1" noRot="1" noChangeAspect="1"/>
          </p:cNvSpPr>
          <p:nvPr>
            <p:ph type="sldImg"/>
          </p:nvPr>
        </p:nvSpPr>
        <p:spPr>
          <a:xfrm>
            <a:off x="458788" y="719138"/>
            <a:ext cx="6397625" cy="3598862"/>
          </a:xfrm>
        </p:spPr>
      </p:sp>
      <p:sp>
        <p:nvSpPr>
          <p:cNvPr id="3" name="Notes Placeholder 2">
            <a:extLst>
              <a:ext uri="{FF2B5EF4-FFF2-40B4-BE49-F238E27FC236}">
                <a16:creationId xmlns:a16="http://schemas.microsoft.com/office/drawing/2014/main" id="{6218446E-B42A-B673-75D5-9BB47F91E9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5AB7D6-E24E-0263-C633-D20711470ABA}"/>
              </a:ext>
            </a:extLst>
          </p:cNvPr>
          <p:cNvSpPr>
            <a:spLocks noGrp="1"/>
          </p:cNvSpPr>
          <p:nvPr>
            <p:ph type="sldNum" sz="quarter" idx="5"/>
          </p:nvPr>
        </p:nvSpPr>
        <p:spPr/>
        <p:txBody>
          <a:bodyPr/>
          <a:lstStyle/>
          <a:p>
            <a:fld id="{7CDC6F54-A1C2-4F4B-A81C-B2FDE222C6D1}" type="slidenum">
              <a:rPr lang="en-US" smtClean="0"/>
              <a:t>70</a:t>
            </a:fld>
            <a:endParaRPr lang="en-US" dirty="0"/>
          </a:p>
        </p:txBody>
      </p:sp>
    </p:spTree>
    <p:extLst>
      <p:ext uri="{BB962C8B-B14F-4D97-AF65-F5344CB8AC3E}">
        <p14:creationId xmlns:p14="http://schemas.microsoft.com/office/powerpoint/2010/main" val="3126947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271F6-FC91-A837-AB91-F52360F893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26277-63F3-1C29-B952-F3570110C5F2}"/>
              </a:ext>
            </a:extLst>
          </p:cNvPr>
          <p:cNvSpPr>
            <a:spLocks noGrp="1" noRot="1" noChangeAspect="1"/>
          </p:cNvSpPr>
          <p:nvPr>
            <p:ph type="sldImg"/>
          </p:nvPr>
        </p:nvSpPr>
        <p:spPr>
          <a:xfrm>
            <a:off x="458788" y="719138"/>
            <a:ext cx="6397625" cy="3598862"/>
          </a:xfrm>
        </p:spPr>
      </p:sp>
      <p:sp>
        <p:nvSpPr>
          <p:cNvPr id="3" name="Notes Placeholder 2">
            <a:extLst>
              <a:ext uri="{FF2B5EF4-FFF2-40B4-BE49-F238E27FC236}">
                <a16:creationId xmlns:a16="http://schemas.microsoft.com/office/drawing/2014/main" id="{0FAFA1AD-D37F-0613-8E18-6B3343D2CF58}"/>
              </a:ext>
            </a:extLst>
          </p:cNvPr>
          <p:cNvSpPr>
            <a:spLocks noGrp="1"/>
          </p:cNvSpPr>
          <p:nvPr>
            <p:ph type="body" idx="1"/>
          </p:nvPr>
        </p:nvSpPr>
        <p:spPr/>
        <p:txBody>
          <a:bodyPr/>
          <a:lstStyle/>
          <a:p>
            <a:pPr marL="171450" indent="-171450">
              <a:buFont typeface="Arial" panose="020B0604020202020204" pitchFamily="34" charset="0"/>
              <a:buChar char="•"/>
            </a:pPr>
            <a:r>
              <a:rPr lang="en-US" dirty="0"/>
              <a:t>Don’t accept “no” on face value. </a:t>
            </a:r>
          </a:p>
          <a:p>
            <a:pPr marL="628650" lvl="1" indent="-171450">
              <a:buFont typeface="Arial" panose="020B0604020202020204" pitchFamily="34" charset="0"/>
              <a:buChar char="•"/>
            </a:pPr>
            <a:r>
              <a:rPr lang="en-US" dirty="0"/>
              <a:t>Push back; dig into the reasons given and confirm or disprove them</a:t>
            </a:r>
          </a:p>
          <a:p>
            <a:pPr marL="628650" lvl="1" indent="-171450">
              <a:buFont typeface="Arial" panose="020B0604020202020204" pitchFamily="34" charset="0"/>
              <a:buChar char="•"/>
            </a:pPr>
            <a:r>
              <a:rPr lang="en-US" dirty="0"/>
              <a:t>Think outside the box</a:t>
            </a:r>
          </a:p>
          <a:p>
            <a:pPr marL="628650" lvl="1" indent="-171450">
              <a:buFont typeface="Arial" panose="020B0604020202020204" pitchFamily="34" charset="0"/>
              <a:buChar char="•"/>
            </a:pPr>
            <a:r>
              <a:rPr lang="en-US" dirty="0"/>
              <a:t>Check with all parties involved—adjunct supervisor, internship site, IT</a:t>
            </a:r>
          </a:p>
          <a:p>
            <a:pPr marL="628650" lvl="1" indent="-171450">
              <a:buFont typeface="Arial" panose="020B0604020202020204" pitchFamily="34" charset="0"/>
              <a:buChar char="•"/>
            </a:pPr>
            <a:r>
              <a:rPr lang="en-US" dirty="0"/>
              <a:t>Consider whether accommodation would fundamentally alter the education program or activity</a:t>
            </a:r>
          </a:p>
          <a:p>
            <a:pPr marL="171450" indent="-171450">
              <a:buFont typeface="Arial" panose="020B0604020202020204" pitchFamily="34" charset="0"/>
              <a:buChar char="•"/>
            </a:pPr>
            <a:r>
              <a:rPr lang="en-US" dirty="0"/>
              <a:t>We often see a paternalistic reaction to these requests:</a:t>
            </a:r>
          </a:p>
          <a:p>
            <a:pPr marL="628650" lvl="1" indent="-171450">
              <a:buFont typeface="Arial" panose="020B0604020202020204" pitchFamily="34" charset="0"/>
              <a:buChar char="•"/>
            </a:pPr>
            <a:r>
              <a:rPr lang="en-US" dirty="0"/>
              <a:t>This will not be good for her or her baby; she will fail; she will be stressed; she will be sleep-deprived; she will get hurt; we are looking out for her best interests; she’s a first-time mom and has no idea what it will be like</a:t>
            </a:r>
          </a:p>
          <a:p>
            <a:pPr marL="628650" lvl="1" indent="-171450">
              <a:buFont typeface="Arial" panose="020B0604020202020204" pitchFamily="34" charset="0"/>
              <a:buChar char="•"/>
            </a:pPr>
            <a:r>
              <a:rPr lang="en-US" dirty="0"/>
              <a:t>It will be better for her to take a leave and come back next semester</a:t>
            </a:r>
          </a:p>
          <a:p>
            <a:pPr marL="628650" lvl="1" indent="-171450">
              <a:buFont typeface="Arial" panose="020B0604020202020204" pitchFamily="34" charset="0"/>
              <a:buChar char="•"/>
            </a:pPr>
            <a:r>
              <a:rPr lang="en-US" dirty="0"/>
              <a:t>Sometimes a student will choose a leave of absence; but that should not be forced upon them</a:t>
            </a:r>
          </a:p>
          <a:p>
            <a:pPr marL="171450" indent="-171450">
              <a:buFont typeface="Arial" panose="020B0604020202020204" pitchFamily="34" charset="0"/>
              <a:buChar char="•"/>
            </a:pPr>
            <a:r>
              <a:rPr lang="en-US" dirty="0"/>
              <a:t>The importance of having the right people involved</a:t>
            </a:r>
          </a:p>
          <a:p>
            <a:pPr marL="628650" lvl="1" indent="-171450">
              <a:buFont typeface="Arial" panose="020B0604020202020204" pitchFamily="34" charset="0"/>
              <a:buChar char="•"/>
            </a:pPr>
            <a:r>
              <a:rPr lang="en-US" dirty="0"/>
              <a:t>Professor</a:t>
            </a:r>
          </a:p>
          <a:p>
            <a:pPr marL="628650" lvl="1" indent="-171450">
              <a:buFont typeface="Arial" panose="020B0604020202020204" pitchFamily="34" charset="0"/>
              <a:buChar char="•"/>
            </a:pPr>
            <a:r>
              <a:rPr lang="en-US" dirty="0"/>
              <a:t>Dean</a:t>
            </a:r>
          </a:p>
          <a:p>
            <a:pPr marL="628650" lvl="1" indent="-171450">
              <a:buFont typeface="Arial" panose="020B0604020202020204" pitchFamily="34" charset="0"/>
              <a:buChar char="•"/>
            </a:pPr>
            <a:r>
              <a:rPr lang="en-US" dirty="0"/>
              <a:t>Legal counsel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Be prepared to involve VP for Academic Affairs and the President, if needed. When you are getting a “no” that you think should be a “yes,” find the people who can override that “no.”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Some specific issues require other individuals’ involvement—e.g., if a student needs to retake one or more courses, you might want to make sure they do not need to pay for those courses a second time. Someone in Finance will need to approve that; registrar may need to approve transcript notations</a:t>
            </a:r>
          </a:p>
          <a:p>
            <a:pPr marL="628650" lvl="1" indent="-171450">
              <a:buFont typeface="Arial" panose="020B0604020202020204" pitchFamily="34" charset="0"/>
              <a:buChar char="•"/>
            </a:pPr>
            <a:r>
              <a:rPr lang="en-US" dirty="0"/>
              <a:t>You need to make sure you have someone who can think big-picture for the University and consider what arguments will be made after-the-fact.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lvl="0" indent="-171450">
              <a:buFont typeface="Arial" panose="020B0604020202020204" pitchFamily="34" charset="0"/>
              <a:buChar char="•"/>
            </a:pPr>
            <a:r>
              <a:rPr lang="en-US" dirty="0"/>
              <a:t>The importance of understanding that you are not always going to set a plan and stick to it</a:t>
            </a:r>
          </a:p>
          <a:p>
            <a:pPr marL="628650" lvl="1" indent="-171450">
              <a:buFont typeface="Arial" panose="020B0604020202020204" pitchFamily="34" charset="0"/>
              <a:buChar char="•"/>
            </a:pPr>
            <a:r>
              <a:rPr lang="en-US" dirty="0"/>
              <a:t>It is a long, and possibly very consuming, process</a:t>
            </a:r>
          </a:p>
          <a:p>
            <a:pPr marL="628650" lvl="1" indent="-171450">
              <a:buFont typeface="Arial" panose="020B0604020202020204" pitchFamily="34" charset="0"/>
              <a:buChar char="•"/>
            </a:pPr>
            <a:r>
              <a:rPr lang="en-US" dirty="0"/>
              <a:t>New facts, new requests, new obstacles</a:t>
            </a:r>
          </a:p>
          <a:p>
            <a:pPr marL="628650" lvl="1" indent="-171450">
              <a:buFont typeface="Arial" panose="020B0604020202020204" pitchFamily="34" charset="0"/>
              <a:buChar char="•"/>
            </a:pPr>
            <a:r>
              <a:rPr lang="en-US" dirty="0"/>
              <a:t>It can take time to find the answers you need</a:t>
            </a:r>
          </a:p>
          <a:p>
            <a:pPr marL="628650" lvl="1" indent="-171450">
              <a:buFont typeface="Arial" panose="020B0604020202020204" pitchFamily="34" charset="0"/>
              <a:buChar char="•"/>
            </a:pPr>
            <a:r>
              <a:rPr lang="en-US" dirty="0"/>
              <a:t>You can spend some time planning possible scenarios, but you ultimately need to stay flexible</a:t>
            </a:r>
          </a:p>
          <a:p>
            <a:pPr marL="171450" lvl="0" indent="-171450">
              <a:buFont typeface="Arial" panose="020B0604020202020204" pitchFamily="34" charset="0"/>
              <a:buChar char="•"/>
            </a:pPr>
            <a:r>
              <a:rPr lang="en-US" dirty="0"/>
              <a:t>We did stay firm on some things; sometimes the answer </a:t>
            </a:r>
            <a:r>
              <a:rPr lang="en-US" i="1" dirty="0"/>
              <a:t>is</a:t>
            </a:r>
            <a:r>
              <a:rPr lang="en-US" i="0" dirty="0"/>
              <a:t> “no”</a:t>
            </a:r>
          </a:p>
          <a:p>
            <a:pPr marL="628650" lvl="1" indent="-171450">
              <a:buFont typeface="Arial" panose="020B0604020202020204" pitchFamily="34" charset="0"/>
              <a:buChar char="•"/>
            </a:pPr>
            <a:r>
              <a:rPr lang="en-US" i="0" dirty="0"/>
              <a:t>We don’t have to throw every standard out the window</a:t>
            </a:r>
          </a:p>
          <a:p>
            <a:pPr marL="628650" lvl="1" indent="-171450">
              <a:buFont typeface="Arial" panose="020B0604020202020204" pitchFamily="34" charset="0"/>
              <a:buChar char="•"/>
            </a:pPr>
            <a:r>
              <a:rPr lang="en-US" dirty="0"/>
              <a:t>The question is whether the accommodation would fundamentally alter the education program or activity. Sometimes the answer is yes, it would. But sometimes it is no.</a:t>
            </a:r>
          </a:p>
          <a:p>
            <a:pPr marL="1543050" lvl="3" indent="-171450">
              <a:buFont typeface="Arial" panose="020B0604020202020204" pitchFamily="34" charset="0"/>
              <a:buChar char="•"/>
            </a:pPr>
            <a:r>
              <a:rPr lang="en-US" dirty="0"/>
              <a:t>You do not have to give the student’s first choice of accommodation</a:t>
            </a:r>
          </a:p>
          <a:p>
            <a:endParaRPr lang="en-US" dirty="0"/>
          </a:p>
        </p:txBody>
      </p:sp>
      <p:sp>
        <p:nvSpPr>
          <p:cNvPr id="4" name="Slide Number Placeholder 3">
            <a:extLst>
              <a:ext uri="{FF2B5EF4-FFF2-40B4-BE49-F238E27FC236}">
                <a16:creationId xmlns:a16="http://schemas.microsoft.com/office/drawing/2014/main" id="{4669BC46-79CA-1FF0-FFCE-E47AEA41574F}"/>
              </a:ext>
            </a:extLst>
          </p:cNvPr>
          <p:cNvSpPr>
            <a:spLocks noGrp="1"/>
          </p:cNvSpPr>
          <p:nvPr>
            <p:ph type="sldNum" sz="quarter" idx="5"/>
          </p:nvPr>
        </p:nvSpPr>
        <p:spPr/>
        <p:txBody>
          <a:bodyPr/>
          <a:lstStyle/>
          <a:p>
            <a:fld id="{7CDC6F54-A1C2-4F4B-A81C-B2FDE222C6D1}" type="slidenum">
              <a:rPr lang="en-US" smtClean="0"/>
              <a:t>71</a:t>
            </a:fld>
            <a:endParaRPr lang="en-US" dirty="0"/>
          </a:p>
        </p:txBody>
      </p:sp>
    </p:spTree>
    <p:extLst>
      <p:ext uri="{BB962C8B-B14F-4D97-AF65-F5344CB8AC3E}">
        <p14:creationId xmlns:p14="http://schemas.microsoft.com/office/powerpoint/2010/main" val="483343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several of these (including supportive measures) are discussed more in depth below.</a:t>
            </a:r>
          </a:p>
        </p:txBody>
      </p:sp>
      <p:sp>
        <p:nvSpPr>
          <p:cNvPr id="4" name="Slide Number Placeholder 3"/>
          <p:cNvSpPr>
            <a:spLocks noGrp="1"/>
          </p:cNvSpPr>
          <p:nvPr>
            <p:ph type="sldNum" sz="quarter" idx="5"/>
          </p:nvPr>
        </p:nvSpPr>
        <p:spPr/>
        <p:txBody>
          <a:bodyPr/>
          <a:lstStyle/>
          <a:p>
            <a:fld id="{7072016F-5A8A-4128-BFAA-7B04FD15757C}" type="slidenum">
              <a:rPr lang="en-US" smtClean="0"/>
              <a:t>16</a:t>
            </a:fld>
            <a:endParaRPr lang="en-US"/>
          </a:p>
        </p:txBody>
      </p:sp>
    </p:spTree>
    <p:extLst>
      <p:ext uri="{BB962C8B-B14F-4D97-AF65-F5344CB8AC3E}">
        <p14:creationId xmlns:p14="http://schemas.microsoft.com/office/powerpoint/2010/main" val="37313353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72</a:t>
            </a:fld>
            <a:endParaRPr lang="en-US"/>
          </a:p>
        </p:txBody>
      </p:sp>
    </p:spTree>
    <p:extLst>
      <p:ext uri="{BB962C8B-B14F-4D97-AF65-F5344CB8AC3E}">
        <p14:creationId xmlns:p14="http://schemas.microsoft.com/office/powerpoint/2010/main" val="25919931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Appeal decisionmaker must be someone other than TIXC, investigator, or original decisionmaker who decided responsibility/dismissal. </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74</a:t>
            </a:fld>
            <a:endParaRPr lang="en-US"/>
          </a:p>
        </p:txBody>
      </p:sp>
    </p:spTree>
    <p:extLst>
      <p:ext uri="{BB962C8B-B14F-4D97-AF65-F5344CB8AC3E}">
        <p14:creationId xmlns:p14="http://schemas.microsoft.com/office/powerpoint/2010/main" val="8485685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77</a:t>
            </a:fld>
            <a:endParaRPr lang="en-US"/>
          </a:p>
        </p:txBody>
      </p:sp>
    </p:spTree>
    <p:extLst>
      <p:ext uri="{BB962C8B-B14F-4D97-AF65-F5344CB8AC3E}">
        <p14:creationId xmlns:p14="http://schemas.microsoft.com/office/powerpoint/2010/main" val="17104236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74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76715" indent="-298736">
              <a:defRPr>
                <a:solidFill>
                  <a:schemeClr val="tx1"/>
                </a:solidFill>
                <a:latin typeface="Calibri" pitchFamily="34" charset="0"/>
              </a:defRPr>
            </a:lvl2pPr>
            <a:lvl3pPr marL="1194946" indent="-238990">
              <a:defRPr>
                <a:solidFill>
                  <a:schemeClr val="tx1"/>
                </a:solidFill>
                <a:latin typeface="Calibri" pitchFamily="34" charset="0"/>
              </a:defRPr>
            </a:lvl3pPr>
            <a:lvl4pPr marL="1672923" indent="-238990">
              <a:defRPr>
                <a:solidFill>
                  <a:schemeClr val="tx1"/>
                </a:solidFill>
                <a:latin typeface="Calibri" pitchFamily="34" charset="0"/>
              </a:defRPr>
            </a:lvl4pPr>
            <a:lvl5pPr marL="2150903" indent="-238990">
              <a:defRPr>
                <a:solidFill>
                  <a:schemeClr val="tx1"/>
                </a:solidFill>
                <a:latin typeface="Calibri" pitchFamily="34" charset="0"/>
              </a:defRPr>
            </a:lvl5pPr>
            <a:lvl6pPr marL="2628881" indent="-238990" fontAlgn="base">
              <a:spcBef>
                <a:spcPct val="0"/>
              </a:spcBef>
              <a:spcAft>
                <a:spcPct val="0"/>
              </a:spcAft>
              <a:defRPr>
                <a:solidFill>
                  <a:schemeClr val="tx1"/>
                </a:solidFill>
                <a:latin typeface="Calibri" pitchFamily="34" charset="0"/>
              </a:defRPr>
            </a:lvl6pPr>
            <a:lvl7pPr marL="3106858" indent="-238990" fontAlgn="base">
              <a:spcBef>
                <a:spcPct val="0"/>
              </a:spcBef>
              <a:spcAft>
                <a:spcPct val="0"/>
              </a:spcAft>
              <a:defRPr>
                <a:solidFill>
                  <a:schemeClr val="tx1"/>
                </a:solidFill>
                <a:latin typeface="Calibri" pitchFamily="34" charset="0"/>
              </a:defRPr>
            </a:lvl7pPr>
            <a:lvl8pPr marL="3584838" indent="-238990" fontAlgn="base">
              <a:spcBef>
                <a:spcPct val="0"/>
              </a:spcBef>
              <a:spcAft>
                <a:spcPct val="0"/>
              </a:spcAft>
              <a:defRPr>
                <a:solidFill>
                  <a:schemeClr val="tx1"/>
                </a:solidFill>
                <a:latin typeface="Calibri" pitchFamily="34" charset="0"/>
              </a:defRPr>
            </a:lvl8pPr>
            <a:lvl9pPr marL="4062815" indent="-23899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0FF5129-5D1A-499D-9829-41D920CB1A47}" type="slidenum">
              <a:rPr lang="en-US" altLang="en-US"/>
              <a:pPr fontAlgn="base">
                <a:spcBef>
                  <a:spcPct val="0"/>
                </a:spcBef>
                <a:spcAft>
                  <a:spcPct val="0"/>
                </a:spcAft>
              </a:pPr>
              <a:t>78</a:t>
            </a:fld>
            <a:endParaRPr lang="en-US" altLang="en-US"/>
          </a:p>
        </p:txBody>
      </p:sp>
      <p:sp>
        <p:nvSpPr>
          <p:cNvPr id="2" name="Date Placeholder 1">
            <a:extLst>
              <a:ext uri="{FF2B5EF4-FFF2-40B4-BE49-F238E27FC236}">
                <a16:creationId xmlns:a16="http://schemas.microsoft.com/office/drawing/2014/main" id="{781042FE-B903-418C-6501-AC1564038563}"/>
              </a:ext>
            </a:extLst>
          </p:cNvPr>
          <p:cNvSpPr>
            <a:spLocks noGrp="1"/>
          </p:cNvSpPr>
          <p:nvPr>
            <p:ph type="dt" idx="1"/>
          </p:nvPr>
        </p:nvSpPr>
        <p:spPr/>
        <p:txBody>
          <a:bodyPr/>
          <a:lstStyle/>
          <a:p>
            <a:r>
              <a:rPr lang="en-US"/>
              <a:t>6/13/2023</a:t>
            </a:r>
            <a:endParaRPr lang="en-US" dirty="0"/>
          </a:p>
        </p:txBody>
      </p:sp>
      <p:sp>
        <p:nvSpPr>
          <p:cNvPr id="3" name="Footer Placeholder 2">
            <a:extLst>
              <a:ext uri="{FF2B5EF4-FFF2-40B4-BE49-F238E27FC236}">
                <a16:creationId xmlns:a16="http://schemas.microsoft.com/office/drawing/2014/main" id="{74B6F8BC-3187-8CD5-B71A-B1A629B3FDD5}"/>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82</a:t>
            </a:fld>
            <a:endParaRPr lang="en-US"/>
          </a:p>
        </p:txBody>
      </p:sp>
    </p:spTree>
    <p:extLst>
      <p:ext uri="{BB962C8B-B14F-4D97-AF65-F5344CB8AC3E}">
        <p14:creationId xmlns:p14="http://schemas.microsoft.com/office/powerpoint/2010/main" val="18062810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Discuss reporting obligations of athletic director, ask for names of parties.</a:t>
            </a:r>
          </a:p>
          <a:p>
            <a:pPr marL="171450" indent="-171450">
              <a:buFont typeface="Arial" panose="020B0604020202020204" pitchFamily="34" charset="0"/>
              <a:buChar char="•"/>
            </a:pPr>
            <a:r>
              <a:rPr lang="en-US" dirty="0"/>
              <a:t>Discuss how athletic director should not have told anyone else, even his assistant or the soccer coach.</a:t>
            </a:r>
          </a:p>
          <a:p>
            <a:pPr marL="171450" indent="-171450">
              <a:buFont typeface="Arial" panose="020B0604020202020204" pitchFamily="34" charset="0"/>
              <a:buChar char="•"/>
            </a:pPr>
            <a:r>
              <a:rPr lang="en-US" dirty="0"/>
              <a:t>Discus that athletic director should tell students about his obligation to report.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84</a:t>
            </a:fld>
            <a:endParaRPr lang="en-US"/>
          </a:p>
        </p:txBody>
      </p:sp>
    </p:spTree>
    <p:extLst>
      <p:ext uri="{BB962C8B-B14F-4D97-AF65-F5344CB8AC3E}">
        <p14:creationId xmlns:p14="http://schemas.microsoft.com/office/powerpoint/2010/main" val="8432659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DE132-C40E-31A8-B606-9E552FFE0A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DE725-5BBC-7E6F-D1E3-B4F656BCE0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9C4670-E3B6-1193-6806-736EDD0DFAD8}"/>
              </a:ext>
            </a:extLst>
          </p:cNvPr>
          <p:cNvSpPr>
            <a:spLocks noGrp="1"/>
          </p:cNvSpPr>
          <p:nvPr>
            <p:ph type="body" idx="1"/>
          </p:nvPr>
        </p:nvSpPr>
        <p:spPr/>
        <p:txBody>
          <a:bodyPr/>
          <a:lstStyle/>
          <a:p>
            <a:pPr marL="171450" indent="-171450">
              <a:buFont typeface="Arial" panose="020B0604020202020204" pitchFamily="34" charset="0"/>
              <a:buChar char="•"/>
            </a:pPr>
            <a:r>
              <a:rPr lang="en-US" dirty="0"/>
              <a:t>Tell the athletic director that he has to share names and that he should not have promised confidentiality</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EBBE951-A557-5029-AA51-AEF18B8075A7}"/>
              </a:ext>
            </a:extLst>
          </p:cNvPr>
          <p:cNvSpPr>
            <a:spLocks noGrp="1"/>
          </p:cNvSpPr>
          <p:nvPr>
            <p:ph type="sldNum" sz="quarter" idx="5"/>
          </p:nvPr>
        </p:nvSpPr>
        <p:spPr/>
        <p:txBody>
          <a:bodyPr/>
          <a:lstStyle/>
          <a:p>
            <a:fld id="{7072016F-5A8A-4128-BFAA-7B04FD15757C}" type="slidenum">
              <a:rPr lang="en-US" smtClean="0"/>
              <a:t>85</a:t>
            </a:fld>
            <a:endParaRPr lang="en-US"/>
          </a:p>
        </p:txBody>
      </p:sp>
    </p:spTree>
    <p:extLst>
      <p:ext uri="{BB962C8B-B14F-4D97-AF65-F5344CB8AC3E}">
        <p14:creationId xmlns:p14="http://schemas.microsoft.com/office/powerpoint/2010/main" val="34071376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AD can give the players a heads up that he had to report; athletic director offers to bring Francesca and Georgia to you or tell them that you will be reaching out</a:t>
            </a:r>
          </a:p>
          <a:p>
            <a:pPr marL="171450" indent="-171450">
              <a:buFont typeface="Arial" panose="020B0604020202020204" pitchFamily="34" charset="0"/>
              <a:buChar char="•"/>
            </a:pPr>
            <a:r>
              <a:rPr lang="en-US" dirty="0"/>
              <a:t>Reach out to Francesca and Georgia</a:t>
            </a:r>
          </a:p>
          <a:p>
            <a:pPr marL="171450" indent="-171450">
              <a:buFont typeface="Arial" panose="020B0604020202020204" pitchFamily="34" charset="0"/>
              <a:buChar char="•"/>
            </a:pPr>
            <a:r>
              <a:rPr lang="en-US" dirty="0"/>
              <a:t>Offer supportive measures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86</a:t>
            </a:fld>
            <a:endParaRPr lang="en-US"/>
          </a:p>
        </p:txBody>
      </p:sp>
    </p:spTree>
    <p:extLst>
      <p:ext uri="{BB962C8B-B14F-4D97-AF65-F5344CB8AC3E}">
        <p14:creationId xmlns:p14="http://schemas.microsoft.com/office/powerpoint/2010/main" val="35883809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87</a:t>
            </a:fld>
            <a:endParaRPr lang="en-US"/>
          </a:p>
        </p:txBody>
      </p:sp>
    </p:spTree>
    <p:extLst>
      <p:ext uri="{BB962C8B-B14F-4D97-AF65-F5344CB8AC3E}">
        <p14:creationId xmlns:p14="http://schemas.microsoft.com/office/powerpoint/2010/main" val="27762509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increasingly seeing requests for the notes from the initial intake meeting with a complainant and have seen courts taking issue with it when notes are not allowed as part of process</a:t>
            </a:r>
          </a:p>
          <a:p>
            <a:r>
              <a:rPr lang="en-US" dirty="0"/>
              <a:t>Recognize that your notes, even from before a formal complaint is filed, could be produced in litigation or end up in the Title IX process</a:t>
            </a:r>
          </a:p>
          <a:p>
            <a:r>
              <a:rPr lang="en-US" dirty="0"/>
              <a:t>Take steps to ensure notes are accurate</a:t>
            </a:r>
          </a:p>
          <a:p>
            <a:r>
              <a:rPr lang="en-US" dirty="0"/>
              <a:t>Recap during the meeting to confirm you have accurately captured the report</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88</a:t>
            </a:fld>
            <a:endParaRPr lang="en-US"/>
          </a:p>
        </p:txBody>
      </p:sp>
    </p:spTree>
    <p:extLst>
      <p:ext uri="{BB962C8B-B14F-4D97-AF65-F5344CB8AC3E}">
        <p14:creationId xmlns:p14="http://schemas.microsoft.com/office/powerpoint/2010/main" val="206867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pPr marL="171450" indent="-171450">
              <a:buFontTx/>
              <a:buChar char="-"/>
            </a:pPr>
            <a:r>
              <a:rPr lang="en-US" sz="1200" b="0" i="0" kern="1200" dirty="0">
                <a:solidFill>
                  <a:schemeClr val="tx1"/>
                </a:solidFill>
                <a:effectLst/>
                <a:latin typeface="+mn-lt"/>
                <a:ea typeface="+mn-ea"/>
                <a:cs typeface="+mn-cs"/>
              </a:rPr>
              <a:t>In April the administration announced a Title IX Special Investigations Team (SIT) with members from both ED and DOJ</a:t>
            </a:r>
          </a:p>
          <a:p>
            <a:pPr marL="171450" indent="-171450">
              <a:buFontTx/>
              <a:buChar char="-"/>
            </a:pPr>
            <a:r>
              <a:rPr lang="en-US" dirty="0"/>
              <a:t>Title IX SIT will allow personnel to apply a rapid resolution investigation process to the increasing volume of Title IX cases and also enable ED and the Justice Department to work together to conduct investigations that are fully prepared for ultimate Justice Department enforcement.</a:t>
            </a:r>
          </a:p>
          <a:p>
            <a:pPr marL="171450" indent="-171450">
              <a:buFontTx/>
              <a:buChar char="-"/>
            </a:pPr>
            <a:r>
              <a:rPr lang="en-US" dirty="0"/>
              <a:t>In June an administration official announced that it is moving key civil rights investigation and enforcement activities to the DOJ.</a:t>
            </a:r>
          </a:p>
          <a:p>
            <a:pPr marL="628650" lvl="1" indent="-171450">
              <a:buFontTx/>
              <a:buChar char="-"/>
            </a:pPr>
            <a:r>
              <a:rPr lang="en-US" dirty="0"/>
              <a:t>The official said the Education Department will make the final call on whether to pursue administrative enforcement or to refer cases to DOJ for judicial enforcement — a process involving the agency filing lawsuits to address civil rights violations.</a:t>
            </a:r>
          </a:p>
          <a:p>
            <a:pPr marL="628650" lvl="1" indent="-171450">
              <a:buFontTx/>
              <a:buChar char="-"/>
            </a:pPr>
            <a:r>
              <a:rPr lang="en-US" dirty="0"/>
              <a:t>OCR will also continue to oversee mediation and settlement negotiations in education-related civil rights cases, according to the official. And it will develop policy guidance, provide technical assistance to colleges and states, and collect civil rights data. </a:t>
            </a:r>
          </a:p>
          <a:p>
            <a:pPr marL="628650" lvl="1" indent="-171450">
              <a:buFontTx/>
              <a:buChar char="-"/>
            </a:pPr>
            <a:r>
              <a:rPr lang="en-US" dirty="0"/>
              <a:t>Fact sheet released seemed to indicate that this announcement was focused on matters related to desegregation. </a:t>
            </a:r>
          </a:p>
          <a:p>
            <a:pPr marL="171450" lvl="0" indent="-171450">
              <a:buFontTx/>
              <a:buChar char="-"/>
            </a:pPr>
            <a:r>
              <a:rPr lang="en-US" dirty="0"/>
              <a:t>Details regarding the division of responsibilities related to both of these announcements are not yet available. There remains a great deal of uncertainty in how this will play out.</a:t>
            </a:r>
          </a:p>
          <a:p>
            <a:pPr marL="171450" lvl="0" indent="-171450">
              <a:buFontTx/>
              <a:buChar char="-"/>
            </a:pPr>
            <a:r>
              <a:rPr lang="en-US" sz="1200" kern="1200" dirty="0">
                <a:solidFill>
                  <a:schemeClr val="tx1"/>
                </a:solidFill>
                <a:effectLst/>
                <a:latin typeface="+mn-lt"/>
                <a:ea typeface="+mn-ea"/>
                <a:cs typeface="+mn-cs"/>
              </a:rPr>
              <a:t>Bills have been introduced in the House to dismantle ED and permanently reassign its offices and functions to other departments. None of the bills, however, suggest transferring OCR.</a:t>
            </a:r>
            <a:endParaRPr lang="en-US" dirty="0"/>
          </a:p>
        </p:txBody>
      </p:sp>
      <p:sp>
        <p:nvSpPr>
          <p:cNvPr id="4" name="Slide Number Placeholder 3"/>
          <p:cNvSpPr>
            <a:spLocks noGrp="1"/>
          </p:cNvSpPr>
          <p:nvPr>
            <p:ph type="sldNum" sz="quarter" idx="10"/>
          </p:nvPr>
        </p:nvSpPr>
        <p:spPr/>
        <p:txBody>
          <a:bodyPr/>
          <a:lstStyle/>
          <a:p>
            <a:fld id="{7CDC6F54-A1C2-4F4B-A81C-B2FDE222C6D1}" type="slidenum">
              <a:rPr lang="en-US" smtClean="0"/>
              <a:t>17</a:t>
            </a:fld>
            <a:endParaRPr lang="en-US" dirty="0"/>
          </a:p>
        </p:txBody>
      </p:sp>
    </p:spTree>
    <p:extLst>
      <p:ext uri="{BB962C8B-B14F-4D97-AF65-F5344CB8AC3E}">
        <p14:creationId xmlns:p14="http://schemas.microsoft.com/office/powerpoint/2010/main" val="433260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(Continue on to next slide)</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89</a:t>
            </a:fld>
            <a:endParaRPr lang="en-US"/>
          </a:p>
        </p:txBody>
      </p:sp>
    </p:spTree>
    <p:extLst>
      <p:ext uri="{BB962C8B-B14F-4D97-AF65-F5344CB8AC3E}">
        <p14:creationId xmlns:p14="http://schemas.microsoft.com/office/powerpoint/2010/main" val="8725473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Complaints cannot be filed anonymously</a:t>
            </a:r>
          </a:p>
          <a:p>
            <a:pPr marL="171450" indent="-171450">
              <a:buFont typeface="Arial" panose="020B0604020202020204" pitchFamily="34" charset="0"/>
              <a:buChar char="•"/>
            </a:pPr>
            <a:r>
              <a:rPr lang="en-US" dirty="0"/>
              <a:t>While TIXC can sign the complaint (if institution determines it has an obligation to move forward), grievance process requires that the complainant’s identity be disclosed to the respondent, if known.</a:t>
            </a:r>
          </a:p>
          <a:p>
            <a:pPr marL="171450" indent="-171450">
              <a:buFont typeface="Arial" panose="020B0604020202020204" pitchFamily="34" charset="0"/>
              <a:buChar char="•"/>
            </a:pPr>
            <a:r>
              <a:rPr lang="en-US" dirty="0"/>
              <a:t>If TIXC signs the complaint, TIXC can share with the respondent that the complainants declined to file a formal complaint</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90</a:t>
            </a:fld>
            <a:endParaRPr lang="en-US"/>
          </a:p>
        </p:txBody>
      </p:sp>
    </p:spTree>
    <p:extLst>
      <p:ext uri="{BB962C8B-B14F-4D97-AF65-F5344CB8AC3E}">
        <p14:creationId xmlns:p14="http://schemas.microsoft.com/office/powerpoint/2010/main" val="18533555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846E63-7889-4261-9E83-3B115F8410DA}" type="slidenum">
              <a:rPr lang="en-US" smtClean="0"/>
              <a:t>91</a:t>
            </a:fld>
            <a:endParaRPr lang="en-US" dirty="0"/>
          </a:p>
        </p:txBody>
      </p:sp>
    </p:spTree>
    <p:extLst>
      <p:ext uri="{BB962C8B-B14F-4D97-AF65-F5344CB8AC3E}">
        <p14:creationId xmlns:p14="http://schemas.microsoft.com/office/powerpoint/2010/main" val="30539099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B187A-3916-DA60-4DDC-A7AA789B3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700AD-64AB-7878-4E84-694C7DFBE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2962A8-3E71-CF4F-2A5D-43CDF0CA97DC}"/>
              </a:ext>
            </a:extLst>
          </p:cNvPr>
          <p:cNvSpPr>
            <a:spLocks noGrp="1"/>
          </p:cNvSpPr>
          <p:nvPr>
            <p:ph type="body" idx="1"/>
          </p:nvPr>
        </p:nvSpPr>
        <p:spPr/>
        <p:txBody>
          <a:bodyPr/>
          <a:lstStyle/>
          <a:p>
            <a:pPr marL="171450" indent="-171450">
              <a:buFont typeface="Arial" panose="020B0604020202020204" pitchFamily="34" charset="0"/>
              <a:buChar char="•"/>
            </a:pPr>
            <a:r>
              <a:rPr lang="en-US" dirty="0"/>
              <a:t>Explain options to Haddie, including option to file a formal complaint</a:t>
            </a:r>
          </a:p>
        </p:txBody>
      </p:sp>
      <p:sp>
        <p:nvSpPr>
          <p:cNvPr id="4" name="Slide Number Placeholder 3">
            <a:extLst>
              <a:ext uri="{FF2B5EF4-FFF2-40B4-BE49-F238E27FC236}">
                <a16:creationId xmlns:a16="http://schemas.microsoft.com/office/drawing/2014/main" id="{34728A04-EC12-F9A0-F42C-01320D39F4FD}"/>
              </a:ext>
            </a:extLst>
          </p:cNvPr>
          <p:cNvSpPr>
            <a:spLocks noGrp="1"/>
          </p:cNvSpPr>
          <p:nvPr>
            <p:ph type="sldNum" sz="quarter" idx="5"/>
          </p:nvPr>
        </p:nvSpPr>
        <p:spPr/>
        <p:txBody>
          <a:bodyPr/>
          <a:lstStyle/>
          <a:p>
            <a:fld id="{7072016F-5A8A-4128-BFAA-7B04FD15757C}" type="slidenum">
              <a:rPr lang="en-US" smtClean="0"/>
              <a:t>94</a:t>
            </a:fld>
            <a:endParaRPr lang="en-US"/>
          </a:p>
        </p:txBody>
      </p:sp>
    </p:spTree>
    <p:extLst>
      <p:ext uri="{BB962C8B-B14F-4D97-AF65-F5344CB8AC3E}">
        <p14:creationId xmlns:p14="http://schemas.microsoft.com/office/powerpoint/2010/main" val="29657171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A7C95-B114-BF3A-F0C6-8F909A2CF5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36D46-8C39-B71C-6D5F-F41B55C56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3CDD5-2EAF-ABAF-C45F-557DF2E10E32}"/>
              </a:ext>
            </a:extLst>
          </p:cNvPr>
          <p:cNvSpPr>
            <a:spLocks noGrp="1"/>
          </p:cNvSpPr>
          <p:nvPr>
            <p:ph type="body" idx="1"/>
          </p:nvPr>
        </p:nvSpPr>
        <p:spPr/>
        <p:txBody>
          <a:bodyPr/>
          <a:lstStyle/>
          <a:p>
            <a:pPr marL="285750" marR="0" indent="-285750">
              <a:spcBef>
                <a:spcPts val="0"/>
              </a:spcBef>
              <a:spcAft>
                <a:spcPts val="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Talk about </a:t>
            </a:r>
            <a:r>
              <a:rPr lang="en-US" sz="1800" dirty="0" err="1">
                <a:effectLst/>
                <a:latin typeface="Times New Roman" panose="02020603050405020304" pitchFamily="18" charset="0"/>
                <a:ea typeface="Times New Roman" panose="02020603050405020304" pitchFamily="18" charset="0"/>
              </a:rPr>
              <a:t>NCD</a:t>
            </a:r>
            <a:r>
              <a:rPr lang="en-US" sz="1800" dirty="0">
                <a:effectLst/>
                <a:latin typeface="Times New Roman" panose="02020603050405020304" pitchFamily="18" charset="0"/>
                <a:ea typeface="Times New Roman" panose="02020603050405020304" pitchFamily="18" charset="0"/>
              </a:rPr>
              <a:t>; ask Haddie how she wants to address the fact that they live in the same residence hall</a:t>
            </a:r>
          </a:p>
          <a:p>
            <a:pPr marL="285750" marR="0" indent="-285750">
              <a:spcBef>
                <a:spcPts val="0"/>
              </a:spcBef>
              <a:spcAft>
                <a:spcPts val="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Offer option to move to Haddie</a:t>
            </a:r>
          </a:p>
          <a:p>
            <a:pPr marL="285750" marR="0" indent="-285750">
              <a:spcBef>
                <a:spcPts val="0"/>
              </a:spcBef>
              <a:spcAft>
                <a:spcPts val="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Explain that the institution cannot require Damian to move without a finding of responsibility (or informal resolution)</a:t>
            </a:r>
          </a:p>
          <a:p>
            <a:pPr marL="285750" marR="0" indent="-285750">
              <a:spcBef>
                <a:spcPts val="0"/>
              </a:spcBef>
              <a:spcAft>
                <a:spcPts val="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Other measures could be possible depending on the residence hall—e.g., are there male and female wings? Do they live on different floors? They could each be designated certain locations where they are permitted to enter or prohibited from entering</a:t>
            </a:r>
          </a:p>
          <a:p>
            <a:pPr marL="742950" marR="0" lvl="1" indent="-285750">
              <a:spcBef>
                <a:spcPts val="0"/>
              </a:spcBef>
              <a:spcAft>
                <a:spcPts val="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 If live on different floors then prohibit from being on each others floors and make plan for getting to and from floors and common shared space</a:t>
            </a:r>
          </a:p>
          <a:p>
            <a:pPr marL="742950" marR="0" lvl="1" indent="-285750">
              <a:spcBef>
                <a:spcPts val="0"/>
              </a:spcBef>
              <a:spcAft>
                <a:spcPts val="0"/>
              </a:spcAft>
              <a:buFont typeface="Arial" panose="020B0604020202020204" pitchFamily="34" charset="0"/>
              <a:buChar char="•"/>
            </a:pPr>
            <a:r>
              <a:rPr lang="en-US" sz="1800" dirty="0">
                <a:effectLst/>
                <a:latin typeface="Times New Roman" panose="02020603050405020304" pitchFamily="18" charset="0"/>
              </a:rPr>
              <a:t>If live on same floor – either can choose to move, move both or move neither and try to deal with communication/common space (e.g. if was a shared bathroom situation- similar to how we’d deal with two athletes on same team)</a:t>
            </a:r>
            <a:endParaRPr lang="en-US" dirty="0"/>
          </a:p>
        </p:txBody>
      </p:sp>
      <p:sp>
        <p:nvSpPr>
          <p:cNvPr id="4" name="Slide Number Placeholder 3">
            <a:extLst>
              <a:ext uri="{FF2B5EF4-FFF2-40B4-BE49-F238E27FC236}">
                <a16:creationId xmlns:a16="http://schemas.microsoft.com/office/drawing/2014/main" id="{6155CB16-0CAD-8F49-A48D-E2552C84A43C}"/>
              </a:ext>
            </a:extLst>
          </p:cNvPr>
          <p:cNvSpPr>
            <a:spLocks noGrp="1"/>
          </p:cNvSpPr>
          <p:nvPr>
            <p:ph type="sldNum" sz="quarter" idx="5"/>
          </p:nvPr>
        </p:nvSpPr>
        <p:spPr/>
        <p:txBody>
          <a:bodyPr/>
          <a:lstStyle/>
          <a:p>
            <a:fld id="{7072016F-5A8A-4128-BFAA-7B04FD15757C}" type="slidenum">
              <a:rPr lang="en-US" smtClean="0"/>
              <a:t>95</a:t>
            </a:fld>
            <a:endParaRPr lang="en-US"/>
          </a:p>
        </p:txBody>
      </p:sp>
    </p:spTree>
    <p:extLst>
      <p:ext uri="{BB962C8B-B14F-4D97-AF65-F5344CB8AC3E}">
        <p14:creationId xmlns:p14="http://schemas.microsoft.com/office/powerpoint/2010/main" val="14514509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dirty="0"/>
              <a:t>The regulations technically do not require offering supportive measures to the respondent, but we highly recommend that you do.</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dirty="0"/>
          </a:p>
          <a:p>
            <a:pPr>
              <a:spcBef>
                <a:spcPct val="0"/>
              </a:spcBef>
            </a:pPr>
            <a:r>
              <a:rPr lang="en-US" altLang="en-US" dirty="0"/>
              <a:t>State law may require supportive measures to be offered to both parties (e.g., MN)</a:t>
            </a:r>
          </a:p>
        </p:txBody>
      </p:sp>
      <p:sp>
        <p:nvSpPr>
          <p:cNvPr id="4" name="Slide Number Placeholder 3"/>
          <p:cNvSpPr>
            <a:spLocks noGrp="1"/>
          </p:cNvSpPr>
          <p:nvPr>
            <p:ph type="sldNum" sz="quarter" idx="5"/>
          </p:nvPr>
        </p:nvSpPr>
        <p:spPr/>
        <p:txBody>
          <a:bodyPr/>
          <a:lstStyle/>
          <a:p>
            <a:fld id="{7072016F-5A8A-4128-BFAA-7B04FD15757C}" type="slidenum">
              <a:rPr lang="en-US" smtClean="0"/>
              <a:t>96</a:t>
            </a:fld>
            <a:endParaRPr lang="en-US"/>
          </a:p>
        </p:txBody>
      </p:sp>
    </p:spTree>
    <p:extLst>
      <p:ext uri="{BB962C8B-B14F-4D97-AF65-F5344CB8AC3E}">
        <p14:creationId xmlns:p14="http://schemas.microsoft.com/office/powerpoint/2010/main" val="22379542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97</a:t>
            </a:fld>
            <a:endParaRPr lang="en-US"/>
          </a:p>
        </p:txBody>
      </p:sp>
    </p:spTree>
    <p:extLst>
      <p:ext uri="{BB962C8B-B14F-4D97-AF65-F5344CB8AC3E}">
        <p14:creationId xmlns:p14="http://schemas.microsoft.com/office/powerpoint/2010/main" val="7706899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2A494-43DC-D30E-AFA6-93FCFC1FB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09BDF3-9648-1FE8-3760-7B005C667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AE5A7D-E820-6868-8B36-B20A02DB97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B2C049-1870-A046-1235-143EF7791446}"/>
              </a:ext>
            </a:extLst>
          </p:cNvPr>
          <p:cNvSpPr>
            <a:spLocks noGrp="1"/>
          </p:cNvSpPr>
          <p:nvPr>
            <p:ph type="sldNum" sz="quarter" idx="10"/>
          </p:nvPr>
        </p:nvSpPr>
        <p:spPr/>
        <p:txBody>
          <a:bodyPr/>
          <a:lstStyle/>
          <a:p>
            <a:fld id="{7CDC6F54-A1C2-4F4B-A81C-B2FDE222C6D1}" type="slidenum">
              <a:rPr lang="en-US" smtClean="0"/>
              <a:t>98</a:t>
            </a:fld>
            <a:endParaRPr lang="en-US" dirty="0"/>
          </a:p>
        </p:txBody>
      </p:sp>
      <p:sp>
        <p:nvSpPr>
          <p:cNvPr id="5" name="Date Placeholder 4">
            <a:extLst>
              <a:ext uri="{FF2B5EF4-FFF2-40B4-BE49-F238E27FC236}">
                <a16:creationId xmlns:a16="http://schemas.microsoft.com/office/drawing/2014/main" id="{BD2EC56A-C36E-389F-719F-D6AF16473226}"/>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3499BD6A-3884-FB9E-88AF-87FCC220F82D}"/>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258699016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State law may require notice of additional rights - Minnesota</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100</a:t>
            </a:fld>
            <a:endParaRPr lang="en-US"/>
          </a:p>
        </p:txBody>
      </p:sp>
    </p:spTree>
    <p:extLst>
      <p:ext uri="{BB962C8B-B14F-4D97-AF65-F5344CB8AC3E}">
        <p14:creationId xmlns:p14="http://schemas.microsoft.com/office/powerpoint/2010/main" val="1719326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598862"/>
          </a:xfrm>
        </p:spPr>
      </p:sp>
      <p:sp>
        <p:nvSpPr>
          <p:cNvPr id="3" name="Notes Placeholder 2"/>
          <p:cNvSpPr>
            <a:spLocks noGrp="1"/>
          </p:cNvSpPr>
          <p:nvPr>
            <p:ph type="body" idx="1"/>
          </p:nvPr>
        </p:nvSpPr>
        <p:spPr/>
        <p:txBody>
          <a:bodyPr/>
          <a:lstStyle/>
          <a:p>
            <a:r>
              <a:rPr lang="en-US" dirty="0"/>
              <a:t>REGS:</a:t>
            </a:r>
            <a:r>
              <a:rPr lang="en-US" baseline="0" dirty="0"/>
              <a:t> temporary delay allowed because of concurrent law enforcement activity</a:t>
            </a:r>
            <a:endParaRPr lang="en-US" dirty="0"/>
          </a:p>
          <a:p>
            <a:r>
              <a:rPr lang="en-US" dirty="0"/>
              <a:t>2001</a:t>
            </a:r>
            <a:r>
              <a:rPr lang="en-US" baseline="0" dirty="0"/>
              <a:t> guidance: </a:t>
            </a:r>
            <a:r>
              <a:rPr lang="en-US" sz="1300" dirty="0"/>
              <a:t>Police investigations or reports may be useful in terms of fact gathering. However, because legal standards for criminal </a:t>
            </a:r>
          </a:p>
          <a:p>
            <a:r>
              <a:rPr lang="en-US" sz="1300" dirty="0"/>
              <a:t>investigations are different, police investigations or reports may not be determinative of whether harassment occurred under Title IX and do not relieve the school of its duty to respond promptly and effectively</a:t>
            </a:r>
          </a:p>
          <a:p>
            <a:endParaRPr lang="en-US" dirty="0"/>
          </a:p>
        </p:txBody>
      </p:sp>
      <p:sp>
        <p:nvSpPr>
          <p:cNvPr id="4" name="Slide Number Placeholder 3"/>
          <p:cNvSpPr>
            <a:spLocks noGrp="1"/>
          </p:cNvSpPr>
          <p:nvPr>
            <p:ph type="sldNum" sz="quarter" idx="10"/>
          </p:nvPr>
        </p:nvSpPr>
        <p:spPr/>
        <p:txBody>
          <a:bodyPr/>
          <a:lstStyle/>
          <a:p>
            <a:fld id="{C0A58406-469B-43CF-BB89-41ED07B4468B}" type="slidenum">
              <a:rPr lang="en-US" smtClean="0"/>
              <a:t>102</a:t>
            </a:fld>
            <a:endParaRPr lang="en-US" dirty="0"/>
          </a:p>
        </p:txBody>
      </p:sp>
    </p:spTree>
    <p:extLst>
      <p:ext uri="{BB962C8B-B14F-4D97-AF65-F5344CB8AC3E}">
        <p14:creationId xmlns:p14="http://schemas.microsoft.com/office/powerpoint/2010/main" val="2202575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C6F54-A1C2-4F4B-A81C-B2FDE222C6D1}" type="slidenum">
              <a:rPr lang="en-US" smtClean="0"/>
              <a:t>18</a:t>
            </a:fld>
            <a:endParaRPr lang="en-US"/>
          </a:p>
        </p:txBody>
      </p:sp>
      <p:sp>
        <p:nvSpPr>
          <p:cNvPr id="5" name="Date Placeholder 4">
            <a:extLst>
              <a:ext uri="{FF2B5EF4-FFF2-40B4-BE49-F238E27FC236}">
                <a16:creationId xmlns:a16="http://schemas.microsoft.com/office/drawing/2014/main" id="{4222A0DB-E772-2728-065F-6E0528B28CF8}"/>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17C0873A-BCF7-7A18-1B7D-7BEDFA60A7D3}"/>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158299369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Would consider administrative leave if there was a formal complaint, probably not without ______________</a:t>
            </a:r>
          </a:p>
          <a:p>
            <a:pPr marL="171450" indent="-171450">
              <a:buFont typeface="Arial" panose="020B0604020202020204" pitchFamily="34" charset="0"/>
              <a:buChar char="•"/>
            </a:pPr>
            <a:r>
              <a:rPr lang="en-US" dirty="0"/>
              <a:t>Are there alternatives that would work?</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Could have supervision—e.g., always with assistant coach</a:t>
            </a:r>
          </a:p>
          <a:p>
            <a:pPr marL="628650" lvl="1" indent="-171450">
              <a:buFont typeface="Arial" panose="020B0604020202020204" pitchFamily="34" charset="0"/>
              <a:buChar char="•"/>
            </a:pPr>
            <a:r>
              <a:rPr lang="en-US" dirty="0"/>
              <a:t>But Francesca and Georgia would have to interact with Coach Jackie if she remained the coach.</a:t>
            </a:r>
          </a:p>
          <a:p>
            <a:pPr marL="171450" lvl="0" indent="-171450">
              <a:buFont typeface="Arial" panose="020B0604020202020204" pitchFamily="34" charset="0"/>
              <a:buChar char="•"/>
            </a:pPr>
            <a:r>
              <a:rPr lang="en-US" dirty="0"/>
              <a:t>I might consider how much time is left in the season and whether we have other concerns with coach or have hear rumors or received other reports</a:t>
            </a:r>
          </a:p>
          <a:p>
            <a:pPr marL="171450" lvl="0" indent="-171450">
              <a:buFont typeface="Arial" panose="020B0604020202020204" pitchFamily="34" charset="0"/>
              <a:buChar char="•"/>
            </a:pPr>
            <a:r>
              <a:rPr lang="en-US" dirty="0"/>
              <a:t>Consider what you have done in other student—employee/faculty cases, especially where the complainants would have to interact with the respondent.</a:t>
            </a:r>
          </a:p>
          <a:p>
            <a:pPr marL="171450" lvl="0" indent="-171450">
              <a:buFont typeface="Arial" panose="020B0604020202020204" pitchFamily="34" charset="0"/>
              <a:buChar char="•"/>
            </a:pPr>
            <a:r>
              <a:rPr lang="en-US" dirty="0"/>
              <a:t>Be sure to check any relevant policies that might address administrative leave</a:t>
            </a:r>
          </a:p>
        </p:txBody>
      </p:sp>
      <p:sp>
        <p:nvSpPr>
          <p:cNvPr id="4" name="Slide Number Placeholder 3"/>
          <p:cNvSpPr>
            <a:spLocks noGrp="1"/>
          </p:cNvSpPr>
          <p:nvPr>
            <p:ph type="sldNum" sz="quarter" idx="5"/>
          </p:nvPr>
        </p:nvSpPr>
        <p:spPr/>
        <p:txBody>
          <a:bodyPr/>
          <a:lstStyle/>
          <a:p>
            <a:fld id="{7072016F-5A8A-4128-BFAA-7B04FD15757C}" type="slidenum">
              <a:rPr lang="en-US" smtClean="0"/>
              <a:t>103</a:t>
            </a:fld>
            <a:endParaRPr lang="en-US"/>
          </a:p>
        </p:txBody>
      </p:sp>
    </p:spTree>
    <p:extLst>
      <p:ext uri="{BB962C8B-B14F-4D97-AF65-F5344CB8AC3E}">
        <p14:creationId xmlns:p14="http://schemas.microsoft.com/office/powerpoint/2010/main" val="95608812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situations were student-employees may be put on administrative leave, but the analysis is more complicated. See next slide.</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104</a:t>
            </a:fld>
            <a:endParaRPr lang="en-US"/>
          </a:p>
        </p:txBody>
      </p:sp>
    </p:spTree>
    <p:extLst>
      <p:ext uri="{BB962C8B-B14F-4D97-AF65-F5344CB8AC3E}">
        <p14:creationId xmlns:p14="http://schemas.microsoft.com/office/powerpoint/2010/main" val="33428053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rPr>
              <a:t>Preamble to the regs states that you may place a student-employee on administrative leave </a:t>
            </a:r>
            <a:r>
              <a:rPr lang="en-US" sz="1200" i="1" dirty="0">
                <a:effectLst/>
                <a:latin typeface="Times New Roman" panose="02020603050405020304" pitchFamily="18" charset="0"/>
                <a:ea typeface="Times New Roman" panose="02020603050405020304" pitchFamily="18" charset="0"/>
              </a:rPr>
              <a:t>with pay</a:t>
            </a:r>
            <a:r>
              <a:rPr lang="en-US" sz="1200" dirty="0">
                <a:effectLst/>
                <a:latin typeface="Times New Roman" panose="02020603050405020304" pitchFamily="18" charset="0"/>
                <a:ea typeface="Times New Roman" panose="02020603050405020304" pitchFamily="18" charset="0"/>
              </a:rPr>
              <a:t> as a supportive measure, as long as it is non-disciplinary, non-punitive, not unreasonably burdensome, and otherwise satisfies the definition of supportive measures; can also take other measures, such as reassignment or monitoring/supervising; if the job is related to academics, greater chance of jeopardizing student-employee’s educational opportunities; if doing emergency removal, you can also terminate from employment</a:t>
            </a:r>
            <a:endParaRPr lang="en-US" dirty="0"/>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105</a:t>
            </a:fld>
            <a:endParaRPr lang="en-US"/>
          </a:p>
        </p:txBody>
      </p:sp>
    </p:spTree>
    <p:extLst>
      <p:ext uri="{BB962C8B-B14F-4D97-AF65-F5344CB8AC3E}">
        <p14:creationId xmlns:p14="http://schemas.microsoft.com/office/powerpoint/2010/main" val="208814355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Discuss: What issues does this raise?</a:t>
            </a:r>
          </a:p>
          <a:p>
            <a:pPr marL="628650" lvl="1" indent="-171450">
              <a:buFont typeface="Arial" panose="020B0604020202020204" pitchFamily="34" charset="0"/>
              <a:buChar char="•"/>
            </a:pPr>
            <a:r>
              <a:rPr lang="en-US" dirty="0"/>
              <a:t>Timing of information – why are we only learning about this now? [NCAA disclosure requirements discussed on next slide]</a:t>
            </a:r>
          </a:p>
          <a:p>
            <a:pPr marL="628650" lvl="1" indent="-171450">
              <a:buFont typeface="Arial" panose="020B0604020202020204" pitchFamily="34" charset="0"/>
              <a:buChar char="•"/>
            </a:pPr>
            <a:r>
              <a:rPr lang="en-US" dirty="0"/>
              <a:t>What other information do we need to know? </a:t>
            </a:r>
          </a:p>
          <a:p>
            <a:pPr marL="1085850" lvl="2" indent="-171450">
              <a:buFont typeface="Arial" panose="020B0604020202020204" pitchFamily="34" charset="0"/>
              <a:buChar char="•"/>
            </a:pPr>
            <a:r>
              <a:rPr lang="en-US" dirty="0"/>
              <a:t>Type of allegations, sanctions; has the student-athlete completed the sanctions? [Discussed further on later slide]</a:t>
            </a:r>
          </a:p>
          <a:p>
            <a:pPr marL="628650" lvl="1" indent="-171450">
              <a:buFont typeface="Arial" panose="020B0604020202020204" pitchFamily="34" charset="0"/>
              <a:buChar char="•"/>
            </a:pPr>
            <a:r>
              <a:rPr lang="en-US" dirty="0"/>
              <a:t>Who should be receiving this information on behalf of the institution? [Discussed further on later slide]</a:t>
            </a:r>
          </a:p>
          <a:p>
            <a:pPr marL="628650" lvl="1" indent="-171450">
              <a:buFont typeface="Arial" panose="020B0604020202020204" pitchFamily="34" charset="0"/>
              <a:buChar char="•"/>
            </a:pPr>
            <a:r>
              <a:rPr lang="en-US" dirty="0"/>
              <a:t>Should AD share information with coach before talking to TIXC? </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106</a:t>
            </a:fld>
            <a:endParaRPr lang="en-US"/>
          </a:p>
        </p:txBody>
      </p:sp>
    </p:spTree>
    <p:extLst>
      <p:ext uri="{BB962C8B-B14F-4D97-AF65-F5344CB8AC3E}">
        <p14:creationId xmlns:p14="http://schemas.microsoft.com/office/powerpoint/2010/main" val="30621896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If your institution is subject to these requirements, should have a process for gathering this information in a timely manner that allows the institution to respond appropriately; also should have process for annual disclosure.</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107</a:t>
            </a:fld>
            <a:endParaRPr lang="en-US"/>
          </a:p>
        </p:txBody>
      </p:sp>
    </p:spTree>
    <p:extLst>
      <p:ext uri="{BB962C8B-B14F-4D97-AF65-F5344CB8AC3E}">
        <p14:creationId xmlns:p14="http://schemas.microsoft.com/office/powerpoint/2010/main" val="69948500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A568B-861F-3C51-A952-D59129773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2DA05-0847-91A2-2401-FBE4DB1EE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2E8511-5760-4CBD-B577-7673B13B27D9}"/>
              </a:ext>
            </a:extLst>
          </p:cNvPr>
          <p:cNvSpPr>
            <a:spLocks noGrp="1"/>
          </p:cNvSpPr>
          <p:nvPr>
            <p:ph type="body" idx="1"/>
          </p:nvPr>
        </p:nvSpPr>
        <p:spPr/>
        <p:txBody>
          <a:bodyPr/>
          <a:lstStyle/>
          <a:p>
            <a:pPr marL="171450" indent="-171450">
              <a:buFont typeface="Arial" panose="020B0604020202020204" pitchFamily="34" charset="0"/>
              <a:buChar char="•"/>
            </a:pPr>
            <a:r>
              <a:rPr lang="en-US" dirty="0"/>
              <a:t>Student-athletes will need to sign a FERPA release before their former institution can share information with the student-athlete’s new school.</a:t>
            </a:r>
          </a:p>
          <a:p>
            <a:pPr marL="171450" indent="-171450">
              <a:buFont typeface="Arial" panose="020B0604020202020204" pitchFamily="34" charset="0"/>
              <a:buChar char="•"/>
            </a:pPr>
            <a:r>
              <a:rPr lang="en-US" dirty="0"/>
              <a:t>We generally recommend that institutions set up their process so that the Title IX Coordinator, rather than the athletic director, receives this information.</a:t>
            </a:r>
          </a:p>
          <a:p>
            <a:endParaRPr lang="en-US" dirty="0"/>
          </a:p>
        </p:txBody>
      </p:sp>
      <p:sp>
        <p:nvSpPr>
          <p:cNvPr id="4" name="Slide Number Placeholder 3">
            <a:extLst>
              <a:ext uri="{FF2B5EF4-FFF2-40B4-BE49-F238E27FC236}">
                <a16:creationId xmlns:a16="http://schemas.microsoft.com/office/drawing/2014/main" id="{68E3B4A1-58E6-D62C-E695-C1077B3C3545}"/>
              </a:ext>
            </a:extLst>
          </p:cNvPr>
          <p:cNvSpPr>
            <a:spLocks noGrp="1"/>
          </p:cNvSpPr>
          <p:nvPr>
            <p:ph type="sldNum" sz="quarter" idx="5"/>
          </p:nvPr>
        </p:nvSpPr>
        <p:spPr/>
        <p:txBody>
          <a:bodyPr/>
          <a:lstStyle/>
          <a:p>
            <a:fld id="{7072016F-5A8A-4128-BFAA-7B04FD15757C}" type="slidenum">
              <a:rPr lang="en-US" smtClean="0"/>
              <a:t>108</a:t>
            </a:fld>
            <a:endParaRPr lang="en-US"/>
          </a:p>
        </p:txBody>
      </p:sp>
    </p:spTree>
    <p:extLst>
      <p:ext uri="{BB962C8B-B14F-4D97-AF65-F5344CB8AC3E}">
        <p14:creationId xmlns:p14="http://schemas.microsoft.com/office/powerpoint/2010/main" val="311963931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4CCBB-945F-4295-6D72-112ABCBBE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BDB3DE-4C2A-9FEB-81D2-BDBFEE9ED2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FAD0B-8B3B-33CA-5267-08B6D125250A}"/>
              </a:ext>
            </a:extLst>
          </p:cNvPr>
          <p:cNvSpPr>
            <a:spLocks noGrp="1"/>
          </p:cNvSpPr>
          <p:nvPr>
            <p:ph type="body" idx="1"/>
          </p:nvPr>
        </p:nvSpPr>
        <p:spPr/>
        <p:txBody>
          <a:bodyPr/>
          <a:lstStyle/>
          <a:p>
            <a:pPr marL="171450" indent="-171450">
              <a:buFont typeface="Arial" panose="020B0604020202020204" pitchFamily="34" charset="0"/>
              <a:buChar char="•"/>
            </a:pPr>
            <a:r>
              <a:rPr lang="en-US" dirty="0"/>
              <a:t>Consider:</a:t>
            </a:r>
          </a:p>
          <a:p>
            <a:pPr marL="628650" lvl="1" indent="-171450">
              <a:buFont typeface="Arial" panose="020B0604020202020204" pitchFamily="34" charset="0"/>
              <a:buChar char="•"/>
            </a:pPr>
            <a:r>
              <a:rPr lang="en-US" dirty="0"/>
              <a:t>What is the former institution’s process? How does it compare to the process for your institution?</a:t>
            </a:r>
          </a:p>
          <a:p>
            <a:pPr marL="628650" lvl="1" indent="-171450">
              <a:buFont typeface="Arial" panose="020B0604020202020204" pitchFamily="34" charset="0"/>
              <a:buChar char="•"/>
            </a:pPr>
            <a:r>
              <a:rPr lang="en-US" dirty="0"/>
              <a:t>What were the allegations? (sexual assault, violence, threats of physical harm versus sexual harassment; do the allegations raise concerns about physical safety of campus community?)</a:t>
            </a:r>
          </a:p>
          <a:p>
            <a:pPr marL="628650" lvl="1" indent="-171450">
              <a:buFont typeface="Arial" panose="020B0604020202020204" pitchFamily="34" charset="0"/>
              <a:buChar char="•"/>
            </a:pPr>
            <a:r>
              <a:rPr lang="en-US" dirty="0"/>
              <a:t>What were the sanctions?</a:t>
            </a:r>
          </a:p>
          <a:p>
            <a:pPr marL="1085850" lvl="2" indent="-171450">
              <a:buFont typeface="Courier New" panose="02070309020205020404" pitchFamily="49" charset="0"/>
              <a:buChar char="o"/>
            </a:pPr>
            <a:r>
              <a:rPr lang="en-US" dirty="0"/>
              <a:t>Do they align with the sanctions your institution would impose for similar conduct?</a:t>
            </a:r>
          </a:p>
          <a:p>
            <a:pPr marL="1085850" lvl="2" indent="-171450">
              <a:buFont typeface="Courier New" panose="02070309020205020404" pitchFamily="49" charset="0"/>
              <a:buChar char="o"/>
            </a:pPr>
            <a:r>
              <a:rPr lang="en-US" dirty="0"/>
              <a:t>Has the transfer-student completed the sanctions, if applicable? For example, was the suspension in place during the previous school year or is it supposed to take place during the upcoming school year (and beyond)?</a:t>
            </a:r>
          </a:p>
          <a:p>
            <a:pPr marL="1085850" lvl="2" indent="-171450">
              <a:buFont typeface="Courier New" panose="02070309020205020404" pitchFamily="49" charset="0"/>
              <a:buChar char="o"/>
            </a:pPr>
            <a:r>
              <a:rPr lang="en-US" dirty="0"/>
              <a:t>If your institution requires additional sanctions, such as education/training, meeting with the Title IX coordinator/reflection paper, etc., could you require student to complete those requirements as a condition of enrollment?</a:t>
            </a:r>
          </a:p>
          <a:p>
            <a:pPr marL="628650" lvl="1" indent="-171450">
              <a:buFont typeface="Arial" panose="020B0604020202020204" pitchFamily="34" charset="0"/>
              <a:buChar char="•"/>
            </a:pPr>
            <a:r>
              <a:rPr lang="en-US" dirty="0"/>
              <a:t>How has your institution responded in other cases upon receiving similar information? Ensure response is consistent, regardless of student-athlete status</a:t>
            </a:r>
          </a:p>
          <a:p>
            <a:pPr marL="628650" lvl="1" indent="-171450">
              <a:buFont typeface="Arial" panose="020B0604020202020204" pitchFamily="34" charset="0"/>
              <a:buChar char="•"/>
            </a:pPr>
            <a:r>
              <a:rPr lang="en-US" dirty="0"/>
              <a:t>How would your response change if the Title IX complaint resolution process was still pending?</a:t>
            </a:r>
          </a:p>
          <a:p>
            <a:pPr marL="1085850" lvl="2" indent="-171450">
              <a:buFont typeface="Courier New" panose="02070309020205020404" pitchFamily="49" charset="0"/>
              <a:buChar char="o"/>
            </a:pPr>
            <a:r>
              <a:rPr lang="en-US" dirty="0"/>
              <a:t>What is the status of the process? Will the decision be issued before the student comes to campus?</a:t>
            </a:r>
          </a:p>
          <a:p>
            <a:pPr marL="171450" lvl="0" indent="-171450">
              <a:buFont typeface="Arial" panose="020B0604020202020204" pitchFamily="34" charset="0"/>
              <a:buChar char="•"/>
            </a:pPr>
            <a:r>
              <a:rPr lang="en-US" dirty="0"/>
              <a:t>You might receive this information from institutions outside the athletics context. Some states require transcript notations for students who have been found responsible for certain forms of sexual misconduct or who withdrew while the matter was under investigation. </a:t>
            </a:r>
          </a:p>
          <a:p>
            <a:endParaRPr lang="en-US" dirty="0"/>
          </a:p>
        </p:txBody>
      </p:sp>
      <p:sp>
        <p:nvSpPr>
          <p:cNvPr id="4" name="Slide Number Placeholder 3">
            <a:extLst>
              <a:ext uri="{FF2B5EF4-FFF2-40B4-BE49-F238E27FC236}">
                <a16:creationId xmlns:a16="http://schemas.microsoft.com/office/drawing/2014/main" id="{35DD5C5D-2CCE-9435-302C-FA22F3759ECB}"/>
              </a:ext>
            </a:extLst>
          </p:cNvPr>
          <p:cNvSpPr>
            <a:spLocks noGrp="1"/>
          </p:cNvSpPr>
          <p:nvPr>
            <p:ph type="sldNum" sz="quarter" idx="5"/>
          </p:nvPr>
        </p:nvSpPr>
        <p:spPr/>
        <p:txBody>
          <a:bodyPr/>
          <a:lstStyle/>
          <a:p>
            <a:fld id="{7072016F-5A8A-4128-BFAA-7B04FD15757C}" type="slidenum">
              <a:rPr lang="en-US" smtClean="0"/>
              <a:t>109</a:t>
            </a:fld>
            <a:endParaRPr lang="en-US"/>
          </a:p>
        </p:txBody>
      </p:sp>
    </p:spTree>
    <p:extLst>
      <p:ext uri="{BB962C8B-B14F-4D97-AF65-F5344CB8AC3E}">
        <p14:creationId xmlns:p14="http://schemas.microsoft.com/office/powerpoint/2010/main" val="31382955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C6F54-A1C2-4F4B-A81C-B2FDE222C6D1}" type="slidenum">
              <a:rPr lang="en-US" smtClean="0"/>
              <a:t>110</a:t>
            </a:fld>
            <a:endParaRPr lang="en-US" dirty="0"/>
          </a:p>
        </p:txBody>
      </p:sp>
      <p:sp>
        <p:nvSpPr>
          <p:cNvPr id="5" name="Date Placeholder 4">
            <a:extLst>
              <a:ext uri="{FF2B5EF4-FFF2-40B4-BE49-F238E27FC236}">
                <a16:creationId xmlns:a16="http://schemas.microsoft.com/office/drawing/2014/main" id="{E5C1331E-9881-8BDA-62D2-F01ADB0EA5D2}"/>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7AF252BB-A319-C65C-97AF-B4D130FE7D40}"/>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8832797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DC6F54-A1C2-4F4B-A81C-B2FDE222C6D1}" type="slidenum">
              <a:rPr lang="en-US" smtClean="0"/>
              <a:t>113</a:t>
            </a:fld>
            <a:endParaRPr lang="en-US" dirty="0"/>
          </a:p>
        </p:txBody>
      </p:sp>
    </p:spTree>
    <p:extLst>
      <p:ext uri="{BB962C8B-B14F-4D97-AF65-F5344CB8AC3E}">
        <p14:creationId xmlns:p14="http://schemas.microsoft.com/office/powerpoint/2010/main" val="316485376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VAWA, not Title IX – occurred off campus in professor’s own home, student going to professor’s home to babysit children was not organized/sponsored by the institution; sexual assault</a:t>
            </a:r>
          </a:p>
          <a:p>
            <a:pPr marL="171450" indent="-171450">
              <a:buFont typeface="Arial" panose="020B0604020202020204" pitchFamily="34" charset="0"/>
              <a:buChar char="•"/>
            </a:pPr>
            <a:r>
              <a:rPr lang="en-US" dirty="0"/>
              <a:t>Title IX?; VAWA – whether Title IX applies likely depends on the control exercised by the institution over the internship program; stalking, sexual harassment </a:t>
            </a:r>
          </a:p>
          <a:p>
            <a:pPr marL="171450" indent="-171450">
              <a:buFont typeface="Arial" panose="020B0604020202020204" pitchFamily="34" charset="0"/>
              <a:buChar char="•"/>
            </a:pPr>
            <a:r>
              <a:rPr lang="en-US" dirty="0"/>
              <a:t>Title IX?; not VAWA – how many photos? How many jokes? Was this a single interaction or more than one interaction? Conduct is likely severe and objectively offensive but unclear whether it is pervasive; sexual harassment, sexual exploitation </a:t>
            </a:r>
          </a:p>
          <a:p>
            <a:pPr marL="171450" indent="-171450">
              <a:buFont typeface="Arial" panose="020B0604020202020204" pitchFamily="34" charset="0"/>
              <a:buChar char="•"/>
            </a:pPr>
            <a:r>
              <a:rPr lang="en-US" dirty="0"/>
              <a:t>Title IX and VAWA – admitted student is attempting to participate, game is an institution athletic event, even though it occurred off campus; sexual assault</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114</a:t>
            </a:fld>
            <a:endParaRPr lang="en-US"/>
          </a:p>
        </p:txBody>
      </p:sp>
    </p:spTree>
    <p:extLst>
      <p:ext uri="{BB962C8B-B14F-4D97-AF65-F5344CB8AC3E}">
        <p14:creationId xmlns:p14="http://schemas.microsoft.com/office/powerpoint/2010/main" val="439419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325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6822" indent="-287238" eaLnBrk="0" hangingPunct="0">
              <a:defRPr>
                <a:solidFill>
                  <a:schemeClr val="tx1"/>
                </a:solidFill>
                <a:latin typeface="Arial" pitchFamily="34" charset="0"/>
              </a:defRPr>
            </a:lvl2pPr>
            <a:lvl3pPr marL="1148953" indent="-229791" eaLnBrk="0" hangingPunct="0">
              <a:defRPr>
                <a:solidFill>
                  <a:schemeClr val="tx1"/>
                </a:solidFill>
                <a:latin typeface="Arial" pitchFamily="34" charset="0"/>
              </a:defRPr>
            </a:lvl3pPr>
            <a:lvl4pPr marL="1608537" indent="-229791" eaLnBrk="0" hangingPunct="0">
              <a:defRPr>
                <a:solidFill>
                  <a:schemeClr val="tx1"/>
                </a:solidFill>
                <a:latin typeface="Arial" pitchFamily="34" charset="0"/>
              </a:defRPr>
            </a:lvl4pPr>
            <a:lvl5pPr marL="2068117" indent="-229791" eaLnBrk="0" hangingPunct="0">
              <a:defRPr>
                <a:solidFill>
                  <a:schemeClr val="tx1"/>
                </a:solidFill>
                <a:latin typeface="Arial" pitchFamily="34" charset="0"/>
              </a:defRPr>
            </a:lvl5pPr>
            <a:lvl6pPr marL="2527697" indent="-229791" eaLnBrk="0" fontAlgn="base" hangingPunct="0">
              <a:spcBef>
                <a:spcPct val="0"/>
              </a:spcBef>
              <a:spcAft>
                <a:spcPct val="0"/>
              </a:spcAft>
              <a:defRPr>
                <a:solidFill>
                  <a:schemeClr val="tx1"/>
                </a:solidFill>
                <a:latin typeface="Arial" pitchFamily="34" charset="0"/>
              </a:defRPr>
            </a:lvl6pPr>
            <a:lvl7pPr marL="2987279" indent="-229791" eaLnBrk="0" fontAlgn="base" hangingPunct="0">
              <a:spcBef>
                <a:spcPct val="0"/>
              </a:spcBef>
              <a:spcAft>
                <a:spcPct val="0"/>
              </a:spcAft>
              <a:defRPr>
                <a:solidFill>
                  <a:schemeClr val="tx1"/>
                </a:solidFill>
                <a:latin typeface="Arial" pitchFamily="34" charset="0"/>
              </a:defRPr>
            </a:lvl7pPr>
            <a:lvl8pPr marL="3446864" indent="-229791" eaLnBrk="0" fontAlgn="base" hangingPunct="0">
              <a:spcBef>
                <a:spcPct val="0"/>
              </a:spcBef>
              <a:spcAft>
                <a:spcPct val="0"/>
              </a:spcAft>
              <a:defRPr>
                <a:solidFill>
                  <a:schemeClr val="tx1"/>
                </a:solidFill>
                <a:latin typeface="Arial" pitchFamily="34" charset="0"/>
              </a:defRPr>
            </a:lvl8pPr>
            <a:lvl9pPr marL="3906445" indent="-229791" eaLnBrk="0" fontAlgn="base" hangingPunct="0">
              <a:spcBef>
                <a:spcPct val="0"/>
              </a:spcBef>
              <a:spcAft>
                <a:spcPct val="0"/>
              </a:spcAft>
              <a:defRPr>
                <a:solidFill>
                  <a:schemeClr val="tx1"/>
                </a:solidFill>
                <a:latin typeface="Arial" pitchFamily="34" charset="0"/>
              </a:defRPr>
            </a:lvl9pPr>
          </a:lstStyle>
          <a:p>
            <a:pPr eaLnBrk="1" hangingPunct="1">
              <a:defRPr/>
            </a:pPr>
            <a:fld id="{9EB87B8B-03B8-4459-A67D-E54F3DA9A591}" type="slidenum">
              <a:rPr lang="en-US" altLang="en-US" smtClean="0"/>
              <a:pPr eaLnBrk="1" hangingPunct="1">
                <a:defRPr/>
              </a:pPr>
              <a:t>19</a:t>
            </a:fld>
            <a:endParaRPr lang="en-US" altLang="en-US" dirty="0"/>
          </a:p>
        </p:txBody>
      </p:sp>
    </p:spTree>
    <p:extLst>
      <p:ext uri="{BB962C8B-B14F-4D97-AF65-F5344CB8AC3E}">
        <p14:creationId xmlns:p14="http://schemas.microsoft.com/office/powerpoint/2010/main" val="236241968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Likely yes.</a:t>
            </a:r>
          </a:p>
          <a:p>
            <a:pPr marL="171450" indent="-171450">
              <a:buFont typeface="Arial" panose="020B0604020202020204" pitchFamily="34" charset="0"/>
              <a:buChar char="•"/>
            </a:pPr>
            <a:r>
              <a:rPr lang="en-US" dirty="0"/>
              <a:t>Under Title IX, complaints can be consolidated if the allegations arise out of the same facts or circumstances</a:t>
            </a:r>
          </a:p>
          <a:p>
            <a:pPr marL="171450" indent="-171450">
              <a:buFont typeface="Arial" panose="020B0604020202020204" pitchFamily="34" charset="0"/>
              <a:buChar char="•"/>
            </a:pPr>
            <a:r>
              <a:rPr lang="en-US" dirty="0"/>
              <a:t>Here, conduct occurred in group setting and at least some of the alleged conduct was witnessed by both complainants. Furthermore, the alleged conduct could contribute to hostile environment for each complainant.</a:t>
            </a:r>
          </a:p>
          <a:p>
            <a:pPr marL="171450" indent="-171450">
              <a:buFont typeface="Arial" panose="020B0604020202020204" pitchFamily="34" charset="0"/>
              <a:buChar char="•"/>
            </a:pPr>
            <a:r>
              <a:rPr lang="en-US" dirty="0"/>
              <a:t>If investigations are conducted separately, investigations will likely involve the same witnesses; each complainant likely will be a witness in the investigation of the other complainant’s complaint.</a:t>
            </a:r>
          </a:p>
          <a:p>
            <a:pPr marL="171450" indent="-171450">
              <a:buFont typeface="Arial" panose="020B0604020202020204" pitchFamily="34" charset="0"/>
              <a:buChar char="•"/>
            </a:pPr>
            <a:r>
              <a:rPr lang="en-US" dirty="0"/>
              <a:t>Can consolidate investigations and then determine whether the other phases of the process should be consolidated, depending on the evidence gathered during the investigation.</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115</a:t>
            </a:fld>
            <a:endParaRPr lang="en-US"/>
          </a:p>
        </p:txBody>
      </p:sp>
    </p:spTree>
    <p:extLst>
      <p:ext uri="{BB962C8B-B14F-4D97-AF65-F5344CB8AC3E}">
        <p14:creationId xmlns:p14="http://schemas.microsoft.com/office/powerpoint/2010/main" val="72877376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Look up the professor – does he still work at the college – that will impact your next steps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 find out that </a:t>
            </a:r>
            <a:r>
              <a:rPr lang="en-US" dirty="0">
                <a:solidFill>
                  <a:srgbClr val="FF0000"/>
                </a:solidFill>
              </a:rPr>
              <a:t>the professor is no longer at the institution but still teaches at a neighboring school.</a:t>
            </a:r>
          </a:p>
          <a:p>
            <a:pPr marL="171450" indent="-171450">
              <a:buFont typeface="Arial" panose="020B0604020202020204" pitchFamily="34" charset="0"/>
              <a:buChar char="•"/>
            </a:pPr>
            <a:r>
              <a:rPr lang="en-US" dirty="0"/>
              <a:t>Do an intake with the alumna</a:t>
            </a:r>
          </a:p>
          <a:p>
            <a:pPr marL="171450" indent="-171450">
              <a:buFont typeface="Arial" panose="020B0604020202020204" pitchFamily="34" charset="0"/>
              <a:buChar char="•"/>
            </a:pPr>
            <a:r>
              <a:rPr lang="en-US" dirty="0"/>
              <a:t>Explain that in cases like this where the respondent is no longer a member of our community and so much time has passed, we usually would not conduct an investigation and formal process.</a:t>
            </a:r>
          </a:p>
          <a:p>
            <a:pPr marL="171450" indent="-171450">
              <a:buFont typeface="Arial" panose="020B0604020202020204" pitchFamily="34" charset="0"/>
              <a:buChar char="•"/>
            </a:pPr>
            <a:r>
              <a:rPr lang="en-US" dirty="0"/>
              <a:t>But ask questions</a:t>
            </a:r>
          </a:p>
          <a:p>
            <a:pPr marL="628650" lvl="1" indent="-171450">
              <a:buFont typeface="Arial" panose="020B0604020202020204" pitchFamily="34" charset="0"/>
              <a:buChar char="•"/>
            </a:pPr>
            <a:r>
              <a:rPr lang="en-US" dirty="0"/>
              <a:t>Did the matter involve minors?</a:t>
            </a:r>
          </a:p>
          <a:p>
            <a:pPr marL="628650" lvl="1" indent="-171450">
              <a:buFont typeface="Arial" panose="020B0604020202020204" pitchFamily="34" charset="0"/>
              <a:buChar char="•"/>
            </a:pPr>
            <a:r>
              <a:rPr lang="en-US" dirty="0"/>
              <a:t>Learn the nature of the allegations</a:t>
            </a:r>
          </a:p>
          <a:p>
            <a:pPr marL="628650" lvl="1" indent="-171450">
              <a:buFont typeface="Arial" panose="020B0604020202020204" pitchFamily="34" charset="0"/>
              <a:buChar char="•"/>
            </a:pPr>
            <a:r>
              <a:rPr lang="en-US" dirty="0"/>
              <a:t>Did the alumna report to anyone at the institution at the time? (If so, you would want to check if that person is still employed.)</a:t>
            </a:r>
          </a:p>
          <a:p>
            <a:pPr marL="628650" lvl="1" indent="-171450">
              <a:buFont typeface="Arial" panose="020B0604020202020204" pitchFamily="34" charset="0"/>
              <a:buChar char="•"/>
            </a:pPr>
            <a:r>
              <a:rPr lang="en-US" dirty="0"/>
              <a:t>Were others impacted? (Want to know if more widespread)</a:t>
            </a:r>
          </a:p>
          <a:p>
            <a:pPr marL="171450" lvl="0" indent="-171450">
              <a:buFont typeface="Arial" panose="020B0604020202020204" pitchFamily="34" charset="0"/>
              <a:buChar char="•"/>
            </a:pPr>
            <a:r>
              <a:rPr lang="en-US" dirty="0"/>
              <a:t>Offer resources</a:t>
            </a:r>
          </a:p>
        </p:txBody>
      </p:sp>
      <p:sp>
        <p:nvSpPr>
          <p:cNvPr id="4" name="Slide Number Placeholder 3"/>
          <p:cNvSpPr>
            <a:spLocks noGrp="1"/>
          </p:cNvSpPr>
          <p:nvPr>
            <p:ph type="sldNum" sz="quarter" idx="5"/>
          </p:nvPr>
        </p:nvSpPr>
        <p:spPr/>
        <p:txBody>
          <a:bodyPr/>
          <a:lstStyle/>
          <a:p>
            <a:fld id="{7072016F-5A8A-4128-BFAA-7B04FD15757C}" type="slidenum">
              <a:rPr lang="en-US" smtClean="0"/>
              <a:t>117</a:t>
            </a:fld>
            <a:endParaRPr lang="en-US"/>
          </a:p>
        </p:txBody>
      </p:sp>
    </p:spTree>
    <p:extLst>
      <p:ext uri="{BB962C8B-B14F-4D97-AF65-F5344CB8AC3E}">
        <p14:creationId xmlns:p14="http://schemas.microsoft.com/office/powerpoint/2010/main" val="36590807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121</a:t>
            </a:fld>
            <a:endParaRPr lang="en-US"/>
          </a:p>
        </p:txBody>
      </p:sp>
    </p:spTree>
    <p:extLst>
      <p:ext uri="{BB962C8B-B14F-4D97-AF65-F5344CB8AC3E}">
        <p14:creationId xmlns:p14="http://schemas.microsoft.com/office/powerpoint/2010/main" val="122507451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NOA covered more in depth later.</a:t>
            </a:r>
          </a:p>
          <a:p>
            <a:pPr marL="0" indent="0">
              <a:buFont typeface="Arial" panose="020B0604020202020204" pitchFamily="34" charset="0"/>
              <a:buNone/>
            </a:pPr>
            <a:r>
              <a:rPr lang="en-US" dirty="0"/>
              <a:t>(Requirements continue on next slide.)</a:t>
            </a:r>
          </a:p>
        </p:txBody>
      </p:sp>
      <p:sp>
        <p:nvSpPr>
          <p:cNvPr id="4" name="Slide Number Placeholder 3"/>
          <p:cNvSpPr>
            <a:spLocks noGrp="1"/>
          </p:cNvSpPr>
          <p:nvPr>
            <p:ph type="sldNum" sz="quarter" idx="5"/>
          </p:nvPr>
        </p:nvSpPr>
        <p:spPr/>
        <p:txBody>
          <a:bodyPr/>
          <a:lstStyle/>
          <a:p>
            <a:fld id="{7072016F-5A8A-4128-BFAA-7B04FD15757C}" type="slidenum">
              <a:rPr lang="en-US" smtClean="0"/>
              <a:t>122</a:t>
            </a:fld>
            <a:endParaRPr lang="en-US"/>
          </a:p>
        </p:txBody>
      </p:sp>
    </p:spTree>
    <p:extLst>
      <p:ext uri="{BB962C8B-B14F-4D97-AF65-F5344CB8AC3E}">
        <p14:creationId xmlns:p14="http://schemas.microsoft.com/office/powerpoint/2010/main" val="350472503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requirements on next slide)</a:t>
            </a:r>
          </a:p>
        </p:txBody>
      </p:sp>
      <p:sp>
        <p:nvSpPr>
          <p:cNvPr id="4" name="Slide Number Placeholder 3"/>
          <p:cNvSpPr>
            <a:spLocks noGrp="1"/>
          </p:cNvSpPr>
          <p:nvPr>
            <p:ph type="sldNum" sz="quarter" idx="5"/>
          </p:nvPr>
        </p:nvSpPr>
        <p:spPr/>
        <p:txBody>
          <a:bodyPr/>
          <a:lstStyle/>
          <a:p>
            <a:fld id="{7072016F-5A8A-4128-BFAA-7B04FD15757C}" type="slidenum">
              <a:rPr lang="en-US" smtClean="0"/>
              <a:t>123</a:t>
            </a:fld>
            <a:endParaRPr lang="en-US"/>
          </a:p>
        </p:txBody>
      </p:sp>
    </p:spTree>
    <p:extLst>
      <p:ext uri="{BB962C8B-B14F-4D97-AF65-F5344CB8AC3E}">
        <p14:creationId xmlns:p14="http://schemas.microsoft.com/office/powerpoint/2010/main" val="265526363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A58406-469B-43CF-BB89-41ED07B4468B}" type="slidenum">
              <a:rPr lang="en-US" smtClean="0"/>
              <a:t>124</a:t>
            </a:fld>
            <a:endParaRPr lang="en-US" dirty="0"/>
          </a:p>
        </p:txBody>
      </p:sp>
      <p:sp>
        <p:nvSpPr>
          <p:cNvPr id="5" name="Date Placeholder 4">
            <a:extLst>
              <a:ext uri="{FF2B5EF4-FFF2-40B4-BE49-F238E27FC236}">
                <a16:creationId xmlns:a16="http://schemas.microsoft.com/office/drawing/2014/main" id="{1F492855-9813-F972-48F2-1CD6921CCC6E}"/>
              </a:ext>
            </a:extLst>
          </p:cNvPr>
          <p:cNvSpPr>
            <a:spLocks noGrp="1"/>
          </p:cNvSpPr>
          <p:nvPr>
            <p:ph type="dt" idx="1"/>
          </p:nvPr>
        </p:nvSpPr>
        <p:spPr/>
        <p:txBody>
          <a:bodyPr/>
          <a:lstStyle/>
          <a:p>
            <a:r>
              <a:rPr lang="en-US"/>
              <a:t>6/12/2023</a:t>
            </a:r>
            <a:endParaRPr lang="en-US" dirty="0"/>
          </a:p>
        </p:txBody>
      </p:sp>
      <p:sp>
        <p:nvSpPr>
          <p:cNvPr id="6" name="Footer Placeholder 5">
            <a:extLst>
              <a:ext uri="{FF2B5EF4-FFF2-40B4-BE49-F238E27FC236}">
                <a16:creationId xmlns:a16="http://schemas.microsoft.com/office/drawing/2014/main" id="{667B0726-B497-177C-7131-44AA7FC1386E}"/>
              </a:ext>
            </a:extLst>
          </p:cNvPr>
          <p:cNvSpPr>
            <a:spLocks noGrp="1"/>
          </p:cNvSpPr>
          <p:nvPr>
            <p:ph type="ftr" sz="quarter" idx="4"/>
          </p:nvPr>
        </p:nvSpPr>
        <p:spPr/>
        <p:txBody>
          <a:bodyPr/>
          <a:lstStyle/>
          <a:p>
            <a:r>
              <a:rPr lang="en-US" dirty="0"/>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p>
        </p:txBody>
      </p:sp>
    </p:spTree>
    <p:extLst>
      <p:ext uri="{BB962C8B-B14F-4D97-AF65-F5344CB8AC3E}">
        <p14:creationId xmlns:p14="http://schemas.microsoft.com/office/powerpoint/2010/main" val="63847593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Haddie/Damian: Probably not since sexual assault (could be different if that is all Haddie is interested in; might also depend on how much is left of Damian’s education – (e.g. on the eve of graduation)</a:t>
            </a:r>
          </a:p>
          <a:p>
            <a:pPr marL="171450" lvl="0" indent="-171450">
              <a:buFont typeface="Arial" panose="020B0604020202020204" pitchFamily="34" charset="0"/>
              <a:buChar char="•"/>
            </a:pPr>
            <a:r>
              <a:rPr lang="en-US" dirty="0"/>
              <a:t>Coach Jackie: Not permitted under TIX</a:t>
            </a:r>
          </a:p>
          <a:p>
            <a:pPr marL="171450" lvl="0" indent="-171450">
              <a:buFont typeface="Arial" panose="020B0604020202020204" pitchFamily="34" charset="0"/>
              <a:buChar char="•"/>
            </a:pPr>
            <a:r>
              <a:rPr lang="en-US" dirty="0"/>
              <a:t>Sexual Harassment case between co-workers: Likely appropriate, depending on facts</a:t>
            </a:r>
          </a:p>
          <a:p>
            <a:pPr marL="171450" lvl="0" indent="-171450">
              <a:buFont typeface="Arial" panose="020B0604020202020204" pitchFamily="34" charset="0"/>
              <a:buChar char="•"/>
            </a:pPr>
            <a:r>
              <a:rPr lang="en-US" dirty="0"/>
              <a:t>Stalking case between two students: Likely appropriate, depending on facts</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125</a:t>
            </a:fld>
            <a:endParaRPr lang="en-US"/>
          </a:p>
        </p:txBody>
      </p:sp>
    </p:spTree>
    <p:extLst>
      <p:ext uri="{BB962C8B-B14F-4D97-AF65-F5344CB8AC3E}">
        <p14:creationId xmlns:p14="http://schemas.microsoft.com/office/powerpoint/2010/main" val="386504200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 not recommend process that involves both parties being present in the same room (virtual or in-person)</a:t>
            </a:r>
          </a:p>
          <a:p>
            <a:endParaRPr lang="en-US" dirty="0"/>
          </a:p>
        </p:txBody>
      </p:sp>
      <p:sp>
        <p:nvSpPr>
          <p:cNvPr id="4" name="Slide Number Placeholder 3"/>
          <p:cNvSpPr>
            <a:spLocks noGrp="1"/>
          </p:cNvSpPr>
          <p:nvPr>
            <p:ph type="sldNum" sz="quarter" idx="5"/>
          </p:nvPr>
        </p:nvSpPr>
        <p:spPr/>
        <p:txBody>
          <a:bodyPr/>
          <a:lstStyle/>
          <a:p>
            <a:fld id="{C0A58406-469B-43CF-BB89-41ED07B4468B}" type="slidenum">
              <a:rPr lang="en-US" smtClean="0"/>
              <a:t>127</a:t>
            </a:fld>
            <a:endParaRPr lang="en-US" dirty="0"/>
          </a:p>
        </p:txBody>
      </p:sp>
      <p:sp>
        <p:nvSpPr>
          <p:cNvPr id="5" name="Date Placeholder 4">
            <a:extLst>
              <a:ext uri="{FF2B5EF4-FFF2-40B4-BE49-F238E27FC236}">
                <a16:creationId xmlns:a16="http://schemas.microsoft.com/office/drawing/2014/main" id="{BB0178AB-8412-AAE8-C2A9-4723BE8DB7CD}"/>
              </a:ext>
            </a:extLst>
          </p:cNvPr>
          <p:cNvSpPr>
            <a:spLocks noGrp="1"/>
          </p:cNvSpPr>
          <p:nvPr>
            <p:ph type="dt" idx="1"/>
          </p:nvPr>
        </p:nvSpPr>
        <p:spPr/>
        <p:txBody>
          <a:bodyPr/>
          <a:lstStyle/>
          <a:p>
            <a:r>
              <a:rPr lang="en-US"/>
              <a:t>6/12/2023</a:t>
            </a:r>
            <a:endParaRPr lang="en-US" dirty="0"/>
          </a:p>
        </p:txBody>
      </p:sp>
      <p:sp>
        <p:nvSpPr>
          <p:cNvPr id="6" name="Footer Placeholder 5">
            <a:extLst>
              <a:ext uri="{FF2B5EF4-FFF2-40B4-BE49-F238E27FC236}">
                <a16:creationId xmlns:a16="http://schemas.microsoft.com/office/drawing/2014/main" id="{4821846A-9302-E48B-9A4A-83854F685A22}"/>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188279851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83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76715" indent="-298736">
              <a:defRPr>
                <a:solidFill>
                  <a:schemeClr val="tx1"/>
                </a:solidFill>
                <a:latin typeface="Calibri" pitchFamily="34" charset="0"/>
              </a:defRPr>
            </a:lvl2pPr>
            <a:lvl3pPr marL="1194946" indent="-238990">
              <a:defRPr>
                <a:solidFill>
                  <a:schemeClr val="tx1"/>
                </a:solidFill>
                <a:latin typeface="Calibri" pitchFamily="34" charset="0"/>
              </a:defRPr>
            </a:lvl3pPr>
            <a:lvl4pPr marL="1672923" indent="-238990">
              <a:defRPr>
                <a:solidFill>
                  <a:schemeClr val="tx1"/>
                </a:solidFill>
                <a:latin typeface="Calibri" pitchFamily="34" charset="0"/>
              </a:defRPr>
            </a:lvl4pPr>
            <a:lvl5pPr marL="2150903" indent="-238990">
              <a:defRPr>
                <a:solidFill>
                  <a:schemeClr val="tx1"/>
                </a:solidFill>
                <a:latin typeface="Calibri" pitchFamily="34" charset="0"/>
              </a:defRPr>
            </a:lvl5pPr>
            <a:lvl6pPr marL="2628881" indent="-238990" fontAlgn="base">
              <a:spcBef>
                <a:spcPct val="0"/>
              </a:spcBef>
              <a:spcAft>
                <a:spcPct val="0"/>
              </a:spcAft>
              <a:defRPr>
                <a:solidFill>
                  <a:schemeClr val="tx1"/>
                </a:solidFill>
                <a:latin typeface="Calibri" pitchFamily="34" charset="0"/>
              </a:defRPr>
            </a:lvl6pPr>
            <a:lvl7pPr marL="3106858" indent="-238990" fontAlgn="base">
              <a:spcBef>
                <a:spcPct val="0"/>
              </a:spcBef>
              <a:spcAft>
                <a:spcPct val="0"/>
              </a:spcAft>
              <a:defRPr>
                <a:solidFill>
                  <a:schemeClr val="tx1"/>
                </a:solidFill>
                <a:latin typeface="Calibri" pitchFamily="34" charset="0"/>
              </a:defRPr>
            </a:lvl7pPr>
            <a:lvl8pPr marL="3584838" indent="-238990" fontAlgn="base">
              <a:spcBef>
                <a:spcPct val="0"/>
              </a:spcBef>
              <a:spcAft>
                <a:spcPct val="0"/>
              </a:spcAft>
              <a:defRPr>
                <a:solidFill>
                  <a:schemeClr val="tx1"/>
                </a:solidFill>
                <a:latin typeface="Calibri" pitchFamily="34" charset="0"/>
              </a:defRPr>
            </a:lvl8pPr>
            <a:lvl9pPr marL="4062815" indent="-23899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4AA4F846-C061-4682-AC59-AE5204B6B568}" type="slidenum">
              <a:rPr lang="en-US" altLang="en-US"/>
              <a:pPr fontAlgn="base">
                <a:spcBef>
                  <a:spcPct val="0"/>
                </a:spcBef>
                <a:spcAft>
                  <a:spcPct val="0"/>
                </a:spcAft>
              </a:pPr>
              <a:t>130</a:t>
            </a:fld>
            <a:endParaRPr lang="en-US" altLang="en-US"/>
          </a:p>
        </p:txBody>
      </p:sp>
      <p:sp>
        <p:nvSpPr>
          <p:cNvPr id="2" name="Date Placeholder 1">
            <a:extLst>
              <a:ext uri="{FF2B5EF4-FFF2-40B4-BE49-F238E27FC236}">
                <a16:creationId xmlns:a16="http://schemas.microsoft.com/office/drawing/2014/main" id="{7212A372-F566-FD09-DB28-4EA57B51A66E}"/>
              </a:ext>
            </a:extLst>
          </p:cNvPr>
          <p:cNvSpPr>
            <a:spLocks noGrp="1"/>
          </p:cNvSpPr>
          <p:nvPr>
            <p:ph type="dt" idx="1"/>
          </p:nvPr>
        </p:nvSpPr>
        <p:spPr/>
        <p:txBody>
          <a:bodyPr/>
          <a:lstStyle/>
          <a:p>
            <a:r>
              <a:rPr lang="en-US"/>
              <a:t>6/13/2023</a:t>
            </a:r>
            <a:endParaRPr lang="en-US" dirty="0"/>
          </a:p>
        </p:txBody>
      </p:sp>
      <p:sp>
        <p:nvSpPr>
          <p:cNvPr id="3" name="Footer Placeholder 2">
            <a:extLst>
              <a:ext uri="{FF2B5EF4-FFF2-40B4-BE49-F238E27FC236}">
                <a16:creationId xmlns:a16="http://schemas.microsoft.com/office/drawing/2014/main" id="{1365A602-E61C-74B3-6AF9-DB202DF7F6C3}"/>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16217417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Example from recent case: Director of Title IX office </a:t>
            </a:r>
            <a:r>
              <a:rPr lang="en-US" b="0" i="0" dirty="0">
                <a:solidFill>
                  <a:srgbClr val="212121"/>
                </a:solidFill>
                <a:effectLst/>
                <a:latin typeface="freight-text-pro"/>
              </a:rPr>
              <a:t>posted on </a:t>
            </a:r>
            <a:r>
              <a:rPr lang="en-US" b="0" i="0" dirty="0" err="1">
                <a:solidFill>
                  <a:srgbClr val="212121"/>
                </a:solidFill>
                <a:effectLst/>
                <a:latin typeface="freight-text-pro"/>
              </a:rPr>
              <a:t>facebook</a:t>
            </a:r>
            <a:r>
              <a:rPr lang="en-US" b="0" i="0" dirty="0">
                <a:solidFill>
                  <a:srgbClr val="212121"/>
                </a:solidFill>
                <a:effectLst/>
                <a:latin typeface="freight-text-pro"/>
              </a:rPr>
              <a:t> sharing an article called “Alcohol isn't the cause of campus sexual assault. Men are.”   Seventh Circuit determined, the Facebook post “could be understood to blame men as a class for the problem of campus sexual assault rather than the individuals who commit sexual assault.” </a:t>
            </a:r>
            <a:r>
              <a:rPr lang="en-US" b="0" i="0" u="none" strike="noStrike" dirty="0">
                <a:solidFill>
                  <a:srgbClr val="005AAA"/>
                </a:solidFill>
                <a:effectLst/>
                <a:latin typeface="freight-text-pro"/>
                <a:hlinkClick r:id="rId3"/>
              </a:rPr>
              <a:t>928 F.3d at 669</a:t>
            </a:r>
            <a:r>
              <a:rPr lang="en-US" b="0" i="0" dirty="0">
                <a:solidFill>
                  <a:srgbClr val="212121"/>
                </a:solidFill>
                <a:effectLst/>
                <a:latin typeface="freight-text-pro"/>
              </a:rPr>
              <a:t>. Or it could support a related inference argued by John: that in sexual assault cases, Purdue University was determined to “believe the woman.”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12121"/>
              </a:solidFill>
              <a:effectLst/>
              <a:latin typeface="freight-text-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12121"/>
                </a:solidFill>
                <a:effectLst/>
                <a:latin typeface="freight-text-pro"/>
              </a:rPr>
              <a:t>Virginia Tech case discussed above: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hearing officer’s public statements via social media, </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tweet that he is doing his part to hold other men accountable</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retweet “Quite interesting how many college aged boys and men seem to understand consent when it comes to drinking their chocolate milk, but not when it comes to someone else’s body and space”</a:t>
            </a:r>
          </a:p>
          <a:p>
            <a:pPr marL="171450" lvl="0" indent="-171450">
              <a:buFont typeface="Arial" panose="020B0604020202020204" pitchFamily="34" charset="0"/>
              <a:buChar char="•"/>
            </a:pPr>
            <a:r>
              <a:rPr lang="en-US" sz="1400" kern="1200" dirty="0">
                <a:solidFill>
                  <a:schemeClr val="tx1"/>
                </a:solidFill>
                <a:effectLst/>
                <a:latin typeface="+mn-lt"/>
                <a:ea typeface="+mn-ea"/>
                <a:cs typeface="+mn-cs"/>
              </a:rPr>
              <a:t>Court said a reasonable jury could not find that sex was the but-for cause of Virginia Tech’s disciplinary decision based on the hearing officer’s social media statements alone. However, the statements constitute some evidence that must be considered in relation to the totality of the circumstances.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133</a:t>
            </a:fld>
            <a:endParaRPr lang="en-US"/>
          </a:p>
        </p:txBody>
      </p:sp>
    </p:spTree>
    <p:extLst>
      <p:ext uri="{BB962C8B-B14F-4D97-AF65-F5344CB8AC3E}">
        <p14:creationId xmlns:p14="http://schemas.microsoft.com/office/powerpoint/2010/main" val="1545330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A58406-469B-43CF-BB89-41ED07B4468B}" type="slidenum">
              <a:rPr lang="en-US" smtClean="0"/>
              <a:t>20</a:t>
            </a:fld>
            <a:endParaRPr lang="en-US" dirty="0"/>
          </a:p>
        </p:txBody>
      </p:sp>
      <p:sp>
        <p:nvSpPr>
          <p:cNvPr id="5" name="Date Placeholder 4">
            <a:extLst>
              <a:ext uri="{FF2B5EF4-FFF2-40B4-BE49-F238E27FC236}">
                <a16:creationId xmlns:a16="http://schemas.microsoft.com/office/drawing/2014/main" id="{6EE2EFE6-FA00-D052-1EC0-BD7FC28A76D4}"/>
              </a:ext>
            </a:extLst>
          </p:cNvPr>
          <p:cNvSpPr>
            <a:spLocks noGrp="1"/>
          </p:cNvSpPr>
          <p:nvPr>
            <p:ph type="dt" idx="1"/>
          </p:nvPr>
        </p:nvSpPr>
        <p:spPr/>
        <p:txBody>
          <a:bodyPr/>
          <a:lstStyle/>
          <a:p>
            <a:r>
              <a:rPr lang="en-US"/>
              <a:t>6/13/2023</a:t>
            </a:r>
            <a:endParaRPr lang="en-US" dirty="0"/>
          </a:p>
        </p:txBody>
      </p:sp>
      <p:sp>
        <p:nvSpPr>
          <p:cNvPr id="6" name="Footer Placeholder 5">
            <a:extLst>
              <a:ext uri="{FF2B5EF4-FFF2-40B4-BE49-F238E27FC236}">
                <a16:creationId xmlns:a16="http://schemas.microsoft.com/office/drawing/2014/main" id="{158A984A-8588-8088-D37F-CB60618961A9}"/>
              </a:ext>
            </a:extLst>
          </p:cNvPr>
          <p:cNvSpPr>
            <a:spLocks noGrp="1"/>
          </p:cNvSpPr>
          <p:nvPr>
            <p:ph type="ftr" sz="quarter" idx="4"/>
          </p:nvPr>
        </p:nvSpPr>
        <p:spPr/>
        <p:txBody>
          <a:bodyPr/>
          <a:lstStyle/>
          <a:p>
            <a:r>
              <a:rPr lang="en-US"/>
              <a:t>2023 CONFIDENTIAL Lathrop GPM.  All Rights Reserved.  All contents are confidential, proprietary and the property of trainED and Lathrop GPM.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lang="en-US" dirty="0"/>
          </a:p>
        </p:txBody>
      </p:sp>
    </p:spTree>
    <p:extLst>
      <p:ext uri="{BB962C8B-B14F-4D97-AF65-F5344CB8AC3E}">
        <p14:creationId xmlns:p14="http://schemas.microsoft.com/office/powerpoint/2010/main" val="417976579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Most of our clients use either the hybrid 2 option (bullet 3) or the separate process option (bullet 4)</a:t>
            </a:r>
          </a:p>
          <a:p>
            <a:pPr marL="171450" indent="-171450">
              <a:buFont typeface="Arial" panose="020B0604020202020204" pitchFamily="34" charset="0"/>
              <a:buChar char="•"/>
            </a:pPr>
            <a:r>
              <a:rPr lang="en-US" dirty="0"/>
              <a:t>State law requirements may impact the approach you take</a:t>
            </a:r>
          </a:p>
          <a:p>
            <a:pPr marL="171450" indent="-171450">
              <a:buFont typeface="Arial" panose="020B0604020202020204" pitchFamily="34" charset="0"/>
              <a:buChar char="•"/>
            </a:pPr>
            <a:r>
              <a:rPr lang="en-US" dirty="0"/>
              <a:t>Public institutions usually have to conduct a live hearing in most cases</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134</a:t>
            </a:fld>
            <a:endParaRPr lang="en-US"/>
          </a:p>
        </p:txBody>
      </p:sp>
    </p:spTree>
    <p:extLst>
      <p:ext uri="{BB962C8B-B14F-4D97-AF65-F5344CB8AC3E}">
        <p14:creationId xmlns:p14="http://schemas.microsoft.com/office/powerpoint/2010/main" val="10775371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135</a:t>
            </a:fld>
            <a:endParaRPr lang="en-US"/>
          </a:p>
        </p:txBody>
      </p:sp>
    </p:spTree>
    <p:extLst>
      <p:ext uri="{BB962C8B-B14F-4D97-AF65-F5344CB8AC3E}">
        <p14:creationId xmlns:p14="http://schemas.microsoft.com/office/powerpoint/2010/main" val="51482921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Electronic Format: cannot restrict time (besides 10 days) or require supervision; may use platform that restricts downloading or copying. </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138</a:t>
            </a:fld>
            <a:endParaRPr lang="en-US"/>
          </a:p>
        </p:txBody>
      </p:sp>
    </p:spTree>
    <p:extLst>
      <p:ext uri="{BB962C8B-B14F-4D97-AF65-F5344CB8AC3E}">
        <p14:creationId xmlns:p14="http://schemas.microsoft.com/office/powerpoint/2010/main" val="386450774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Sexual assault (in program or activity)</a:t>
            </a:r>
          </a:p>
          <a:p>
            <a:pPr marL="171450" indent="-171450">
              <a:buFont typeface="Arial" panose="020B0604020202020204" pitchFamily="34" charset="0"/>
              <a:buChar char="•"/>
            </a:pPr>
            <a:r>
              <a:rPr lang="en-US" dirty="0"/>
              <a:t>Next steps: prepare NOA, have Haddie review, reach out to Damian and issue </a:t>
            </a:r>
            <a:r>
              <a:rPr lang="en-US" dirty="0" err="1"/>
              <a:t>NCD</a:t>
            </a:r>
            <a:r>
              <a:rPr lang="en-US" dirty="0"/>
              <a:t>, meet with Damian to issue the NOA, provide the policy, discuss the process and supportive measures.</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139</a:t>
            </a:fld>
            <a:endParaRPr lang="en-US"/>
          </a:p>
        </p:txBody>
      </p:sp>
    </p:spTree>
    <p:extLst>
      <p:ext uri="{BB962C8B-B14F-4D97-AF65-F5344CB8AC3E}">
        <p14:creationId xmlns:p14="http://schemas.microsoft.com/office/powerpoint/2010/main" val="22860592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May 1: touching Haddie’s intimate body parts = touching Haddie’s breasts (tried to put his hand up my shirt, I told him I didn’t want to do that type of thing yet. But he wouldn’t take no for an answer)</a:t>
            </a:r>
          </a:p>
          <a:p>
            <a:pPr marL="171450" indent="-171450">
              <a:buFont typeface="Arial" panose="020B0604020202020204" pitchFamily="34" charset="0"/>
              <a:buChar char="•"/>
            </a:pPr>
            <a:r>
              <a:rPr lang="en-US" dirty="0"/>
              <a:t>May 2: nonconsensual sexual penetration =  having sex when Haddie was too drunk to consent</a:t>
            </a:r>
          </a:p>
        </p:txBody>
      </p:sp>
      <p:sp>
        <p:nvSpPr>
          <p:cNvPr id="4" name="Slide Number Placeholder 3"/>
          <p:cNvSpPr>
            <a:spLocks noGrp="1"/>
          </p:cNvSpPr>
          <p:nvPr>
            <p:ph type="sldNum" sz="quarter" idx="5"/>
          </p:nvPr>
        </p:nvSpPr>
        <p:spPr/>
        <p:txBody>
          <a:bodyPr/>
          <a:lstStyle/>
          <a:p>
            <a:fld id="{7072016F-5A8A-4128-BFAA-7B04FD15757C}" type="slidenum">
              <a:rPr lang="en-US" smtClean="0"/>
              <a:t>142</a:t>
            </a:fld>
            <a:endParaRPr lang="en-US"/>
          </a:p>
        </p:txBody>
      </p:sp>
    </p:spTree>
    <p:extLst>
      <p:ext uri="{BB962C8B-B14F-4D97-AF65-F5344CB8AC3E}">
        <p14:creationId xmlns:p14="http://schemas.microsoft.com/office/powerpoint/2010/main" val="181795085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Arial" panose="020B0604020202020204" pitchFamily="34" charset="0"/>
                <a:ea typeface="Times New Roman" panose="02020603050405020304" pitchFamily="18" charset="0"/>
                <a:cs typeface="Times New Roman" panose="02020603050405020304" pitchFamily="18" charset="0"/>
              </a:rPr>
              <a:t>Review interview transcript;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Arial" panose="020B0604020202020204" pitchFamily="34" charset="0"/>
                <a:ea typeface="Times New Roman" panose="02020603050405020304" pitchFamily="18" charset="0"/>
                <a:cs typeface="Times New Roman" panose="02020603050405020304" pitchFamily="18" charset="0"/>
              </a:rPr>
              <a:t>Reach out to complainant;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Arial" panose="020B0604020202020204" pitchFamily="34" charset="0"/>
                <a:ea typeface="Times New Roman" panose="02020603050405020304" pitchFamily="18" charset="0"/>
                <a:cs typeface="Times New Roman" panose="02020603050405020304" pitchFamily="18" charset="0"/>
              </a:rPr>
              <a:t>Amend notice of allegations</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143</a:t>
            </a:fld>
            <a:endParaRPr lang="en-US"/>
          </a:p>
        </p:txBody>
      </p:sp>
    </p:spTree>
    <p:extLst>
      <p:ext uri="{BB962C8B-B14F-4D97-AF65-F5344CB8AC3E}">
        <p14:creationId xmlns:p14="http://schemas.microsoft.com/office/powerpoint/2010/main" val="29974267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Date should be amended</a:t>
            </a:r>
          </a:p>
          <a:p>
            <a:pPr marL="171450" indent="-171450">
              <a:buFont typeface="Arial" panose="020B0604020202020204" pitchFamily="34" charset="0"/>
              <a:buChar char="•"/>
            </a:pPr>
            <a:r>
              <a:rPr lang="en-US" dirty="0"/>
              <a:t>Nonconsensual removal of clothing should be added and sexual exploitation should be noticed. Could add Non-TIX sexual harassment (not pervasive for TIX) for removal of clothing, but where there is a single incident that meets the sexual exploitation definition, we usually just notice sexual exploitation. If other harassment allegations arise, consider adding. </a:t>
            </a:r>
          </a:p>
          <a:p>
            <a:pPr marL="171450" indent="-171450">
              <a:buFont typeface="Arial" panose="020B0604020202020204" pitchFamily="34" charset="0"/>
              <a:buChar char="•"/>
            </a:pPr>
            <a:r>
              <a:rPr lang="en-US" dirty="0"/>
              <a:t>While those are new allegations, they are covered by the </a:t>
            </a:r>
            <a:r>
              <a:rPr lang="en-US" dirty="0" err="1"/>
              <a:t>NOA’s</a:t>
            </a:r>
            <a:r>
              <a:rPr lang="en-US" dirty="0"/>
              <a:t> wording of “intimate body parts”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144</a:t>
            </a:fld>
            <a:endParaRPr lang="en-US"/>
          </a:p>
        </p:txBody>
      </p:sp>
    </p:spTree>
    <p:extLst>
      <p:ext uri="{BB962C8B-B14F-4D97-AF65-F5344CB8AC3E}">
        <p14:creationId xmlns:p14="http://schemas.microsoft.com/office/powerpoint/2010/main" val="393248472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Date has been changed and removal of clothing has been added.</a:t>
            </a:r>
          </a:p>
          <a:p>
            <a:r>
              <a:rPr lang="en-US" dirty="0"/>
              <a:t>Notice would also state which policy violations are implicated, and Sexual Exploitation would be added (if your policy includes sexual exploitation)</a:t>
            </a:r>
          </a:p>
          <a:p>
            <a:endParaRPr lang="en-US" dirty="0"/>
          </a:p>
          <a:p>
            <a:r>
              <a:rPr lang="en-US" dirty="0"/>
              <a:t>May 1: touching Haddie’s intimate body parts = touching Haddies’ breasts, inner thigh, and vaginal area</a:t>
            </a:r>
          </a:p>
          <a:p>
            <a:r>
              <a:rPr lang="en-US" dirty="0"/>
              <a:t>May 3: nonconsensual sexual penetration = having sex while too drunk to consent</a:t>
            </a:r>
          </a:p>
          <a:p>
            <a:r>
              <a:rPr lang="en-US" dirty="0"/>
              <a:t>            removing Haddie’s clothing without consent = removing Haddie’s dress, bra, and underwear</a:t>
            </a:r>
          </a:p>
        </p:txBody>
      </p:sp>
      <p:sp>
        <p:nvSpPr>
          <p:cNvPr id="4" name="Slide Number Placeholder 3"/>
          <p:cNvSpPr>
            <a:spLocks noGrp="1"/>
          </p:cNvSpPr>
          <p:nvPr>
            <p:ph type="sldNum" sz="quarter" idx="5"/>
          </p:nvPr>
        </p:nvSpPr>
        <p:spPr/>
        <p:txBody>
          <a:bodyPr/>
          <a:lstStyle/>
          <a:p>
            <a:fld id="{7072016F-5A8A-4128-BFAA-7B04FD15757C}" type="slidenum">
              <a:rPr lang="en-US" smtClean="0"/>
              <a:t>145</a:t>
            </a:fld>
            <a:endParaRPr lang="en-US"/>
          </a:p>
        </p:txBody>
      </p:sp>
    </p:spTree>
    <p:extLst>
      <p:ext uri="{BB962C8B-B14F-4D97-AF65-F5344CB8AC3E}">
        <p14:creationId xmlns:p14="http://schemas.microsoft.com/office/powerpoint/2010/main" val="21540169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Look into options for Haddie’s job. Can she transfer to another site on campus? Can she work in an unseen part of the coffee shop?</a:t>
            </a:r>
          </a:p>
          <a:p>
            <a:pPr marL="171450" indent="-171450">
              <a:buFont typeface="Arial" panose="020B0604020202020204" pitchFamily="34" charset="0"/>
              <a:buChar char="•"/>
            </a:pPr>
            <a:r>
              <a:rPr lang="en-US" dirty="0"/>
              <a:t>If not, could you amend the </a:t>
            </a:r>
            <a:r>
              <a:rPr lang="en-US" dirty="0" err="1"/>
              <a:t>NCD</a:t>
            </a:r>
            <a:r>
              <a:rPr lang="en-US" dirty="0"/>
              <a:t> to ensure Haddie doesn’t cross paths with Damian at the coffee shop but Damian can still access the Engineering Department?</a:t>
            </a:r>
          </a:p>
          <a:p>
            <a:pPr marL="171450" indent="-171450">
              <a:buFont typeface="Arial" panose="020B0604020202020204" pitchFamily="34" charset="0"/>
              <a:buChar char="•"/>
            </a:pPr>
            <a:r>
              <a:rPr lang="en-US" dirty="0"/>
              <a:t>Does she want to decrease her hours? Does she need class extensions?</a:t>
            </a:r>
          </a:p>
          <a:p>
            <a:pPr marL="171450" indent="-171450">
              <a:buFont typeface="Arial" panose="020B0604020202020204" pitchFamily="34" charset="0"/>
              <a:buChar char="•"/>
            </a:pPr>
            <a:r>
              <a:rPr lang="en-US" dirty="0"/>
              <a:t>Remind her of counseling services in light of panic attack</a:t>
            </a:r>
          </a:p>
          <a:p>
            <a:pPr marL="171450" indent="-171450">
              <a:buFont typeface="Arial" panose="020B0604020202020204" pitchFamily="34" charset="0"/>
              <a:buChar char="•"/>
            </a:pPr>
            <a:r>
              <a:rPr lang="en-US" dirty="0"/>
              <a:t>Remember that supportive measures continue throughout the process and parties’ needs may change throughout the process.</a:t>
            </a:r>
          </a:p>
          <a:p>
            <a:endParaRPr lang="en-US" dirty="0"/>
          </a:p>
        </p:txBody>
      </p:sp>
      <p:sp>
        <p:nvSpPr>
          <p:cNvPr id="4" name="Slide Number Placeholder 3"/>
          <p:cNvSpPr>
            <a:spLocks noGrp="1"/>
          </p:cNvSpPr>
          <p:nvPr>
            <p:ph type="sldNum" sz="quarter" idx="5"/>
          </p:nvPr>
        </p:nvSpPr>
        <p:spPr/>
        <p:txBody>
          <a:bodyPr/>
          <a:lstStyle/>
          <a:p>
            <a:fld id="{7072016F-5A8A-4128-BFAA-7B04FD15757C}" type="slidenum">
              <a:rPr lang="en-US" smtClean="0"/>
              <a:t>146</a:t>
            </a:fld>
            <a:endParaRPr lang="en-US"/>
          </a:p>
        </p:txBody>
      </p:sp>
    </p:spTree>
    <p:extLst>
      <p:ext uri="{BB962C8B-B14F-4D97-AF65-F5344CB8AC3E}">
        <p14:creationId xmlns:p14="http://schemas.microsoft.com/office/powerpoint/2010/main" val="246075730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Date of interview and that it is with Haddie. No additional information.</a:t>
            </a:r>
          </a:p>
        </p:txBody>
      </p:sp>
      <p:sp>
        <p:nvSpPr>
          <p:cNvPr id="4" name="Slide Number Placeholder 3"/>
          <p:cNvSpPr>
            <a:spLocks noGrp="1"/>
          </p:cNvSpPr>
          <p:nvPr>
            <p:ph type="sldNum" sz="quarter" idx="5"/>
          </p:nvPr>
        </p:nvSpPr>
        <p:spPr/>
        <p:txBody>
          <a:bodyPr/>
          <a:lstStyle/>
          <a:p>
            <a:fld id="{7072016F-5A8A-4128-BFAA-7B04FD15757C}" type="slidenum">
              <a:rPr lang="en-US" smtClean="0"/>
              <a:t>147</a:t>
            </a:fld>
            <a:endParaRPr lang="en-US"/>
          </a:p>
        </p:txBody>
      </p:sp>
    </p:spTree>
    <p:extLst>
      <p:ext uri="{BB962C8B-B14F-4D97-AF65-F5344CB8AC3E}">
        <p14:creationId xmlns:p14="http://schemas.microsoft.com/office/powerpoint/2010/main" val="8840639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blue and orange rectangle&#10;&#10;Description automatically generated">
            <a:extLst>
              <a:ext uri="{FF2B5EF4-FFF2-40B4-BE49-F238E27FC236}">
                <a16:creationId xmlns:a16="http://schemas.microsoft.com/office/drawing/2014/main" id="{D3280525-ED9D-21D1-B6DB-22C5F67001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38820"/>
          <a:stretch/>
        </p:blipFill>
        <p:spPr>
          <a:xfrm>
            <a:off x="0" y="-5996"/>
            <a:ext cx="12192000" cy="4163468"/>
          </a:xfrm>
          <a:prstGeom prst="rect">
            <a:avLst/>
          </a:prstGeom>
        </p:spPr>
      </p:pic>
      <p:sp>
        <p:nvSpPr>
          <p:cNvPr id="2" name="Title 1">
            <a:extLst>
              <a:ext uri="{FF2B5EF4-FFF2-40B4-BE49-F238E27FC236}">
                <a16:creationId xmlns:a16="http://schemas.microsoft.com/office/drawing/2014/main" id="{3E7E7A60-12D6-B573-01A3-34136DB37B01}"/>
              </a:ext>
            </a:extLst>
          </p:cNvPr>
          <p:cNvSpPr>
            <a:spLocks noGrp="1"/>
          </p:cNvSpPr>
          <p:nvPr>
            <p:ph type="ctrTitle"/>
          </p:nvPr>
        </p:nvSpPr>
        <p:spPr>
          <a:xfrm>
            <a:off x="582706" y="1122363"/>
            <a:ext cx="10999694" cy="2387600"/>
          </a:xfrm>
        </p:spPr>
        <p:txBody>
          <a:bodyPr anchor="b"/>
          <a:lstStyle>
            <a:lvl1pPr algn="l">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1D9D40B-D0B8-3100-0279-33817F4B912F}"/>
              </a:ext>
            </a:extLst>
          </p:cNvPr>
          <p:cNvSpPr>
            <a:spLocks noGrp="1"/>
          </p:cNvSpPr>
          <p:nvPr>
            <p:ph type="subTitle" idx="1"/>
          </p:nvPr>
        </p:nvSpPr>
        <p:spPr>
          <a:xfrm>
            <a:off x="2626659" y="4657730"/>
            <a:ext cx="8955739" cy="717401"/>
          </a:xfrm>
        </p:spPr>
        <p:txBody>
          <a:bodyPr anchor="ctr" anchorCtr="0"/>
          <a:lstStyle>
            <a:lvl1pPr marL="0" indent="0" algn="l">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3612DC3-2269-234A-5801-00A3E5250FE8}"/>
              </a:ext>
            </a:extLst>
          </p:cNvPr>
          <p:cNvSpPr>
            <a:spLocks noGrp="1"/>
          </p:cNvSpPr>
          <p:nvPr>
            <p:ph type="dt" sz="half" idx="10"/>
          </p:nvPr>
        </p:nvSpPr>
        <p:spPr/>
        <p:txBody>
          <a:bodyPr/>
          <a:lstStyle/>
          <a:p>
            <a:fld id="{8C83665A-35F8-45AB-A45B-62200DE9DDEF}" type="datetime1">
              <a:rPr lang="en-US" smtClean="0"/>
              <a:t>7/27/2026</a:t>
            </a:fld>
            <a:endParaRPr lang="en-US"/>
          </a:p>
        </p:txBody>
      </p:sp>
      <p:sp>
        <p:nvSpPr>
          <p:cNvPr id="5" name="Footer Placeholder 4">
            <a:extLst>
              <a:ext uri="{FF2B5EF4-FFF2-40B4-BE49-F238E27FC236}">
                <a16:creationId xmlns:a16="http://schemas.microsoft.com/office/drawing/2014/main" id="{358584B1-D835-1863-54D4-3DB3D9DBC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A803C-10B5-47E2-8E96-F204FCCF975F}"/>
              </a:ext>
            </a:extLst>
          </p:cNvPr>
          <p:cNvSpPr>
            <a:spLocks noGrp="1"/>
          </p:cNvSpPr>
          <p:nvPr>
            <p:ph type="sldNum" sz="quarter" idx="12"/>
          </p:nvPr>
        </p:nvSpPr>
        <p:spPr/>
        <p:txBody>
          <a:bodyPr/>
          <a:lstStyle/>
          <a:p>
            <a:fld id="{7C128671-D032-469D-8723-87B14E1C74F3}" type="slidenum">
              <a:rPr lang="en-US" smtClean="0"/>
              <a:t>‹#›</a:t>
            </a:fld>
            <a:endParaRPr lang="en-US"/>
          </a:p>
        </p:txBody>
      </p:sp>
    </p:spTree>
    <p:extLst>
      <p:ext uri="{BB962C8B-B14F-4D97-AF65-F5344CB8AC3E}">
        <p14:creationId xmlns:p14="http://schemas.microsoft.com/office/powerpoint/2010/main" val="378568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55F3A-27D4-0850-9FE3-1156F0167C58}"/>
              </a:ext>
            </a:extLst>
          </p:cNvPr>
          <p:cNvSpPr>
            <a:spLocks noGrp="1"/>
          </p:cNvSpPr>
          <p:nvPr>
            <p:ph type="title"/>
          </p:nvPr>
        </p:nvSpPr>
        <p:spPr>
          <a:xfrm>
            <a:off x="318248" y="457200"/>
            <a:ext cx="44537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6EE823-64FA-CBA2-8528-680B73B11413}"/>
              </a:ext>
            </a:extLst>
          </p:cNvPr>
          <p:cNvSpPr>
            <a:spLocks noGrp="1"/>
          </p:cNvSpPr>
          <p:nvPr>
            <p:ph type="pic" idx="1"/>
          </p:nvPr>
        </p:nvSpPr>
        <p:spPr>
          <a:xfrm>
            <a:off x="5183188" y="987425"/>
            <a:ext cx="669056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F230265-1976-B789-8302-1361EEC4D767}"/>
              </a:ext>
            </a:extLst>
          </p:cNvPr>
          <p:cNvSpPr>
            <a:spLocks noGrp="1"/>
          </p:cNvSpPr>
          <p:nvPr>
            <p:ph type="body" sz="half" idx="2"/>
          </p:nvPr>
        </p:nvSpPr>
        <p:spPr>
          <a:xfrm>
            <a:off x="318248" y="2057400"/>
            <a:ext cx="44537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963A80-0DBE-6A66-0902-B9CAADF00F67}"/>
              </a:ext>
            </a:extLst>
          </p:cNvPr>
          <p:cNvSpPr>
            <a:spLocks noGrp="1"/>
          </p:cNvSpPr>
          <p:nvPr>
            <p:ph type="dt" sz="half" idx="10"/>
          </p:nvPr>
        </p:nvSpPr>
        <p:spPr/>
        <p:txBody>
          <a:bodyPr/>
          <a:lstStyle/>
          <a:p>
            <a:fld id="{F15D1673-F275-45FF-859D-7429B0D6CB2E}" type="datetime1">
              <a:rPr lang="en-US" smtClean="0"/>
              <a:t>7/27/2026</a:t>
            </a:fld>
            <a:endParaRPr lang="en-US"/>
          </a:p>
        </p:txBody>
      </p:sp>
      <p:sp>
        <p:nvSpPr>
          <p:cNvPr id="6" name="Footer Placeholder 5">
            <a:extLst>
              <a:ext uri="{FF2B5EF4-FFF2-40B4-BE49-F238E27FC236}">
                <a16:creationId xmlns:a16="http://schemas.microsoft.com/office/drawing/2014/main" id="{D3D4AF82-4C11-3E19-DD35-19953B7903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AF51E3-09F3-44C3-5115-65D9E43A8A2E}"/>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8" name="Picture 7" descr="A blue and orange rectangle&#10;&#10;Description automatically generated">
            <a:extLst>
              <a:ext uri="{FF2B5EF4-FFF2-40B4-BE49-F238E27FC236}">
                <a16:creationId xmlns:a16="http://schemas.microsoft.com/office/drawing/2014/main" id="{FDB8C5C8-8294-2773-A49C-0BBA7CF5F2F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9" name="Picture 8" descr="A purple and blue logo&#10;&#10;Description automatically generated">
            <a:extLst>
              <a:ext uri="{FF2B5EF4-FFF2-40B4-BE49-F238E27FC236}">
                <a16:creationId xmlns:a16="http://schemas.microsoft.com/office/drawing/2014/main" id="{FD93CEB9-2804-C27E-8FA0-045A7DC33E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10" name="Picture 9" descr="A blue and white logo&#10;&#10;Description automatically generated">
            <a:extLst>
              <a:ext uri="{FF2B5EF4-FFF2-40B4-BE49-F238E27FC236}">
                <a16:creationId xmlns:a16="http://schemas.microsoft.com/office/drawing/2014/main" id="{4BC7AA81-F508-6403-47A4-F6F873632FE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8" y="355256"/>
            <a:ext cx="1148080" cy="434183"/>
          </a:xfrm>
          <a:prstGeom prst="rect">
            <a:avLst/>
          </a:prstGeom>
        </p:spPr>
      </p:pic>
    </p:spTree>
    <p:extLst>
      <p:ext uri="{BB962C8B-B14F-4D97-AF65-F5344CB8AC3E}">
        <p14:creationId xmlns:p14="http://schemas.microsoft.com/office/powerpoint/2010/main" val="3182592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F3420-4438-B594-7EFA-BF2F4EADA2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D76A88-68E8-FBCB-FB8E-75DE8D9CAF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A5CB9A-8591-AE7B-26D4-9C62488A7A75}"/>
              </a:ext>
            </a:extLst>
          </p:cNvPr>
          <p:cNvSpPr>
            <a:spLocks noGrp="1"/>
          </p:cNvSpPr>
          <p:nvPr>
            <p:ph type="dt" sz="half" idx="10"/>
          </p:nvPr>
        </p:nvSpPr>
        <p:spPr/>
        <p:txBody>
          <a:bodyPr/>
          <a:lstStyle/>
          <a:p>
            <a:fld id="{A2681C5B-F65B-42BC-8B0D-D7B2988DE483}" type="datetime1">
              <a:rPr lang="en-US" smtClean="0"/>
              <a:t>7/27/2026</a:t>
            </a:fld>
            <a:endParaRPr lang="en-US"/>
          </a:p>
        </p:txBody>
      </p:sp>
      <p:sp>
        <p:nvSpPr>
          <p:cNvPr id="5" name="Footer Placeholder 4">
            <a:extLst>
              <a:ext uri="{FF2B5EF4-FFF2-40B4-BE49-F238E27FC236}">
                <a16:creationId xmlns:a16="http://schemas.microsoft.com/office/drawing/2014/main" id="{0555DD94-61CB-0DB7-F6E6-70901943D0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1F2FEB-3EC9-8B09-395D-D23B0C792EE2}"/>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7" name="Picture 6" descr="A blue and orange rectangle&#10;&#10;Description automatically generated">
            <a:extLst>
              <a:ext uri="{FF2B5EF4-FFF2-40B4-BE49-F238E27FC236}">
                <a16:creationId xmlns:a16="http://schemas.microsoft.com/office/drawing/2014/main" id="{8A101BDF-6A06-485B-3387-327E1F90FF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8" name="Picture 7" descr="A purple and blue logo&#10;&#10;Description automatically generated">
            <a:extLst>
              <a:ext uri="{FF2B5EF4-FFF2-40B4-BE49-F238E27FC236}">
                <a16:creationId xmlns:a16="http://schemas.microsoft.com/office/drawing/2014/main" id="{74626648-432D-34C0-F645-07163F39EE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5480A6AE-74C1-A24D-7C2B-F70497F5281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8" y="355256"/>
            <a:ext cx="1148080" cy="434183"/>
          </a:xfrm>
          <a:prstGeom prst="rect">
            <a:avLst/>
          </a:prstGeom>
        </p:spPr>
      </p:pic>
    </p:spTree>
    <p:extLst>
      <p:ext uri="{BB962C8B-B14F-4D97-AF65-F5344CB8AC3E}">
        <p14:creationId xmlns:p14="http://schemas.microsoft.com/office/powerpoint/2010/main" val="3701867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966024-AA99-AC6A-10F3-26DB555A1183}"/>
              </a:ext>
            </a:extLst>
          </p:cNvPr>
          <p:cNvSpPr>
            <a:spLocks noGrp="1"/>
          </p:cNvSpPr>
          <p:nvPr>
            <p:ph type="title" orient="vert"/>
          </p:nvPr>
        </p:nvSpPr>
        <p:spPr>
          <a:xfrm>
            <a:off x="8724899" y="365125"/>
            <a:ext cx="3148853"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698542-3FF4-9233-BFC8-101CFFC8E0CB}"/>
              </a:ext>
            </a:extLst>
          </p:cNvPr>
          <p:cNvSpPr>
            <a:spLocks noGrp="1"/>
          </p:cNvSpPr>
          <p:nvPr>
            <p:ph type="body" orient="vert" idx="1"/>
          </p:nvPr>
        </p:nvSpPr>
        <p:spPr>
          <a:xfrm>
            <a:off x="318247" y="365125"/>
            <a:ext cx="825425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90E74E-FB7C-2058-EA9A-7A4CB0973C02}"/>
              </a:ext>
            </a:extLst>
          </p:cNvPr>
          <p:cNvSpPr>
            <a:spLocks noGrp="1"/>
          </p:cNvSpPr>
          <p:nvPr>
            <p:ph type="dt" sz="half" idx="10"/>
          </p:nvPr>
        </p:nvSpPr>
        <p:spPr/>
        <p:txBody>
          <a:bodyPr/>
          <a:lstStyle/>
          <a:p>
            <a:fld id="{7FFD0858-C63E-4A22-BFCA-1A0267F42D0E}" type="datetime1">
              <a:rPr lang="en-US" smtClean="0"/>
              <a:t>7/27/2026</a:t>
            </a:fld>
            <a:endParaRPr lang="en-US"/>
          </a:p>
        </p:txBody>
      </p:sp>
      <p:sp>
        <p:nvSpPr>
          <p:cNvPr id="5" name="Footer Placeholder 4">
            <a:extLst>
              <a:ext uri="{FF2B5EF4-FFF2-40B4-BE49-F238E27FC236}">
                <a16:creationId xmlns:a16="http://schemas.microsoft.com/office/drawing/2014/main" id="{8BE87751-0F04-36B2-4097-42F530A39A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2E0AB-7A53-3DCE-C4D6-B1030EF0226A}"/>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7" name="Picture 6" descr="A blue and orange rectangle&#10;&#10;Description automatically generated">
            <a:extLst>
              <a:ext uri="{FF2B5EF4-FFF2-40B4-BE49-F238E27FC236}">
                <a16:creationId xmlns:a16="http://schemas.microsoft.com/office/drawing/2014/main" id="{2A75D470-0306-0498-CE33-7DCDE26CA57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8" name="Picture 7" descr="A purple and blue logo&#10;&#10;Description automatically generated">
            <a:extLst>
              <a:ext uri="{FF2B5EF4-FFF2-40B4-BE49-F238E27FC236}">
                <a16:creationId xmlns:a16="http://schemas.microsoft.com/office/drawing/2014/main" id="{26025AD3-C8BE-EFFD-BD3B-B0715C67B4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6BB94538-C81F-CD05-E6C1-1B86F34169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11082621" y="567309"/>
            <a:ext cx="1148080" cy="434183"/>
          </a:xfrm>
          <a:prstGeom prst="rect">
            <a:avLst/>
          </a:prstGeom>
        </p:spPr>
      </p:pic>
    </p:spTree>
    <p:extLst>
      <p:ext uri="{BB962C8B-B14F-4D97-AF65-F5344CB8AC3E}">
        <p14:creationId xmlns:p14="http://schemas.microsoft.com/office/powerpoint/2010/main" val="2346365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0750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blue and orange rectangle&#10;&#10;Description automatically generated">
            <a:extLst>
              <a:ext uri="{FF2B5EF4-FFF2-40B4-BE49-F238E27FC236}">
                <a16:creationId xmlns:a16="http://schemas.microsoft.com/office/drawing/2014/main" id="{D3280525-ED9D-21D1-B6DB-22C5F67001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38820"/>
          <a:stretch/>
        </p:blipFill>
        <p:spPr>
          <a:xfrm>
            <a:off x="0" y="-5996"/>
            <a:ext cx="12192000" cy="4163468"/>
          </a:xfrm>
          <a:prstGeom prst="rect">
            <a:avLst/>
          </a:prstGeom>
        </p:spPr>
      </p:pic>
      <p:sp>
        <p:nvSpPr>
          <p:cNvPr id="2" name="Title 1">
            <a:extLst>
              <a:ext uri="{FF2B5EF4-FFF2-40B4-BE49-F238E27FC236}">
                <a16:creationId xmlns:a16="http://schemas.microsoft.com/office/drawing/2014/main" id="{3E7E7A60-12D6-B573-01A3-34136DB37B01}"/>
              </a:ext>
            </a:extLst>
          </p:cNvPr>
          <p:cNvSpPr>
            <a:spLocks noGrp="1"/>
          </p:cNvSpPr>
          <p:nvPr>
            <p:ph type="ctrTitle"/>
          </p:nvPr>
        </p:nvSpPr>
        <p:spPr>
          <a:xfrm>
            <a:off x="582706" y="1122363"/>
            <a:ext cx="10999695" cy="2387600"/>
          </a:xfrm>
        </p:spPr>
        <p:txBody>
          <a:bodyPr anchor="b">
            <a:normAutofit/>
          </a:bodyPr>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11D9D40B-D0B8-3100-0279-33817F4B912F}"/>
              </a:ext>
            </a:extLst>
          </p:cNvPr>
          <p:cNvSpPr>
            <a:spLocks noGrp="1"/>
          </p:cNvSpPr>
          <p:nvPr>
            <p:ph type="subTitle" idx="1"/>
          </p:nvPr>
        </p:nvSpPr>
        <p:spPr>
          <a:xfrm>
            <a:off x="2626660" y="4657732"/>
            <a:ext cx="8955739" cy="717401"/>
          </a:xfrm>
        </p:spPr>
        <p:txBody>
          <a:bodyPr anchor="ctr" anchorCtr="0">
            <a:normAutofit/>
          </a:bodyPr>
          <a:lstStyle>
            <a:lvl1pPr marL="0" indent="0" algn="l">
              <a:buNone/>
              <a:defRPr sz="2400">
                <a:solidFill>
                  <a:schemeClr val="tx1">
                    <a:lumMod val="65000"/>
                    <a:lumOff val="3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a:extLst>
              <a:ext uri="{FF2B5EF4-FFF2-40B4-BE49-F238E27FC236}">
                <a16:creationId xmlns:a16="http://schemas.microsoft.com/office/drawing/2014/main" id="{F3612DC3-2269-234A-5801-00A3E5250FE8}"/>
              </a:ext>
            </a:extLst>
          </p:cNvPr>
          <p:cNvSpPr>
            <a:spLocks noGrp="1"/>
          </p:cNvSpPr>
          <p:nvPr>
            <p:ph type="dt" sz="half" idx="10"/>
          </p:nvPr>
        </p:nvSpPr>
        <p:spPr/>
        <p:txBody>
          <a:bodyPr/>
          <a:lstStyle/>
          <a:p>
            <a:fld id="{CF24ED9A-9925-4C37-AE68-752BC7490B88}" type="datetime1">
              <a:rPr lang="en-US" smtClean="0"/>
              <a:t>7/27/2026</a:t>
            </a:fld>
            <a:endParaRPr lang="en-US" dirty="0"/>
          </a:p>
        </p:txBody>
      </p:sp>
      <p:sp>
        <p:nvSpPr>
          <p:cNvPr id="5" name="Footer Placeholder 4">
            <a:extLst>
              <a:ext uri="{FF2B5EF4-FFF2-40B4-BE49-F238E27FC236}">
                <a16:creationId xmlns:a16="http://schemas.microsoft.com/office/drawing/2014/main" id="{358584B1-D835-1863-54D4-3DB3D9DBC0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57A803C-10B5-47E2-8E96-F204FCCF975F}"/>
              </a:ext>
            </a:extLst>
          </p:cNvPr>
          <p:cNvSpPr>
            <a:spLocks noGrp="1"/>
          </p:cNvSpPr>
          <p:nvPr>
            <p:ph type="sldNum" sz="quarter" idx="12"/>
          </p:nvPr>
        </p:nvSpPr>
        <p:spPr/>
        <p:txBody>
          <a:bodyPr/>
          <a:lstStyle/>
          <a:p>
            <a:fld id="{7C128671-D032-469D-8723-87B14E1C74F3}" type="slidenum">
              <a:rPr lang="en-US" smtClean="0"/>
              <a:t>‹#›</a:t>
            </a:fld>
            <a:endParaRPr lang="en-US" dirty="0"/>
          </a:p>
        </p:txBody>
      </p:sp>
    </p:spTree>
    <p:extLst>
      <p:ext uri="{BB962C8B-B14F-4D97-AF65-F5344CB8AC3E}">
        <p14:creationId xmlns:p14="http://schemas.microsoft.com/office/powerpoint/2010/main" val="412779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5F183-303E-679F-6C8D-3D0B70AF419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D770491-99F1-6410-1C83-4153C5BAC4A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72EDF7A-A8DE-406F-13EA-29714F86D921}"/>
              </a:ext>
            </a:extLst>
          </p:cNvPr>
          <p:cNvSpPr>
            <a:spLocks noGrp="1"/>
          </p:cNvSpPr>
          <p:nvPr>
            <p:ph type="dt" sz="half" idx="10"/>
          </p:nvPr>
        </p:nvSpPr>
        <p:spPr/>
        <p:txBody>
          <a:bodyPr/>
          <a:lstStyle/>
          <a:p>
            <a:fld id="{7FEE5FEC-2645-46C6-A5BD-8D3C5F9C3FB1}" type="datetime1">
              <a:rPr lang="en-US" smtClean="0"/>
              <a:t>7/27/2026</a:t>
            </a:fld>
            <a:endParaRPr lang="en-US"/>
          </a:p>
        </p:txBody>
      </p:sp>
      <p:sp>
        <p:nvSpPr>
          <p:cNvPr id="5" name="Footer Placeholder 4">
            <a:extLst>
              <a:ext uri="{FF2B5EF4-FFF2-40B4-BE49-F238E27FC236}">
                <a16:creationId xmlns:a16="http://schemas.microsoft.com/office/drawing/2014/main" id="{DD0F3B1B-9D8B-CB2F-6E10-0A7DC2BE8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53C771-328B-4C7A-292B-F552932DE069}"/>
              </a:ext>
            </a:extLst>
          </p:cNvPr>
          <p:cNvSpPr>
            <a:spLocks noGrp="1"/>
          </p:cNvSpPr>
          <p:nvPr>
            <p:ph type="sldNum" sz="quarter" idx="12"/>
          </p:nvPr>
        </p:nvSpPr>
        <p:spPr/>
        <p:txBody>
          <a:bodyPr/>
          <a:lstStyle/>
          <a:p>
            <a:fld id="{7C128671-D032-469D-8723-87B14E1C74F3}" type="slidenum">
              <a:rPr lang="en-US" smtClean="0"/>
              <a:t>‹#›</a:t>
            </a:fld>
            <a:endParaRPr lang="en-US" dirty="0"/>
          </a:p>
        </p:txBody>
      </p:sp>
      <p:pic>
        <p:nvPicPr>
          <p:cNvPr id="7" name="Picture 6" descr="A blue and orange rectangle&#10;&#10;Description automatically generated">
            <a:extLst>
              <a:ext uri="{FF2B5EF4-FFF2-40B4-BE49-F238E27FC236}">
                <a16:creationId xmlns:a16="http://schemas.microsoft.com/office/drawing/2014/main" id="{485037B4-8D91-3854-D820-F0C032A456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8" name="Picture 7" descr="A purple and blue logo&#10;&#10;Description automatically generated">
            <a:extLst>
              <a:ext uri="{FF2B5EF4-FFF2-40B4-BE49-F238E27FC236}">
                <a16:creationId xmlns:a16="http://schemas.microsoft.com/office/drawing/2014/main" id="{908733B3-7EC6-2AA0-CA35-33E7D7AFD9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380ABDAA-3B1A-BDEC-5BDB-BBA6A2ED79D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67588" y="239844"/>
            <a:ext cx="1148080" cy="434183"/>
          </a:xfrm>
          <a:prstGeom prst="rect">
            <a:avLst/>
          </a:prstGeom>
        </p:spPr>
      </p:pic>
    </p:spTree>
    <p:extLst>
      <p:ext uri="{BB962C8B-B14F-4D97-AF65-F5344CB8AC3E}">
        <p14:creationId xmlns:p14="http://schemas.microsoft.com/office/powerpoint/2010/main" val="371429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A blue and orange rectangle&#10;&#10;Description automatically generated">
            <a:extLst>
              <a:ext uri="{FF2B5EF4-FFF2-40B4-BE49-F238E27FC236}">
                <a16:creationId xmlns:a16="http://schemas.microsoft.com/office/drawing/2014/main" id="{4A4B3943-4C38-1C60-82DA-0F3AB0054EC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0459" r="1414" b="64877"/>
          <a:stretch/>
        </p:blipFill>
        <p:spPr>
          <a:xfrm>
            <a:off x="0" y="-5995"/>
            <a:ext cx="12192000" cy="1715734"/>
          </a:xfrm>
          <a:prstGeom prst="rect">
            <a:avLst/>
          </a:prstGeom>
        </p:spPr>
      </p:pic>
      <p:pic>
        <p:nvPicPr>
          <p:cNvPr id="8" name="Picture 7" descr="A purple and blue logo&#10;&#10;Description automatically generated">
            <a:extLst>
              <a:ext uri="{FF2B5EF4-FFF2-40B4-BE49-F238E27FC236}">
                <a16:creationId xmlns:a16="http://schemas.microsoft.com/office/drawing/2014/main" id="{071D1B8A-F389-AE09-E64D-6B218544C2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6514" y="6411654"/>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DCF31478-CFDD-1D17-453A-B1951A4E74A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5779" y="6411652"/>
            <a:ext cx="782011" cy="295742"/>
          </a:xfrm>
          <a:prstGeom prst="rect">
            <a:avLst/>
          </a:prstGeom>
        </p:spPr>
      </p:pic>
      <p:sp>
        <p:nvSpPr>
          <p:cNvPr id="2" name="Title 1">
            <a:extLst>
              <a:ext uri="{FF2B5EF4-FFF2-40B4-BE49-F238E27FC236}">
                <a16:creationId xmlns:a16="http://schemas.microsoft.com/office/drawing/2014/main" id="{AFE37AC6-75E1-ABC0-E760-66199CD767FE}"/>
              </a:ext>
            </a:extLst>
          </p:cNvPr>
          <p:cNvSpPr>
            <a:spLocks noGrp="1"/>
          </p:cNvSpPr>
          <p:nvPr>
            <p:ph type="title"/>
          </p:nvPr>
        </p:nvSpPr>
        <p:spPr>
          <a:xfrm>
            <a:off x="502024" y="1709740"/>
            <a:ext cx="11187952" cy="2852737"/>
          </a:xfrm>
        </p:spPr>
        <p:txBody>
          <a:bodyPr anchor="b">
            <a:normAutofit/>
          </a:bodyPr>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5905F95B-8E4D-8180-3F6B-BCDB927AB8EE}"/>
              </a:ext>
            </a:extLst>
          </p:cNvPr>
          <p:cNvSpPr>
            <a:spLocks noGrp="1"/>
          </p:cNvSpPr>
          <p:nvPr>
            <p:ph type="body" idx="1"/>
          </p:nvPr>
        </p:nvSpPr>
        <p:spPr>
          <a:xfrm>
            <a:off x="502024" y="4589465"/>
            <a:ext cx="11187952" cy="1500187"/>
          </a:xfrm>
        </p:spPr>
        <p:txBody>
          <a:bodyPr>
            <a:normAutofit/>
          </a:bodyPr>
          <a:lstStyle>
            <a:lvl1pPr marL="0" indent="0">
              <a:buNone/>
              <a:defRPr sz="24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E9468370-4601-C5C7-75B5-C4D9CC8B3030}"/>
              </a:ext>
            </a:extLst>
          </p:cNvPr>
          <p:cNvSpPr>
            <a:spLocks noGrp="1"/>
          </p:cNvSpPr>
          <p:nvPr>
            <p:ph type="dt" sz="half" idx="10"/>
          </p:nvPr>
        </p:nvSpPr>
        <p:spPr/>
        <p:txBody>
          <a:bodyPr/>
          <a:lstStyle/>
          <a:p>
            <a:fld id="{8B129EE6-C7AA-4C80-A3E2-B3349072CD43}" type="datetime1">
              <a:rPr lang="en-US" smtClean="0"/>
              <a:t>7/27/2026</a:t>
            </a:fld>
            <a:endParaRPr lang="en-US"/>
          </a:p>
        </p:txBody>
      </p:sp>
      <p:sp>
        <p:nvSpPr>
          <p:cNvPr id="5" name="Footer Placeholder 4">
            <a:extLst>
              <a:ext uri="{FF2B5EF4-FFF2-40B4-BE49-F238E27FC236}">
                <a16:creationId xmlns:a16="http://schemas.microsoft.com/office/drawing/2014/main" id="{0ABDBB57-B4F0-4890-7B35-B0D8398E968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CBB101-6164-56A3-4380-DB6104235F6B}"/>
              </a:ext>
            </a:extLst>
          </p:cNvPr>
          <p:cNvSpPr>
            <a:spLocks noGrp="1"/>
          </p:cNvSpPr>
          <p:nvPr>
            <p:ph type="sldNum" sz="quarter" idx="12"/>
          </p:nvPr>
        </p:nvSpPr>
        <p:spPr/>
        <p:txBody>
          <a:bodyPr/>
          <a:lstStyle>
            <a:lvl1pPr>
              <a:defRPr/>
            </a:lvl1pPr>
          </a:lstStyle>
          <a:p>
            <a:fld id="{8DBA894A-B7EE-46E3-BE4A-B2DCB97FBF54}" type="slidenum">
              <a:rPr lang="en-US" smtClean="0"/>
              <a:pPr/>
              <a:t>‹#›</a:t>
            </a:fld>
            <a:endParaRPr lang="en-US" dirty="0"/>
          </a:p>
        </p:txBody>
      </p:sp>
    </p:spTree>
    <p:extLst>
      <p:ext uri="{BB962C8B-B14F-4D97-AF65-F5344CB8AC3E}">
        <p14:creationId xmlns:p14="http://schemas.microsoft.com/office/powerpoint/2010/main" val="896946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C32EAB5-B0FC-5624-D8C3-B28A51FA5548}"/>
              </a:ext>
            </a:extLst>
          </p:cNvPr>
          <p:cNvSpPr>
            <a:spLocks noGrp="1"/>
          </p:cNvSpPr>
          <p:nvPr>
            <p:ph type="dt" sz="half" idx="10"/>
          </p:nvPr>
        </p:nvSpPr>
        <p:spPr/>
        <p:txBody>
          <a:bodyPr/>
          <a:lstStyle/>
          <a:p>
            <a:fld id="{B84BDBB7-585D-4717-BF10-E016C8A228A1}" type="datetime1">
              <a:rPr lang="en-US" smtClean="0"/>
              <a:t>7/27/2026</a:t>
            </a:fld>
            <a:endParaRPr lang="en-US"/>
          </a:p>
        </p:txBody>
      </p:sp>
      <p:sp>
        <p:nvSpPr>
          <p:cNvPr id="4" name="Footer Placeholder 3">
            <a:extLst>
              <a:ext uri="{FF2B5EF4-FFF2-40B4-BE49-F238E27FC236}">
                <a16:creationId xmlns:a16="http://schemas.microsoft.com/office/drawing/2014/main" id="{00D37E55-FA56-F036-65B5-251605065DE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E551E5E-084A-3026-DC3D-2F8B6A16BB61}"/>
              </a:ext>
            </a:extLst>
          </p:cNvPr>
          <p:cNvSpPr>
            <a:spLocks noGrp="1"/>
          </p:cNvSpPr>
          <p:nvPr>
            <p:ph type="sldNum" sz="quarter" idx="12"/>
          </p:nvPr>
        </p:nvSpPr>
        <p:spPr/>
        <p:txBody>
          <a:bodyPr/>
          <a:lstStyle/>
          <a:p>
            <a:fld id="{7C128671-D032-469D-8723-87B14E1C74F3}" type="slidenum">
              <a:rPr lang="en-US" smtClean="0"/>
              <a:t>‹#›</a:t>
            </a:fld>
            <a:endParaRPr lang="en-US"/>
          </a:p>
        </p:txBody>
      </p:sp>
      <p:sp>
        <p:nvSpPr>
          <p:cNvPr id="6" name="Title 1">
            <a:extLst>
              <a:ext uri="{FF2B5EF4-FFF2-40B4-BE49-F238E27FC236}">
                <a16:creationId xmlns:a16="http://schemas.microsoft.com/office/drawing/2014/main" id="{067C39A4-1FA6-1BD6-4A40-9448615E10A5}"/>
              </a:ext>
            </a:extLst>
          </p:cNvPr>
          <p:cNvSpPr>
            <a:spLocks noGrp="1"/>
          </p:cNvSpPr>
          <p:nvPr>
            <p:ph type="title"/>
          </p:nvPr>
        </p:nvSpPr>
        <p:spPr>
          <a:xfrm>
            <a:off x="502024" y="1709740"/>
            <a:ext cx="11187952" cy="2852737"/>
          </a:xfrm>
        </p:spPr>
        <p:txBody>
          <a:bodyPr anchor="ctr">
            <a:normAutofit/>
          </a:bodyPr>
          <a:lstStyle>
            <a:lvl1pPr>
              <a:defRPr sz="6000"/>
            </a:lvl1pPr>
          </a:lstStyle>
          <a:p>
            <a:r>
              <a:rPr lang="en-US" dirty="0"/>
              <a:t>Click to edit Master title style</a:t>
            </a:r>
          </a:p>
        </p:txBody>
      </p:sp>
      <p:pic>
        <p:nvPicPr>
          <p:cNvPr id="7" name="Picture 6" descr="A blue and orange rectangle&#10;&#10;Description automatically generated">
            <a:extLst>
              <a:ext uri="{FF2B5EF4-FFF2-40B4-BE49-F238E27FC236}">
                <a16:creationId xmlns:a16="http://schemas.microsoft.com/office/drawing/2014/main" id="{F7EE84DB-964D-217A-5131-B595A6A25E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8" name="Picture 7" descr="A purple and blue logo&#10;&#10;Description automatically generated">
            <a:extLst>
              <a:ext uri="{FF2B5EF4-FFF2-40B4-BE49-F238E27FC236}">
                <a16:creationId xmlns:a16="http://schemas.microsoft.com/office/drawing/2014/main" id="{173632F7-7455-9F79-E1B3-C5BC2A22F1B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1E2C340D-2547-C5CA-BB82-F52F099F07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67588" y="239844"/>
            <a:ext cx="1148080" cy="434183"/>
          </a:xfrm>
          <a:prstGeom prst="rect">
            <a:avLst/>
          </a:prstGeom>
        </p:spPr>
      </p:pic>
    </p:spTree>
    <p:extLst>
      <p:ext uri="{BB962C8B-B14F-4D97-AF65-F5344CB8AC3E}">
        <p14:creationId xmlns:p14="http://schemas.microsoft.com/office/powerpoint/2010/main" val="155697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3AB28-D8E5-C0E3-0CB2-B6863033AF2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B2C019F-FAA8-9A74-6728-099E6E100F0F}"/>
              </a:ext>
            </a:extLst>
          </p:cNvPr>
          <p:cNvSpPr>
            <a:spLocks noGrp="1"/>
          </p:cNvSpPr>
          <p:nvPr>
            <p:ph sz="half" idx="1"/>
          </p:nvPr>
        </p:nvSpPr>
        <p:spPr>
          <a:xfrm>
            <a:off x="318249" y="1690688"/>
            <a:ext cx="5701553" cy="44862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65ED92F-2466-27B1-ED9E-58DA9A1E57E1}"/>
              </a:ext>
            </a:extLst>
          </p:cNvPr>
          <p:cNvSpPr>
            <a:spLocks noGrp="1"/>
          </p:cNvSpPr>
          <p:nvPr>
            <p:ph sz="half" idx="2"/>
          </p:nvPr>
        </p:nvSpPr>
        <p:spPr>
          <a:xfrm>
            <a:off x="6172201" y="1700557"/>
            <a:ext cx="5701553" cy="44764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6C30F5E-88B1-1B1E-0D87-72742A1725F5}"/>
              </a:ext>
            </a:extLst>
          </p:cNvPr>
          <p:cNvSpPr>
            <a:spLocks noGrp="1"/>
          </p:cNvSpPr>
          <p:nvPr>
            <p:ph type="dt" sz="half" idx="10"/>
          </p:nvPr>
        </p:nvSpPr>
        <p:spPr/>
        <p:txBody>
          <a:bodyPr/>
          <a:lstStyle/>
          <a:p>
            <a:fld id="{C4A33EC2-E326-4A66-A09D-3FDAEE5D0CF6}" type="datetime1">
              <a:rPr lang="en-US" smtClean="0"/>
              <a:t>7/27/2026</a:t>
            </a:fld>
            <a:endParaRPr lang="en-US"/>
          </a:p>
        </p:txBody>
      </p:sp>
      <p:sp>
        <p:nvSpPr>
          <p:cNvPr id="6" name="Footer Placeholder 5">
            <a:extLst>
              <a:ext uri="{FF2B5EF4-FFF2-40B4-BE49-F238E27FC236}">
                <a16:creationId xmlns:a16="http://schemas.microsoft.com/office/drawing/2014/main" id="{77071D64-88E7-A13D-FDD2-3C96536EC8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1DDF74-2540-2640-1C3E-64C51DB8335B}"/>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8" name="Picture 7" descr="A blue and orange rectangle&#10;&#10;Description automatically generated">
            <a:extLst>
              <a:ext uri="{FF2B5EF4-FFF2-40B4-BE49-F238E27FC236}">
                <a16:creationId xmlns:a16="http://schemas.microsoft.com/office/drawing/2014/main" id="{37CADB35-00F5-85F7-7271-CD381DEF84F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9" name="Picture 8" descr="A purple and blue logo&#10;&#10;Description automatically generated">
            <a:extLst>
              <a:ext uri="{FF2B5EF4-FFF2-40B4-BE49-F238E27FC236}">
                <a16:creationId xmlns:a16="http://schemas.microsoft.com/office/drawing/2014/main" id="{3C030AF9-E08D-6399-8129-558DFD8647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10" name="Picture 9" descr="A blue and white logo&#10;&#10;Description automatically generated">
            <a:extLst>
              <a:ext uri="{FF2B5EF4-FFF2-40B4-BE49-F238E27FC236}">
                <a16:creationId xmlns:a16="http://schemas.microsoft.com/office/drawing/2014/main" id="{6CF2EA2C-D11D-2244-9190-08ABCA83109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9" y="355258"/>
            <a:ext cx="1148080" cy="434183"/>
          </a:xfrm>
          <a:prstGeom prst="rect">
            <a:avLst/>
          </a:prstGeom>
        </p:spPr>
      </p:pic>
    </p:spTree>
    <p:extLst>
      <p:ext uri="{BB962C8B-B14F-4D97-AF65-F5344CB8AC3E}">
        <p14:creationId xmlns:p14="http://schemas.microsoft.com/office/powerpoint/2010/main" val="4910619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5A53C-C1F9-127B-5448-829CB81CB7FF}"/>
              </a:ext>
            </a:extLst>
          </p:cNvPr>
          <p:cNvSpPr>
            <a:spLocks noGrp="1"/>
          </p:cNvSpPr>
          <p:nvPr>
            <p:ph type="title"/>
          </p:nvPr>
        </p:nvSpPr>
        <p:spPr>
          <a:xfrm>
            <a:off x="318247" y="365127"/>
            <a:ext cx="11555507"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066C5E-4624-1C94-E6C4-651A205AAA8F}"/>
              </a:ext>
            </a:extLst>
          </p:cNvPr>
          <p:cNvSpPr>
            <a:spLocks noGrp="1"/>
          </p:cNvSpPr>
          <p:nvPr>
            <p:ph type="body" idx="1"/>
          </p:nvPr>
        </p:nvSpPr>
        <p:spPr>
          <a:xfrm>
            <a:off x="318248" y="1681163"/>
            <a:ext cx="567932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94C0C60-E8CB-AA38-8771-2364553328D7}"/>
              </a:ext>
            </a:extLst>
          </p:cNvPr>
          <p:cNvSpPr>
            <a:spLocks noGrp="1"/>
          </p:cNvSpPr>
          <p:nvPr>
            <p:ph sz="half" idx="2"/>
          </p:nvPr>
        </p:nvSpPr>
        <p:spPr>
          <a:xfrm>
            <a:off x="318248" y="2505075"/>
            <a:ext cx="567932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68F411-10E3-5B9B-D8B1-31C876E8329A}"/>
              </a:ext>
            </a:extLst>
          </p:cNvPr>
          <p:cNvSpPr>
            <a:spLocks noGrp="1"/>
          </p:cNvSpPr>
          <p:nvPr>
            <p:ph type="body" sz="quarter" idx="3"/>
          </p:nvPr>
        </p:nvSpPr>
        <p:spPr>
          <a:xfrm>
            <a:off x="6172200" y="1681163"/>
            <a:ext cx="570155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F01A814-65F8-BCFB-455B-03C48EFA0997}"/>
              </a:ext>
            </a:extLst>
          </p:cNvPr>
          <p:cNvSpPr>
            <a:spLocks noGrp="1"/>
          </p:cNvSpPr>
          <p:nvPr>
            <p:ph sz="quarter" idx="4"/>
          </p:nvPr>
        </p:nvSpPr>
        <p:spPr>
          <a:xfrm>
            <a:off x="6172201" y="2505075"/>
            <a:ext cx="570155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073FF6-4554-E0D1-3AB0-7B20AA08BBE1}"/>
              </a:ext>
            </a:extLst>
          </p:cNvPr>
          <p:cNvSpPr>
            <a:spLocks noGrp="1"/>
          </p:cNvSpPr>
          <p:nvPr>
            <p:ph type="dt" sz="half" idx="10"/>
          </p:nvPr>
        </p:nvSpPr>
        <p:spPr/>
        <p:txBody>
          <a:bodyPr/>
          <a:lstStyle/>
          <a:p>
            <a:fld id="{CF1A76CF-9647-48ED-8DCD-0DD75445EF5C}" type="datetime1">
              <a:rPr lang="en-US" smtClean="0"/>
              <a:t>7/27/2026</a:t>
            </a:fld>
            <a:endParaRPr lang="en-US"/>
          </a:p>
        </p:txBody>
      </p:sp>
      <p:sp>
        <p:nvSpPr>
          <p:cNvPr id="8" name="Footer Placeholder 7">
            <a:extLst>
              <a:ext uri="{FF2B5EF4-FFF2-40B4-BE49-F238E27FC236}">
                <a16:creationId xmlns:a16="http://schemas.microsoft.com/office/drawing/2014/main" id="{6CF75A4A-B209-6364-FE1F-C83CC381C8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FECCD6-A53C-D422-665D-B0227812C26B}"/>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10" name="Picture 9" descr="A blue and orange rectangle&#10;&#10;Description automatically generated">
            <a:extLst>
              <a:ext uri="{FF2B5EF4-FFF2-40B4-BE49-F238E27FC236}">
                <a16:creationId xmlns:a16="http://schemas.microsoft.com/office/drawing/2014/main" id="{C2618161-13C9-45DC-E21F-DD3CF7F8CE8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11" name="Picture 10" descr="A purple and blue logo&#10;&#10;Description automatically generated">
            <a:extLst>
              <a:ext uri="{FF2B5EF4-FFF2-40B4-BE49-F238E27FC236}">
                <a16:creationId xmlns:a16="http://schemas.microsoft.com/office/drawing/2014/main" id="{1A44FA3A-6861-F5BB-C956-D4C49DFBFA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12" name="Picture 11" descr="A blue and white logo&#10;&#10;Description automatically generated">
            <a:extLst>
              <a:ext uri="{FF2B5EF4-FFF2-40B4-BE49-F238E27FC236}">
                <a16:creationId xmlns:a16="http://schemas.microsoft.com/office/drawing/2014/main" id="{347856EE-18A2-D4DA-2920-AE9B51EA66B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9" y="355258"/>
            <a:ext cx="1148080" cy="434183"/>
          </a:xfrm>
          <a:prstGeom prst="rect">
            <a:avLst/>
          </a:prstGeom>
        </p:spPr>
      </p:pic>
    </p:spTree>
    <p:extLst>
      <p:ext uri="{BB962C8B-B14F-4D97-AF65-F5344CB8AC3E}">
        <p14:creationId xmlns:p14="http://schemas.microsoft.com/office/powerpoint/2010/main" val="6675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5F183-303E-679F-6C8D-3D0B70AF41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770491-99F1-6410-1C83-4153C5BAC4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2EDF7A-A8DE-406F-13EA-29714F86D921}"/>
              </a:ext>
            </a:extLst>
          </p:cNvPr>
          <p:cNvSpPr>
            <a:spLocks noGrp="1"/>
          </p:cNvSpPr>
          <p:nvPr>
            <p:ph type="dt" sz="half" idx="10"/>
          </p:nvPr>
        </p:nvSpPr>
        <p:spPr/>
        <p:txBody>
          <a:bodyPr/>
          <a:lstStyle/>
          <a:p>
            <a:fld id="{849EE5B3-B1FE-40A8-BD0C-A8C43C6F9FA7}" type="datetime1">
              <a:rPr lang="en-US" smtClean="0"/>
              <a:t>7/27/2026</a:t>
            </a:fld>
            <a:endParaRPr lang="en-US"/>
          </a:p>
        </p:txBody>
      </p:sp>
      <p:sp>
        <p:nvSpPr>
          <p:cNvPr id="5" name="Footer Placeholder 4">
            <a:extLst>
              <a:ext uri="{FF2B5EF4-FFF2-40B4-BE49-F238E27FC236}">
                <a16:creationId xmlns:a16="http://schemas.microsoft.com/office/drawing/2014/main" id="{DD0F3B1B-9D8B-CB2F-6E10-0A7DC2BE8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53C771-328B-4C7A-292B-F552932DE069}"/>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7" name="Picture 6" descr="A blue and orange rectangle&#10;&#10;Description automatically generated">
            <a:extLst>
              <a:ext uri="{FF2B5EF4-FFF2-40B4-BE49-F238E27FC236}">
                <a16:creationId xmlns:a16="http://schemas.microsoft.com/office/drawing/2014/main" id="{485037B4-8D91-3854-D820-F0C032A456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8" name="Picture 7" descr="A purple and blue logo&#10;&#10;Description automatically generated">
            <a:extLst>
              <a:ext uri="{FF2B5EF4-FFF2-40B4-BE49-F238E27FC236}">
                <a16:creationId xmlns:a16="http://schemas.microsoft.com/office/drawing/2014/main" id="{908733B3-7EC6-2AA0-CA35-33E7D7AFD9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380ABDAA-3B1A-BDEC-5BDB-BBA6A2ED79D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67588" y="239842"/>
            <a:ext cx="1148080" cy="434183"/>
          </a:xfrm>
          <a:prstGeom prst="rect">
            <a:avLst/>
          </a:prstGeom>
        </p:spPr>
      </p:pic>
    </p:spTree>
    <p:extLst>
      <p:ext uri="{BB962C8B-B14F-4D97-AF65-F5344CB8AC3E}">
        <p14:creationId xmlns:p14="http://schemas.microsoft.com/office/powerpoint/2010/main" val="21377899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CBA91-8D5D-ED9E-E7EA-A6177039D1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B129E0-A424-F301-6AD2-FAF72B63BFE2}"/>
              </a:ext>
            </a:extLst>
          </p:cNvPr>
          <p:cNvSpPr>
            <a:spLocks noGrp="1"/>
          </p:cNvSpPr>
          <p:nvPr>
            <p:ph type="dt" sz="half" idx="10"/>
          </p:nvPr>
        </p:nvSpPr>
        <p:spPr/>
        <p:txBody>
          <a:bodyPr/>
          <a:lstStyle/>
          <a:p>
            <a:fld id="{D65A3E24-9AF3-4A29-9DE7-A7796783CA91}" type="datetime1">
              <a:rPr lang="en-US" smtClean="0"/>
              <a:t>7/27/2026</a:t>
            </a:fld>
            <a:endParaRPr lang="en-US"/>
          </a:p>
        </p:txBody>
      </p:sp>
      <p:sp>
        <p:nvSpPr>
          <p:cNvPr id="4" name="Footer Placeholder 3">
            <a:extLst>
              <a:ext uri="{FF2B5EF4-FFF2-40B4-BE49-F238E27FC236}">
                <a16:creationId xmlns:a16="http://schemas.microsoft.com/office/drawing/2014/main" id="{14E54E6A-590E-9B42-CFB7-E7449D6E9F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F4F41D-9083-DF58-584F-4C22A9604FD3}"/>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6" name="Picture 5" descr="A blue and orange rectangle&#10;&#10;Description automatically generated">
            <a:extLst>
              <a:ext uri="{FF2B5EF4-FFF2-40B4-BE49-F238E27FC236}">
                <a16:creationId xmlns:a16="http://schemas.microsoft.com/office/drawing/2014/main" id="{199752E1-509A-2FFB-5873-2E06B8C7E50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7" name="Picture 6" descr="A purple and blue logo&#10;&#10;Description automatically generated">
            <a:extLst>
              <a:ext uri="{FF2B5EF4-FFF2-40B4-BE49-F238E27FC236}">
                <a16:creationId xmlns:a16="http://schemas.microsoft.com/office/drawing/2014/main" id="{20FA20FA-F2DB-8F94-7CB8-7DE3CE4458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8" name="Picture 7" descr="A blue and white logo&#10;&#10;Description automatically generated">
            <a:extLst>
              <a:ext uri="{FF2B5EF4-FFF2-40B4-BE49-F238E27FC236}">
                <a16:creationId xmlns:a16="http://schemas.microsoft.com/office/drawing/2014/main" id="{BED69AF8-5E85-7366-DC6E-5726EDD3B8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9" y="355258"/>
            <a:ext cx="1148080" cy="434183"/>
          </a:xfrm>
          <a:prstGeom prst="rect">
            <a:avLst/>
          </a:prstGeom>
        </p:spPr>
      </p:pic>
    </p:spTree>
    <p:extLst>
      <p:ext uri="{BB962C8B-B14F-4D97-AF65-F5344CB8AC3E}">
        <p14:creationId xmlns:p14="http://schemas.microsoft.com/office/powerpoint/2010/main" val="8300758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D0B7FF-6688-CB89-0C7A-A3E3B93A2A0C}"/>
              </a:ext>
            </a:extLst>
          </p:cNvPr>
          <p:cNvSpPr>
            <a:spLocks noGrp="1"/>
          </p:cNvSpPr>
          <p:nvPr>
            <p:ph type="dt" sz="half" idx="10"/>
          </p:nvPr>
        </p:nvSpPr>
        <p:spPr/>
        <p:txBody>
          <a:bodyPr/>
          <a:lstStyle/>
          <a:p>
            <a:fld id="{F1444DA7-F361-4FFA-9B0F-1FF1A901A3DF}" type="datetime1">
              <a:rPr lang="en-US" smtClean="0"/>
              <a:t>7/27/2026</a:t>
            </a:fld>
            <a:endParaRPr lang="en-US"/>
          </a:p>
        </p:txBody>
      </p:sp>
      <p:sp>
        <p:nvSpPr>
          <p:cNvPr id="3" name="Footer Placeholder 2">
            <a:extLst>
              <a:ext uri="{FF2B5EF4-FFF2-40B4-BE49-F238E27FC236}">
                <a16:creationId xmlns:a16="http://schemas.microsoft.com/office/drawing/2014/main" id="{812CC13A-5728-E5AC-DB14-6E18EED2AD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375769-7A1B-0071-FCFF-96205879BAD7}"/>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5" name="Picture 4" descr="A blue and orange rectangle&#10;&#10;Description automatically generated">
            <a:extLst>
              <a:ext uri="{FF2B5EF4-FFF2-40B4-BE49-F238E27FC236}">
                <a16:creationId xmlns:a16="http://schemas.microsoft.com/office/drawing/2014/main" id="{76A5D00A-5806-F496-21CD-E2685B895F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6" name="Picture 5" descr="A purple and blue logo&#10;&#10;Description automatically generated">
            <a:extLst>
              <a:ext uri="{FF2B5EF4-FFF2-40B4-BE49-F238E27FC236}">
                <a16:creationId xmlns:a16="http://schemas.microsoft.com/office/drawing/2014/main" id="{69C48BAC-0109-6904-BC58-DE605177D3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7" name="Picture 6" descr="A blue and white logo&#10;&#10;Description automatically generated">
            <a:extLst>
              <a:ext uri="{FF2B5EF4-FFF2-40B4-BE49-F238E27FC236}">
                <a16:creationId xmlns:a16="http://schemas.microsoft.com/office/drawing/2014/main" id="{174634B4-E3A7-9344-EC59-6906FC710FE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9" y="355258"/>
            <a:ext cx="1148080" cy="434183"/>
          </a:xfrm>
          <a:prstGeom prst="rect">
            <a:avLst/>
          </a:prstGeom>
        </p:spPr>
      </p:pic>
    </p:spTree>
    <p:extLst>
      <p:ext uri="{BB962C8B-B14F-4D97-AF65-F5344CB8AC3E}">
        <p14:creationId xmlns:p14="http://schemas.microsoft.com/office/powerpoint/2010/main" val="25267597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2D373-3C2A-E9DC-5BA4-D8CA7C50A844}"/>
              </a:ext>
            </a:extLst>
          </p:cNvPr>
          <p:cNvSpPr>
            <a:spLocks noGrp="1"/>
          </p:cNvSpPr>
          <p:nvPr>
            <p:ph type="title"/>
          </p:nvPr>
        </p:nvSpPr>
        <p:spPr>
          <a:xfrm>
            <a:off x="318248" y="457200"/>
            <a:ext cx="4453779"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D0FD10A-B2C0-1C68-4020-07A678E579D4}"/>
              </a:ext>
            </a:extLst>
          </p:cNvPr>
          <p:cNvSpPr>
            <a:spLocks noGrp="1"/>
          </p:cNvSpPr>
          <p:nvPr>
            <p:ph idx="1"/>
          </p:nvPr>
        </p:nvSpPr>
        <p:spPr>
          <a:xfrm>
            <a:off x="5183188" y="987427"/>
            <a:ext cx="6690565"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94FE50-C812-09EC-1C58-634D7312364B}"/>
              </a:ext>
            </a:extLst>
          </p:cNvPr>
          <p:cNvSpPr>
            <a:spLocks noGrp="1"/>
          </p:cNvSpPr>
          <p:nvPr>
            <p:ph type="body" sz="half" idx="2"/>
          </p:nvPr>
        </p:nvSpPr>
        <p:spPr>
          <a:xfrm>
            <a:off x="318248" y="2057400"/>
            <a:ext cx="4453779"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E808C0E-DE6A-FFE0-31E3-F06CD96E1DAB}"/>
              </a:ext>
            </a:extLst>
          </p:cNvPr>
          <p:cNvSpPr>
            <a:spLocks noGrp="1"/>
          </p:cNvSpPr>
          <p:nvPr>
            <p:ph type="dt" sz="half" idx="10"/>
          </p:nvPr>
        </p:nvSpPr>
        <p:spPr/>
        <p:txBody>
          <a:bodyPr/>
          <a:lstStyle/>
          <a:p>
            <a:fld id="{EC144DEA-F12D-4801-8969-839FC0FDC739}" type="datetime1">
              <a:rPr lang="en-US" smtClean="0"/>
              <a:t>7/27/2026</a:t>
            </a:fld>
            <a:endParaRPr lang="en-US"/>
          </a:p>
        </p:txBody>
      </p:sp>
      <p:sp>
        <p:nvSpPr>
          <p:cNvPr id="6" name="Footer Placeholder 5">
            <a:extLst>
              <a:ext uri="{FF2B5EF4-FFF2-40B4-BE49-F238E27FC236}">
                <a16:creationId xmlns:a16="http://schemas.microsoft.com/office/drawing/2014/main" id="{451D3CF1-2A38-1001-9238-892D2045D4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9A3540-5B3B-382F-AE30-9438D9593BD3}"/>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8" name="Picture 7" descr="A blue and orange rectangle&#10;&#10;Description automatically generated">
            <a:extLst>
              <a:ext uri="{FF2B5EF4-FFF2-40B4-BE49-F238E27FC236}">
                <a16:creationId xmlns:a16="http://schemas.microsoft.com/office/drawing/2014/main" id="{60EC2DE7-AFAF-5FED-BE23-FBEE87559E8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9" name="Picture 8" descr="A purple and blue logo&#10;&#10;Description automatically generated">
            <a:extLst>
              <a:ext uri="{FF2B5EF4-FFF2-40B4-BE49-F238E27FC236}">
                <a16:creationId xmlns:a16="http://schemas.microsoft.com/office/drawing/2014/main" id="{0BD0E27D-56D7-DE00-6A6A-F781B352F23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10" name="Picture 9" descr="A blue and white logo&#10;&#10;Description automatically generated">
            <a:extLst>
              <a:ext uri="{FF2B5EF4-FFF2-40B4-BE49-F238E27FC236}">
                <a16:creationId xmlns:a16="http://schemas.microsoft.com/office/drawing/2014/main" id="{44B644B9-171D-BC69-5BA0-363AFF19977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9" y="355258"/>
            <a:ext cx="1148080" cy="434183"/>
          </a:xfrm>
          <a:prstGeom prst="rect">
            <a:avLst/>
          </a:prstGeom>
        </p:spPr>
      </p:pic>
    </p:spTree>
    <p:extLst>
      <p:ext uri="{BB962C8B-B14F-4D97-AF65-F5344CB8AC3E}">
        <p14:creationId xmlns:p14="http://schemas.microsoft.com/office/powerpoint/2010/main" val="15577530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55F3A-27D4-0850-9FE3-1156F0167C58}"/>
              </a:ext>
            </a:extLst>
          </p:cNvPr>
          <p:cNvSpPr>
            <a:spLocks noGrp="1"/>
          </p:cNvSpPr>
          <p:nvPr>
            <p:ph type="title"/>
          </p:nvPr>
        </p:nvSpPr>
        <p:spPr>
          <a:xfrm>
            <a:off x="318248" y="457200"/>
            <a:ext cx="4453779"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C6EE823-64FA-CBA2-8528-680B73B11413}"/>
              </a:ext>
            </a:extLst>
          </p:cNvPr>
          <p:cNvSpPr>
            <a:spLocks noGrp="1"/>
          </p:cNvSpPr>
          <p:nvPr>
            <p:ph type="pic" idx="1"/>
          </p:nvPr>
        </p:nvSpPr>
        <p:spPr>
          <a:xfrm>
            <a:off x="5183189" y="987427"/>
            <a:ext cx="6690564"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CF230265-1976-B789-8302-1361EEC4D767}"/>
              </a:ext>
            </a:extLst>
          </p:cNvPr>
          <p:cNvSpPr>
            <a:spLocks noGrp="1"/>
          </p:cNvSpPr>
          <p:nvPr>
            <p:ph type="body" sz="half" idx="2"/>
          </p:nvPr>
        </p:nvSpPr>
        <p:spPr>
          <a:xfrm>
            <a:off x="318248" y="2057400"/>
            <a:ext cx="4453779"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5963A80-0DBE-6A66-0902-B9CAADF00F67}"/>
              </a:ext>
            </a:extLst>
          </p:cNvPr>
          <p:cNvSpPr>
            <a:spLocks noGrp="1"/>
          </p:cNvSpPr>
          <p:nvPr>
            <p:ph type="dt" sz="half" idx="10"/>
          </p:nvPr>
        </p:nvSpPr>
        <p:spPr/>
        <p:txBody>
          <a:bodyPr/>
          <a:lstStyle/>
          <a:p>
            <a:fld id="{8EC5C9D7-2895-48A0-B760-765EF78168D9}" type="datetime1">
              <a:rPr lang="en-US" smtClean="0"/>
              <a:t>7/27/2026</a:t>
            </a:fld>
            <a:endParaRPr lang="en-US"/>
          </a:p>
        </p:txBody>
      </p:sp>
      <p:sp>
        <p:nvSpPr>
          <p:cNvPr id="6" name="Footer Placeholder 5">
            <a:extLst>
              <a:ext uri="{FF2B5EF4-FFF2-40B4-BE49-F238E27FC236}">
                <a16:creationId xmlns:a16="http://schemas.microsoft.com/office/drawing/2014/main" id="{D3D4AF82-4C11-3E19-DD35-19953B7903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AF51E3-09F3-44C3-5115-65D9E43A8A2E}"/>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8" name="Picture 7" descr="A blue and orange rectangle&#10;&#10;Description automatically generated">
            <a:extLst>
              <a:ext uri="{FF2B5EF4-FFF2-40B4-BE49-F238E27FC236}">
                <a16:creationId xmlns:a16="http://schemas.microsoft.com/office/drawing/2014/main" id="{FDB8C5C8-8294-2773-A49C-0BBA7CF5F2F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9" name="Picture 8" descr="A purple and blue logo&#10;&#10;Description automatically generated">
            <a:extLst>
              <a:ext uri="{FF2B5EF4-FFF2-40B4-BE49-F238E27FC236}">
                <a16:creationId xmlns:a16="http://schemas.microsoft.com/office/drawing/2014/main" id="{FD93CEB9-2804-C27E-8FA0-045A7DC33EF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10" name="Picture 9" descr="A blue and white logo&#10;&#10;Description automatically generated">
            <a:extLst>
              <a:ext uri="{FF2B5EF4-FFF2-40B4-BE49-F238E27FC236}">
                <a16:creationId xmlns:a16="http://schemas.microsoft.com/office/drawing/2014/main" id="{4BC7AA81-F508-6403-47A4-F6F873632FE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9" y="355258"/>
            <a:ext cx="1148080" cy="434183"/>
          </a:xfrm>
          <a:prstGeom prst="rect">
            <a:avLst/>
          </a:prstGeom>
        </p:spPr>
      </p:pic>
    </p:spTree>
    <p:extLst>
      <p:ext uri="{BB962C8B-B14F-4D97-AF65-F5344CB8AC3E}">
        <p14:creationId xmlns:p14="http://schemas.microsoft.com/office/powerpoint/2010/main" val="31639899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F3420-4438-B594-7EFA-BF2F4EADA2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D76A88-68E8-FBCB-FB8E-75DE8D9CAF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A5CB9A-8591-AE7B-26D4-9C62488A7A75}"/>
              </a:ext>
            </a:extLst>
          </p:cNvPr>
          <p:cNvSpPr>
            <a:spLocks noGrp="1"/>
          </p:cNvSpPr>
          <p:nvPr>
            <p:ph type="dt" sz="half" idx="10"/>
          </p:nvPr>
        </p:nvSpPr>
        <p:spPr/>
        <p:txBody>
          <a:bodyPr/>
          <a:lstStyle/>
          <a:p>
            <a:fld id="{8733BECD-6BFF-421A-9E78-D32BD4CD1F91}" type="datetime1">
              <a:rPr lang="en-US" smtClean="0"/>
              <a:t>7/27/2026</a:t>
            </a:fld>
            <a:endParaRPr lang="en-US"/>
          </a:p>
        </p:txBody>
      </p:sp>
      <p:sp>
        <p:nvSpPr>
          <p:cNvPr id="5" name="Footer Placeholder 4">
            <a:extLst>
              <a:ext uri="{FF2B5EF4-FFF2-40B4-BE49-F238E27FC236}">
                <a16:creationId xmlns:a16="http://schemas.microsoft.com/office/drawing/2014/main" id="{0555DD94-61CB-0DB7-F6E6-70901943D0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1F2FEB-3EC9-8B09-395D-D23B0C792EE2}"/>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7" name="Picture 6" descr="A blue and orange rectangle&#10;&#10;Description automatically generated">
            <a:extLst>
              <a:ext uri="{FF2B5EF4-FFF2-40B4-BE49-F238E27FC236}">
                <a16:creationId xmlns:a16="http://schemas.microsoft.com/office/drawing/2014/main" id="{8A101BDF-6A06-485B-3387-327E1F90FF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8" name="Picture 7" descr="A purple and blue logo&#10;&#10;Description automatically generated">
            <a:extLst>
              <a:ext uri="{FF2B5EF4-FFF2-40B4-BE49-F238E27FC236}">
                <a16:creationId xmlns:a16="http://schemas.microsoft.com/office/drawing/2014/main" id="{74626648-432D-34C0-F645-07163F39EE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5480A6AE-74C1-A24D-7C2B-F70497F5281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9" y="355258"/>
            <a:ext cx="1148080" cy="434183"/>
          </a:xfrm>
          <a:prstGeom prst="rect">
            <a:avLst/>
          </a:prstGeom>
        </p:spPr>
      </p:pic>
    </p:spTree>
    <p:extLst>
      <p:ext uri="{BB962C8B-B14F-4D97-AF65-F5344CB8AC3E}">
        <p14:creationId xmlns:p14="http://schemas.microsoft.com/office/powerpoint/2010/main" val="3725569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966024-AA99-AC6A-10F3-26DB555A1183}"/>
              </a:ext>
            </a:extLst>
          </p:cNvPr>
          <p:cNvSpPr>
            <a:spLocks noGrp="1"/>
          </p:cNvSpPr>
          <p:nvPr>
            <p:ph type="title" orient="vert"/>
          </p:nvPr>
        </p:nvSpPr>
        <p:spPr>
          <a:xfrm>
            <a:off x="8724900" y="365125"/>
            <a:ext cx="3148853"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698542-3FF4-9233-BFC8-101CFFC8E0CB}"/>
              </a:ext>
            </a:extLst>
          </p:cNvPr>
          <p:cNvSpPr>
            <a:spLocks noGrp="1"/>
          </p:cNvSpPr>
          <p:nvPr>
            <p:ph type="body" orient="vert" idx="1"/>
          </p:nvPr>
        </p:nvSpPr>
        <p:spPr>
          <a:xfrm>
            <a:off x="318248" y="365125"/>
            <a:ext cx="825425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90E74E-FB7C-2058-EA9A-7A4CB0973C02}"/>
              </a:ext>
            </a:extLst>
          </p:cNvPr>
          <p:cNvSpPr>
            <a:spLocks noGrp="1"/>
          </p:cNvSpPr>
          <p:nvPr>
            <p:ph type="dt" sz="half" idx="10"/>
          </p:nvPr>
        </p:nvSpPr>
        <p:spPr/>
        <p:txBody>
          <a:bodyPr/>
          <a:lstStyle/>
          <a:p>
            <a:fld id="{1679CA07-74A6-40E2-9B62-F690FE7DE360}" type="datetime1">
              <a:rPr lang="en-US" smtClean="0"/>
              <a:t>7/27/2026</a:t>
            </a:fld>
            <a:endParaRPr lang="en-US"/>
          </a:p>
        </p:txBody>
      </p:sp>
      <p:sp>
        <p:nvSpPr>
          <p:cNvPr id="5" name="Footer Placeholder 4">
            <a:extLst>
              <a:ext uri="{FF2B5EF4-FFF2-40B4-BE49-F238E27FC236}">
                <a16:creationId xmlns:a16="http://schemas.microsoft.com/office/drawing/2014/main" id="{8BE87751-0F04-36B2-4097-42F530A39A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2E0AB-7A53-3DCE-C4D6-B1030EF0226A}"/>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7" name="Picture 6" descr="A blue and orange rectangle&#10;&#10;Description automatically generated">
            <a:extLst>
              <a:ext uri="{FF2B5EF4-FFF2-40B4-BE49-F238E27FC236}">
                <a16:creationId xmlns:a16="http://schemas.microsoft.com/office/drawing/2014/main" id="{2A75D470-0306-0498-CE33-7DCDE26CA57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300"/>
            <a:ext cx="12192000" cy="157941"/>
          </a:xfrm>
          <a:prstGeom prst="rect">
            <a:avLst/>
          </a:prstGeom>
        </p:spPr>
      </p:pic>
      <p:pic>
        <p:nvPicPr>
          <p:cNvPr id="8" name="Picture 7" descr="A purple and blue logo&#10;&#10;Description automatically generated">
            <a:extLst>
              <a:ext uri="{FF2B5EF4-FFF2-40B4-BE49-F238E27FC236}">
                <a16:creationId xmlns:a16="http://schemas.microsoft.com/office/drawing/2014/main" id="{26025AD3-C8BE-EFFD-BD3B-B0715C67B46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647" y="6358587"/>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6BB94538-C81F-CD05-E6C1-1B86F34169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11082621" y="567311"/>
            <a:ext cx="1148080" cy="434183"/>
          </a:xfrm>
          <a:prstGeom prst="rect">
            <a:avLst/>
          </a:prstGeom>
        </p:spPr>
      </p:pic>
    </p:spTree>
    <p:extLst>
      <p:ext uri="{BB962C8B-B14F-4D97-AF65-F5344CB8AC3E}">
        <p14:creationId xmlns:p14="http://schemas.microsoft.com/office/powerpoint/2010/main" val="1016981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A blue and orange rectangle&#10;&#10;Description automatically generated">
            <a:extLst>
              <a:ext uri="{FF2B5EF4-FFF2-40B4-BE49-F238E27FC236}">
                <a16:creationId xmlns:a16="http://schemas.microsoft.com/office/drawing/2014/main" id="{4A4B3943-4C38-1C60-82DA-0F3AB0054EC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0459" r="1414" b="64877"/>
          <a:stretch/>
        </p:blipFill>
        <p:spPr>
          <a:xfrm>
            <a:off x="0" y="-5995"/>
            <a:ext cx="12192000" cy="1715734"/>
          </a:xfrm>
          <a:prstGeom prst="rect">
            <a:avLst/>
          </a:prstGeom>
        </p:spPr>
      </p:pic>
      <p:pic>
        <p:nvPicPr>
          <p:cNvPr id="8" name="Picture 7" descr="A purple and blue logo&#10;&#10;Description automatically generated">
            <a:extLst>
              <a:ext uri="{FF2B5EF4-FFF2-40B4-BE49-F238E27FC236}">
                <a16:creationId xmlns:a16="http://schemas.microsoft.com/office/drawing/2014/main" id="{071D1B8A-F389-AE09-E64D-6B218544C2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6513" y="6411652"/>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DCF31478-CFDD-1D17-453A-B1951A4E74A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5779" y="6411652"/>
            <a:ext cx="782010" cy="295742"/>
          </a:xfrm>
          <a:prstGeom prst="rect">
            <a:avLst/>
          </a:prstGeom>
        </p:spPr>
      </p:pic>
      <p:sp>
        <p:nvSpPr>
          <p:cNvPr id="2" name="Title 1">
            <a:extLst>
              <a:ext uri="{FF2B5EF4-FFF2-40B4-BE49-F238E27FC236}">
                <a16:creationId xmlns:a16="http://schemas.microsoft.com/office/drawing/2014/main" id="{AFE37AC6-75E1-ABC0-E760-66199CD767FE}"/>
              </a:ext>
            </a:extLst>
          </p:cNvPr>
          <p:cNvSpPr>
            <a:spLocks noGrp="1"/>
          </p:cNvSpPr>
          <p:nvPr>
            <p:ph type="title"/>
          </p:nvPr>
        </p:nvSpPr>
        <p:spPr>
          <a:xfrm>
            <a:off x="502024" y="1709738"/>
            <a:ext cx="11187952"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05F95B-8E4D-8180-3F6B-BCDB927AB8EE}"/>
              </a:ext>
            </a:extLst>
          </p:cNvPr>
          <p:cNvSpPr>
            <a:spLocks noGrp="1"/>
          </p:cNvSpPr>
          <p:nvPr>
            <p:ph type="body" idx="1"/>
          </p:nvPr>
        </p:nvSpPr>
        <p:spPr>
          <a:xfrm>
            <a:off x="502024" y="4589463"/>
            <a:ext cx="1118795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468370-4601-C5C7-75B5-C4D9CC8B3030}"/>
              </a:ext>
            </a:extLst>
          </p:cNvPr>
          <p:cNvSpPr>
            <a:spLocks noGrp="1"/>
          </p:cNvSpPr>
          <p:nvPr>
            <p:ph type="dt" sz="half" idx="10"/>
          </p:nvPr>
        </p:nvSpPr>
        <p:spPr/>
        <p:txBody>
          <a:bodyPr/>
          <a:lstStyle/>
          <a:p>
            <a:fld id="{F209A52B-F3BD-4DDB-8EF0-FC51369AA97F}" type="datetime1">
              <a:rPr lang="en-US" smtClean="0"/>
              <a:t>7/27/2026</a:t>
            </a:fld>
            <a:endParaRPr lang="en-US"/>
          </a:p>
        </p:txBody>
      </p:sp>
      <p:sp>
        <p:nvSpPr>
          <p:cNvPr id="5" name="Footer Placeholder 4">
            <a:extLst>
              <a:ext uri="{FF2B5EF4-FFF2-40B4-BE49-F238E27FC236}">
                <a16:creationId xmlns:a16="http://schemas.microsoft.com/office/drawing/2014/main" id="{0ABDBB57-B4F0-4890-7B35-B0D8398E96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CBB101-6164-56A3-4380-DB6104235F6B}"/>
              </a:ext>
            </a:extLst>
          </p:cNvPr>
          <p:cNvSpPr>
            <a:spLocks noGrp="1"/>
          </p:cNvSpPr>
          <p:nvPr>
            <p:ph type="sldNum" sz="quarter" idx="12"/>
          </p:nvPr>
        </p:nvSpPr>
        <p:spPr/>
        <p:txBody>
          <a:bodyPr/>
          <a:lstStyle/>
          <a:p>
            <a:fld id="{7C128671-D032-469D-8723-87B14E1C74F3}" type="slidenum">
              <a:rPr lang="en-US" smtClean="0"/>
              <a:t>‹#›</a:t>
            </a:fld>
            <a:endParaRPr lang="en-US"/>
          </a:p>
        </p:txBody>
      </p:sp>
    </p:spTree>
    <p:extLst>
      <p:ext uri="{BB962C8B-B14F-4D97-AF65-F5344CB8AC3E}">
        <p14:creationId xmlns:p14="http://schemas.microsoft.com/office/powerpoint/2010/main" val="2128194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C32EAB5-B0FC-5624-D8C3-B28A51FA5548}"/>
              </a:ext>
            </a:extLst>
          </p:cNvPr>
          <p:cNvSpPr>
            <a:spLocks noGrp="1"/>
          </p:cNvSpPr>
          <p:nvPr>
            <p:ph type="dt" sz="half" idx="10"/>
          </p:nvPr>
        </p:nvSpPr>
        <p:spPr/>
        <p:txBody>
          <a:bodyPr/>
          <a:lstStyle/>
          <a:p>
            <a:fld id="{C1DBD6EB-EAD1-4514-99B9-37311A2388A2}" type="datetime1">
              <a:rPr lang="en-US" smtClean="0"/>
              <a:t>7/27/2026</a:t>
            </a:fld>
            <a:endParaRPr lang="en-US"/>
          </a:p>
        </p:txBody>
      </p:sp>
      <p:sp>
        <p:nvSpPr>
          <p:cNvPr id="4" name="Footer Placeholder 3">
            <a:extLst>
              <a:ext uri="{FF2B5EF4-FFF2-40B4-BE49-F238E27FC236}">
                <a16:creationId xmlns:a16="http://schemas.microsoft.com/office/drawing/2014/main" id="{00D37E55-FA56-F036-65B5-251605065DE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E551E5E-084A-3026-DC3D-2F8B6A16BB61}"/>
              </a:ext>
            </a:extLst>
          </p:cNvPr>
          <p:cNvSpPr>
            <a:spLocks noGrp="1"/>
          </p:cNvSpPr>
          <p:nvPr>
            <p:ph type="sldNum" sz="quarter" idx="12"/>
          </p:nvPr>
        </p:nvSpPr>
        <p:spPr/>
        <p:txBody>
          <a:bodyPr/>
          <a:lstStyle/>
          <a:p>
            <a:fld id="{7C128671-D032-469D-8723-87B14E1C74F3}" type="slidenum">
              <a:rPr lang="en-US" smtClean="0"/>
              <a:t>‹#›</a:t>
            </a:fld>
            <a:endParaRPr lang="en-US"/>
          </a:p>
        </p:txBody>
      </p:sp>
      <p:sp>
        <p:nvSpPr>
          <p:cNvPr id="6" name="Title 1">
            <a:extLst>
              <a:ext uri="{FF2B5EF4-FFF2-40B4-BE49-F238E27FC236}">
                <a16:creationId xmlns:a16="http://schemas.microsoft.com/office/drawing/2014/main" id="{067C39A4-1FA6-1BD6-4A40-9448615E10A5}"/>
              </a:ext>
            </a:extLst>
          </p:cNvPr>
          <p:cNvSpPr>
            <a:spLocks noGrp="1"/>
          </p:cNvSpPr>
          <p:nvPr>
            <p:ph type="title"/>
          </p:nvPr>
        </p:nvSpPr>
        <p:spPr>
          <a:xfrm>
            <a:off x="502024" y="1709738"/>
            <a:ext cx="11187952" cy="2852737"/>
          </a:xfrm>
        </p:spPr>
        <p:txBody>
          <a:bodyPr anchor="ctr"/>
          <a:lstStyle>
            <a:lvl1pPr>
              <a:defRPr sz="6000"/>
            </a:lvl1pPr>
          </a:lstStyle>
          <a:p>
            <a:r>
              <a:rPr lang="en-US"/>
              <a:t>Click to edit Master title style</a:t>
            </a:r>
            <a:endParaRPr lang="en-US" dirty="0"/>
          </a:p>
        </p:txBody>
      </p:sp>
      <p:pic>
        <p:nvPicPr>
          <p:cNvPr id="7" name="Picture 6" descr="A blue and orange rectangle&#10;&#10;Description automatically generated">
            <a:extLst>
              <a:ext uri="{FF2B5EF4-FFF2-40B4-BE49-F238E27FC236}">
                <a16:creationId xmlns:a16="http://schemas.microsoft.com/office/drawing/2014/main" id="{F7EE84DB-964D-217A-5131-B595A6A25E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8" name="Picture 7" descr="A purple and blue logo&#10;&#10;Description automatically generated">
            <a:extLst>
              <a:ext uri="{FF2B5EF4-FFF2-40B4-BE49-F238E27FC236}">
                <a16:creationId xmlns:a16="http://schemas.microsoft.com/office/drawing/2014/main" id="{173632F7-7455-9F79-E1B3-C5BC2A22F1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9" name="Picture 8" descr="A blue and white logo&#10;&#10;Description automatically generated">
            <a:extLst>
              <a:ext uri="{FF2B5EF4-FFF2-40B4-BE49-F238E27FC236}">
                <a16:creationId xmlns:a16="http://schemas.microsoft.com/office/drawing/2014/main" id="{1E2C340D-2547-C5CA-BB82-F52F099F07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67588" y="239842"/>
            <a:ext cx="1148080" cy="434183"/>
          </a:xfrm>
          <a:prstGeom prst="rect">
            <a:avLst/>
          </a:prstGeom>
        </p:spPr>
      </p:pic>
    </p:spTree>
    <p:extLst>
      <p:ext uri="{BB962C8B-B14F-4D97-AF65-F5344CB8AC3E}">
        <p14:creationId xmlns:p14="http://schemas.microsoft.com/office/powerpoint/2010/main" val="2526845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3AB28-D8E5-C0E3-0CB2-B6863033AF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2C019F-FAA8-9A74-6728-099E6E100F0F}"/>
              </a:ext>
            </a:extLst>
          </p:cNvPr>
          <p:cNvSpPr>
            <a:spLocks noGrp="1"/>
          </p:cNvSpPr>
          <p:nvPr>
            <p:ph sz="half" idx="1"/>
          </p:nvPr>
        </p:nvSpPr>
        <p:spPr>
          <a:xfrm>
            <a:off x="318247" y="1690688"/>
            <a:ext cx="5701553" cy="4486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5ED92F-2466-27B1-ED9E-58DA9A1E57E1}"/>
              </a:ext>
            </a:extLst>
          </p:cNvPr>
          <p:cNvSpPr>
            <a:spLocks noGrp="1"/>
          </p:cNvSpPr>
          <p:nvPr>
            <p:ph sz="half" idx="2"/>
          </p:nvPr>
        </p:nvSpPr>
        <p:spPr>
          <a:xfrm>
            <a:off x="6172199" y="1700557"/>
            <a:ext cx="5701553" cy="44764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6C30F5E-88B1-1B1E-0D87-72742A1725F5}"/>
              </a:ext>
            </a:extLst>
          </p:cNvPr>
          <p:cNvSpPr>
            <a:spLocks noGrp="1"/>
          </p:cNvSpPr>
          <p:nvPr>
            <p:ph type="dt" sz="half" idx="10"/>
          </p:nvPr>
        </p:nvSpPr>
        <p:spPr/>
        <p:txBody>
          <a:bodyPr/>
          <a:lstStyle/>
          <a:p>
            <a:fld id="{80C17438-E827-48F8-AAAA-F4AEF5EA8E63}" type="datetime1">
              <a:rPr lang="en-US" smtClean="0"/>
              <a:t>7/27/2026</a:t>
            </a:fld>
            <a:endParaRPr lang="en-US"/>
          </a:p>
        </p:txBody>
      </p:sp>
      <p:sp>
        <p:nvSpPr>
          <p:cNvPr id="6" name="Footer Placeholder 5">
            <a:extLst>
              <a:ext uri="{FF2B5EF4-FFF2-40B4-BE49-F238E27FC236}">
                <a16:creationId xmlns:a16="http://schemas.microsoft.com/office/drawing/2014/main" id="{77071D64-88E7-A13D-FDD2-3C96536EC8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1DDF74-2540-2640-1C3E-64C51DB8335B}"/>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8" name="Picture 7" descr="A blue and orange rectangle&#10;&#10;Description automatically generated">
            <a:extLst>
              <a:ext uri="{FF2B5EF4-FFF2-40B4-BE49-F238E27FC236}">
                <a16:creationId xmlns:a16="http://schemas.microsoft.com/office/drawing/2014/main" id="{37CADB35-00F5-85F7-7271-CD381DEF84F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9" name="Picture 8" descr="A purple and blue logo&#10;&#10;Description automatically generated">
            <a:extLst>
              <a:ext uri="{FF2B5EF4-FFF2-40B4-BE49-F238E27FC236}">
                <a16:creationId xmlns:a16="http://schemas.microsoft.com/office/drawing/2014/main" id="{3C030AF9-E08D-6399-8129-558DFD8647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10" name="Picture 9" descr="A blue and white logo&#10;&#10;Description automatically generated">
            <a:extLst>
              <a:ext uri="{FF2B5EF4-FFF2-40B4-BE49-F238E27FC236}">
                <a16:creationId xmlns:a16="http://schemas.microsoft.com/office/drawing/2014/main" id="{6CF2EA2C-D11D-2244-9190-08ABCA83109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8" y="355256"/>
            <a:ext cx="1148080" cy="434183"/>
          </a:xfrm>
          <a:prstGeom prst="rect">
            <a:avLst/>
          </a:prstGeom>
        </p:spPr>
      </p:pic>
    </p:spTree>
    <p:extLst>
      <p:ext uri="{BB962C8B-B14F-4D97-AF65-F5344CB8AC3E}">
        <p14:creationId xmlns:p14="http://schemas.microsoft.com/office/powerpoint/2010/main" val="2648756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5A53C-C1F9-127B-5448-829CB81CB7FF}"/>
              </a:ext>
            </a:extLst>
          </p:cNvPr>
          <p:cNvSpPr>
            <a:spLocks noGrp="1"/>
          </p:cNvSpPr>
          <p:nvPr>
            <p:ph type="title"/>
          </p:nvPr>
        </p:nvSpPr>
        <p:spPr>
          <a:xfrm>
            <a:off x="318247" y="365125"/>
            <a:ext cx="11555506"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066C5E-4624-1C94-E6C4-651A205AAA8F}"/>
              </a:ext>
            </a:extLst>
          </p:cNvPr>
          <p:cNvSpPr>
            <a:spLocks noGrp="1"/>
          </p:cNvSpPr>
          <p:nvPr>
            <p:ph type="body" idx="1"/>
          </p:nvPr>
        </p:nvSpPr>
        <p:spPr>
          <a:xfrm>
            <a:off x="318248" y="1681163"/>
            <a:ext cx="567932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4C0C60-E8CB-AA38-8771-2364553328D7}"/>
              </a:ext>
            </a:extLst>
          </p:cNvPr>
          <p:cNvSpPr>
            <a:spLocks noGrp="1"/>
          </p:cNvSpPr>
          <p:nvPr>
            <p:ph sz="half" idx="2"/>
          </p:nvPr>
        </p:nvSpPr>
        <p:spPr>
          <a:xfrm>
            <a:off x="318248" y="2505075"/>
            <a:ext cx="567932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68F411-10E3-5B9B-D8B1-31C876E8329A}"/>
              </a:ext>
            </a:extLst>
          </p:cNvPr>
          <p:cNvSpPr>
            <a:spLocks noGrp="1"/>
          </p:cNvSpPr>
          <p:nvPr>
            <p:ph type="body" sz="quarter" idx="3"/>
          </p:nvPr>
        </p:nvSpPr>
        <p:spPr>
          <a:xfrm>
            <a:off x="6172200" y="1681163"/>
            <a:ext cx="570155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01A814-65F8-BCFB-455B-03C48EFA0997}"/>
              </a:ext>
            </a:extLst>
          </p:cNvPr>
          <p:cNvSpPr>
            <a:spLocks noGrp="1"/>
          </p:cNvSpPr>
          <p:nvPr>
            <p:ph sz="quarter" idx="4"/>
          </p:nvPr>
        </p:nvSpPr>
        <p:spPr>
          <a:xfrm>
            <a:off x="6172199" y="2505075"/>
            <a:ext cx="570155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073FF6-4554-E0D1-3AB0-7B20AA08BBE1}"/>
              </a:ext>
            </a:extLst>
          </p:cNvPr>
          <p:cNvSpPr>
            <a:spLocks noGrp="1"/>
          </p:cNvSpPr>
          <p:nvPr>
            <p:ph type="dt" sz="half" idx="10"/>
          </p:nvPr>
        </p:nvSpPr>
        <p:spPr/>
        <p:txBody>
          <a:bodyPr/>
          <a:lstStyle/>
          <a:p>
            <a:fld id="{D4B093DF-F1AB-4812-9C7C-E5A8E46AE76D}" type="datetime1">
              <a:rPr lang="en-US" smtClean="0"/>
              <a:t>7/27/2026</a:t>
            </a:fld>
            <a:endParaRPr lang="en-US"/>
          </a:p>
        </p:txBody>
      </p:sp>
      <p:sp>
        <p:nvSpPr>
          <p:cNvPr id="8" name="Footer Placeholder 7">
            <a:extLst>
              <a:ext uri="{FF2B5EF4-FFF2-40B4-BE49-F238E27FC236}">
                <a16:creationId xmlns:a16="http://schemas.microsoft.com/office/drawing/2014/main" id="{6CF75A4A-B209-6364-FE1F-C83CC381C8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FECCD6-A53C-D422-665D-B0227812C26B}"/>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10" name="Picture 9" descr="A blue and orange rectangle&#10;&#10;Description automatically generated">
            <a:extLst>
              <a:ext uri="{FF2B5EF4-FFF2-40B4-BE49-F238E27FC236}">
                <a16:creationId xmlns:a16="http://schemas.microsoft.com/office/drawing/2014/main" id="{C2618161-13C9-45DC-E21F-DD3CF7F8CE8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11" name="Picture 10" descr="A purple and blue logo&#10;&#10;Description automatically generated">
            <a:extLst>
              <a:ext uri="{FF2B5EF4-FFF2-40B4-BE49-F238E27FC236}">
                <a16:creationId xmlns:a16="http://schemas.microsoft.com/office/drawing/2014/main" id="{1A44FA3A-6861-F5BB-C956-D4C49DFBFA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12" name="Picture 11" descr="A blue and white logo&#10;&#10;Description automatically generated">
            <a:extLst>
              <a:ext uri="{FF2B5EF4-FFF2-40B4-BE49-F238E27FC236}">
                <a16:creationId xmlns:a16="http://schemas.microsoft.com/office/drawing/2014/main" id="{347856EE-18A2-D4DA-2920-AE9B51EA66B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8" y="355256"/>
            <a:ext cx="1148080" cy="434183"/>
          </a:xfrm>
          <a:prstGeom prst="rect">
            <a:avLst/>
          </a:prstGeom>
        </p:spPr>
      </p:pic>
    </p:spTree>
    <p:extLst>
      <p:ext uri="{BB962C8B-B14F-4D97-AF65-F5344CB8AC3E}">
        <p14:creationId xmlns:p14="http://schemas.microsoft.com/office/powerpoint/2010/main" val="362573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CBA91-8D5D-ED9E-E7EA-A6177039D1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B129E0-A424-F301-6AD2-FAF72B63BFE2}"/>
              </a:ext>
            </a:extLst>
          </p:cNvPr>
          <p:cNvSpPr>
            <a:spLocks noGrp="1"/>
          </p:cNvSpPr>
          <p:nvPr>
            <p:ph type="dt" sz="half" idx="10"/>
          </p:nvPr>
        </p:nvSpPr>
        <p:spPr/>
        <p:txBody>
          <a:bodyPr/>
          <a:lstStyle/>
          <a:p>
            <a:fld id="{D03EB861-2A8B-4D79-9D0D-279A67FBB033}" type="datetime1">
              <a:rPr lang="en-US" smtClean="0"/>
              <a:t>7/27/2026</a:t>
            </a:fld>
            <a:endParaRPr lang="en-US"/>
          </a:p>
        </p:txBody>
      </p:sp>
      <p:sp>
        <p:nvSpPr>
          <p:cNvPr id="4" name="Footer Placeholder 3">
            <a:extLst>
              <a:ext uri="{FF2B5EF4-FFF2-40B4-BE49-F238E27FC236}">
                <a16:creationId xmlns:a16="http://schemas.microsoft.com/office/drawing/2014/main" id="{14E54E6A-590E-9B42-CFB7-E7449D6E9F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F4F41D-9083-DF58-584F-4C22A9604FD3}"/>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6" name="Picture 5" descr="A blue and orange rectangle&#10;&#10;Description automatically generated">
            <a:extLst>
              <a:ext uri="{FF2B5EF4-FFF2-40B4-BE49-F238E27FC236}">
                <a16:creationId xmlns:a16="http://schemas.microsoft.com/office/drawing/2014/main" id="{199752E1-509A-2FFB-5873-2E06B8C7E50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7" name="Picture 6" descr="A purple and blue logo&#10;&#10;Description automatically generated">
            <a:extLst>
              <a:ext uri="{FF2B5EF4-FFF2-40B4-BE49-F238E27FC236}">
                <a16:creationId xmlns:a16="http://schemas.microsoft.com/office/drawing/2014/main" id="{20FA20FA-F2DB-8F94-7CB8-7DE3CE4458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8" name="Picture 7" descr="A blue and white logo&#10;&#10;Description automatically generated">
            <a:extLst>
              <a:ext uri="{FF2B5EF4-FFF2-40B4-BE49-F238E27FC236}">
                <a16:creationId xmlns:a16="http://schemas.microsoft.com/office/drawing/2014/main" id="{BED69AF8-5E85-7366-DC6E-5726EDD3B8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8" y="355256"/>
            <a:ext cx="1148080" cy="434183"/>
          </a:xfrm>
          <a:prstGeom prst="rect">
            <a:avLst/>
          </a:prstGeom>
        </p:spPr>
      </p:pic>
    </p:spTree>
    <p:extLst>
      <p:ext uri="{BB962C8B-B14F-4D97-AF65-F5344CB8AC3E}">
        <p14:creationId xmlns:p14="http://schemas.microsoft.com/office/powerpoint/2010/main" val="494185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D0B7FF-6688-CB89-0C7A-A3E3B93A2A0C}"/>
              </a:ext>
            </a:extLst>
          </p:cNvPr>
          <p:cNvSpPr>
            <a:spLocks noGrp="1"/>
          </p:cNvSpPr>
          <p:nvPr>
            <p:ph type="dt" sz="half" idx="10"/>
          </p:nvPr>
        </p:nvSpPr>
        <p:spPr/>
        <p:txBody>
          <a:bodyPr/>
          <a:lstStyle/>
          <a:p>
            <a:fld id="{E6894949-9145-42DB-8EE8-8C960734E9E7}" type="datetime1">
              <a:rPr lang="en-US" smtClean="0"/>
              <a:t>7/27/2026</a:t>
            </a:fld>
            <a:endParaRPr lang="en-US"/>
          </a:p>
        </p:txBody>
      </p:sp>
      <p:sp>
        <p:nvSpPr>
          <p:cNvPr id="3" name="Footer Placeholder 2">
            <a:extLst>
              <a:ext uri="{FF2B5EF4-FFF2-40B4-BE49-F238E27FC236}">
                <a16:creationId xmlns:a16="http://schemas.microsoft.com/office/drawing/2014/main" id="{812CC13A-5728-E5AC-DB14-6E18EED2AD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375769-7A1B-0071-FCFF-96205879BAD7}"/>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5" name="Picture 4" descr="A blue and orange rectangle&#10;&#10;Description automatically generated">
            <a:extLst>
              <a:ext uri="{FF2B5EF4-FFF2-40B4-BE49-F238E27FC236}">
                <a16:creationId xmlns:a16="http://schemas.microsoft.com/office/drawing/2014/main" id="{76A5D00A-5806-F496-21CD-E2685B895F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6" name="Picture 5" descr="A purple and blue logo&#10;&#10;Description automatically generated">
            <a:extLst>
              <a:ext uri="{FF2B5EF4-FFF2-40B4-BE49-F238E27FC236}">
                <a16:creationId xmlns:a16="http://schemas.microsoft.com/office/drawing/2014/main" id="{69C48BAC-0109-6904-BC58-DE605177D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7" name="Picture 6" descr="A blue and white logo&#10;&#10;Description automatically generated">
            <a:extLst>
              <a:ext uri="{FF2B5EF4-FFF2-40B4-BE49-F238E27FC236}">
                <a16:creationId xmlns:a16="http://schemas.microsoft.com/office/drawing/2014/main" id="{174634B4-E3A7-9344-EC59-6906FC710FE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8" y="355256"/>
            <a:ext cx="1148080" cy="434183"/>
          </a:xfrm>
          <a:prstGeom prst="rect">
            <a:avLst/>
          </a:prstGeom>
        </p:spPr>
      </p:pic>
    </p:spTree>
    <p:extLst>
      <p:ext uri="{BB962C8B-B14F-4D97-AF65-F5344CB8AC3E}">
        <p14:creationId xmlns:p14="http://schemas.microsoft.com/office/powerpoint/2010/main" val="1620005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2D373-3C2A-E9DC-5BA4-D8CA7C50A844}"/>
              </a:ext>
            </a:extLst>
          </p:cNvPr>
          <p:cNvSpPr>
            <a:spLocks noGrp="1"/>
          </p:cNvSpPr>
          <p:nvPr>
            <p:ph type="title"/>
          </p:nvPr>
        </p:nvSpPr>
        <p:spPr>
          <a:xfrm>
            <a:off x="318248" y="457200"/>
            <a:ext cx="44537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0FD10A-B2C0-1C68-4020-07A678E579D4}"/>
              </a:ext>
            </a:extLst>
          </p:cNvPr>
          <p:cNvSpPr>
            <a:spLocks noGrp="1"/>
          </p:cNvSpPr>
          <p:nvPr>
            <p:ph idx="1"/>
          </p:nvPr>
        </p:nvSpPr>
        <p:spPr>
          <a:xfrm>
            <a:off x="5183187" y="987425"/>
            <a:ext cx="669056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94FE50-C812-09EC-1C58-634D7312364B}"/>
              </a:ext>
            </a:extLst>
          </p:cNvPr>
          <p:cNvSpPr>
            <a:spLocks noGrp="1"/>
          </p:cNvSpPr>
          <p:nvPr>
            <p:ph type="body" sz="half" idx="2"/>
          </p:nvPr>
        </p:nvSpPr>
        <p:spPr>
          <a:xfrm>
            <a:off x="318248" y="2057400"/>
            <a:ext cx="44537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808C0E-DE6A-FFE0-31E3-F06CD96E1DAB}"/>
              </a:ext>
            </a:extLst>
          </p:cNvPr>
          <p:cNvSpPr>
            <a:spLocks noGrp="1"/>
          </p:cNvSpPr>
          <p:nvPr>
            <p:ph type="dt" sz="half" idx="10"/>
          </p:nvPr>
        </p:nvSpPr>
        <p:spPr/>
        <p:txBody>
          <a:bodyPr/>
          <a:lstStyle/>
          <a:p>
            <a:fld id="{188E83E9-928A-4CFA-AF7F-733C1DE65B70}" type="datetime1">
              <a:rPr lang="en-US" smtClean="0"/>
              <a:t>7/27/2026</a:t>
            </a:fld>
            <a:endParaRPr lang="en-US"/>
          </a:p>
        </p:txBody>
      </p:sp>
      <p:sp>
        <p:nvSpPr>
          <p:cNvPr id="6" name="Footer Placeholder 5">
            <a:extLst>
              <a:ext uri="{FF2B5EF4-FFF2-40B4-BE49-F238E27FC236}">
                <a16:creationId xmlns:a16="http://schemas.microsoft.com/office/drawing/2014/main" id="{451D3CF1-2A38-1001-9238-892D2045D4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9A3540-5B3B-382F-AE30-9438D9593BD3}"/>
              </a:ext>
            </a:extLst>
          </p:cNvPr>
          <p:cNvSpPr>
            <a:spLocks noGrp="1"/>
          </p:cNvSpPr>
          <p:nvPr>
            <p:ph type="sldNum" sz="quarter" idx="12"/>
          </p:nvPr>
        </p:nvSpPr>
        <p:spPr/>
        <p:txBody>
          <a:bodyPr/>
          <a:lstStyle/>
          <a:p>
            <a:fld id="{7C128671-D032-469D-8723-87B14E1C74F3}" type="slidenum">
              <a:rPr lang="en-US" smtClean="0"/>
              <a:t>‹#›</a:t>
            </a:fld>
            <a:endParaRPr lang="en-US"/>
          </a:p>
        </p:txBody>
      </p:sp>
      <p:pic>
        <p:nvPicPr>
          <p:cNvPr id="8" name="Picture 7" descr="A blue and orange rectangle&#10;&#10;Description automatically generated">
            <a:extLst>
              <a:ext uri="{FF2B5EF4-FFF2-40B4-BE49-F238E27FC236}">
                <a16:creationId xmlns:a16="http://schemas.microsoft.com/office/drawing/2014/main" id="{60EC2DE7-AFAF-5FED-BE23-FBEE87559E8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2" r="1414" b="96397"/>
          <a:stretch/>
        </p:blipFill>
        <p:spPr>
          <a:xfrm flipV="1">
            <a:off x="0" y="6718298"/>
            <a:ext cx="12192000" cy="157941"/>
          </a:xfrm>
          <a:prstGeom prst="rect">
            <a:avLst/>
          </a:prstGeom>
        </p:spPr>
      </p:pic>
      <p:pic>
        <p:nvPicPr>
          <p:cNvPr id="9" name="Picture 8" descr="A purple and blue logo&#10;&#10;Description automatically generated">
            <a:extLst>
              <a:ext uri="{FF2B5EF4-FFF2-40B4-BE49-F238E27FC236}">
                <a16:creationId xmlns:a16="http://schemas.microsoft.com/office/drawing/2014/main" id="{0BD0E27D-56D7-DE00-6A6A-F781B352F2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4647" y="6358585"/>
            <a:ext cx="571500" cy="295741"/>
          </a:xfrm>
          <a:prstGeom prst="rect">
            <a:avLst/>
          </a:prstGeom>
        </p:spPr>
      </p:pic>
      <p:pic>
        <p:nvPicPr>
          <p:cNvPr id="10" name="Picture 9" descr="A blue and white logo&#10;&#10;Description automatically generated">
            <a:extLst>
              <a:ext uri="{FF2B5EF4-FFF2-40B4-BE49-F238E27FC236}">
                <a16:creationId xmlns:a16="http://schemas.microsoft.com/office/drawing/2014/main" id="{44B644B9-171D-BC69-5BA0-363AFF19977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23198" y="355256"/>
            <a:ext cx="1148080" cy="434183"/>
          </a:xfrm>
          <a:prstGeom prst="rect">
            <a:avLst/>
          </a:prstGeom>
        </p:spPr>
      </p:pic>
    </p:spTree>
    <p:extLst>
      <p:ext uri="{BB962C8B-B14F-4D97-AF65-F5344CB8AC3E}">
        <p14:creationId xmlns:p14="http://schemas.microsoft.com/office/powerpoint/2010/main" val="3172276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DF553E-11EF-B68D-05D8-ACD0D416CB92}"/>
              </a:ext>
            </a:extLst>
          </p:cNvPr>
          <p:cNvSpPr>
            <a:spLocks noGrp="1"/>
          </p:cNvSpPr>
          <p:nvPr>
            <p:ph type="title"/>
          </p:nvPr>
        </p:nvSpPr>
        <p:spPr>
          <a:xfrm>
            <a:off x="318247" y="365125"/>
            <a:ext cx="11555506"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607205-7C05-C9E7-231D-A4471C6584EB}"/>
              </a:ext>
            </a:extLst>
          </p:cNvPr>
          <p:cNvSpPr>
            <a:spLocks noGrp="1"/>
          </p:cNvSpPr>
          <p:nvPr>
            <p:ph type="body" idx="1"/>
          </p:nvPr>
        </p:nvSpPr>
        <p:spPr>
          <a:xfrm>
            <a:off x="318247" y="1690688"/>
            <a:ext cx="11555506" cy="44862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4801A1-2DE0-E17C-3862-A8DB5F64E2B6}"/>
              </a:ext>
            </a:extLst>
          </p:cNvPr>
          <p:cNvSpPr>
            <a:spLocks noGrp="1"/>
          </p:cNvSpPr>
          <p:nvPr>
            <p:ph type="dt" sz="half" idx="2"/>
          </p:nvPr>
        </p:nvSpPr>
        <p:spPr>
          <a:xfrm>
            <a:off x="31824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BD6EB-EAD1-4514-99B9-37311A2388A2}" type="datetime1">
              <a:rPr lang="en-US" smtClean="0"/>
              <a:t>7/27/2026</a:t>
            </a:fld>
            <a:endParaRPr lang="en-US"/>
          </a:p>
        </p:txBody>
      </p:sp>
      <p:sp>
        <p:nvSpPr>
          <p:cNvPr id="5" name="Footer Placeholder 4">
            <a:extLst>
              <a:ext uri="{FF2B5EF4-FFF2-40B4-BE49-F238E27FC236}">
                <a16:creationId xmlns:a16="http://schemas.microsoft.com/office/drawing/2014/main" id="{72F3999D-AEE6-B1A3-88F5-70B9007778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1EB0CA8-06CA-AB60-E1E0-A5AF2B24A3B7}"/>
              </a:ext>
            </a:extLst>
          </p:cNvPr>
          <p:cNvSpPr>
            <a:spLocks noGrp="1"/>
          </p:cNvSpPr>
          <p:nvPr>
            <p:ph type="sldNum" sz="quarter" idx="4"/>
          </p:nvPr>
        </p:nvSpPr>
        <p:spPr>
          <a:xfrm>
            <a:off x="9130553" y="6356349"/>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28671-D032-469D-8723-87B14E1C74F3}" type="slidenum">
              <a:rPr lang="en-US" smtClean="0"/>
              <a:t>‹#›</a:t>
            </a:fld>
            <a:endParaRPr lang="en-US"/>
          </a:p>
        </p:txBody>
      </p:sp>
    </p:spTree>
    <p:extLst>
      <p:ext uri="{BB962C8B-B14F-4D97-AF65-F5344CB8AC3E}">
        <p14:creationId xmlns:p14="http://schemas.microsoft.com/office/powerpoint/2010/main" val="37988408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84"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98"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DF553E-11EF-B68D-05D8-ACD0D416CB92}"/>
              </a:ext>
            </a:extLst>
          </p:cNvPr>
          <p:cNvSpPr>
            <a:spLocks noGrp="1"/>
          </p:cNvSpPr>
          <p:nvPr>
            <p:ph type="title"/>
          </p:nvPr>
        </p:nvSpPr>
        <p:spPr>
          <a:xfrm>
            <a:off x="318247" y="365127"/>
            <a:ext cx="1155550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D607205-7C05-C9E7-231D-A4471C6584EB}"/>
              </a:ext>
            </a:extLst>
          </p:cNvPr>
          <p:cNvSpPr>
            <a:spLocks noGrp="1"/>
          </p:cNvSpPr>
          <p:nvPr>
            <p:ph type="body" idx="1"/>
          </p:nvPr>
        </p:nvSpPr>
        <p:spPr>
          <a:xfrm>
            <a:off x="318247" y="1690688"/>
            <a:ext cx="11555507" cy="44862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34801A1-2DE0-E17C-3862-A8DB5F64E2B6}"/>
              </a:ext>
            </a:extLst>
          </p:cNvPr>
          <p:cNvSpPr>
            <a:spLocks noGrp="1"/>
          </p:cNvSpPr>
          <p:nvPr>
            <p:ph type="dt" sz="half" idx="2"/>
          </p:nvPr>
        </p:nvSpPr>
        <p:spPr>
          <a:xfrm>
            <a:off x="318247"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C0BA58-61D6-498B-A0F2-7CA4D88EF4D9}" type="datetime1">
              <a:rPr lang="en-US" smtClean="0"/>
              <a:t>7/27/2026</a:t>
            </a:fld>
            <a:endParaRPr lang="en-US" dirty="0"/>
          </a:p>
        </p:txBody>
      </p:sp>
      <p:sp>
        <p:nvSpPr>
          <p:cNvPr id="5" name="Footer Placeholder 4">
            <a:extLst>
              <a:ext uri="{FF2B5EF4-FFF2-40B4-BE49-F238E27FC236}">
                <a16:creationId xmlns:a16="http://schemas.microsoft.com/office/drawing/2014/main" id="{72F3999D-AEE6-B1A3-88F5-70B9007778AA}"/>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1EB0CA8-06CA-AB60-E1E0-A5AF2B24A3B7}"/>
              </a:ext>
            </a:extLst>
          </p:cNvPr>
          <p:cNvSpPr>
            <a:spLocks noGrp="1"/>
          </p:cNvSpPr>
          <p:nvPr>
            <p:ph type="sldNum" sz="quarter" idx="4"/>
          </p:nvPr>
        </p:nvSpPr>
        <p:spPr>
          <a:xfrm>
            <a:off x="9130553"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28671-D032-469D-8723-87B14E1C74F3}" type="slidenum">
              <a:rPr lang="en-US" smtClean="0"/>
              <a:pPr/>
              <a:t>‹#›</a:t>
            </a:fld>
            <a:endParaRPr lang="en-US" dirty="0"/>
          </a:p>
        </p:txBody>
      </p:sp>
    </p:spTree>
    <p:extLst>
      <p:ext uri="{BB962C8B-B14F-4D97-AF65-F5344CB8AC3E}">
        <p14:creationId xmlns:p14="http://schemas.microsoft.com/office/powerpoint/2010/main" val="356127030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ftr="0" dt="0"/>
  <p:txStyles>
    <p:titleStyle>
      <a:lvl1pPr algn="l" defTabSz="6858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6858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6858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6858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6858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6858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hyperlink" Target="https://trainedsolutions.com/training/minnesota-campus-sexual-misconduct-law-training-20260625/" TargetMode="External"/><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8.jp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1.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gif"/></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5.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trainedsolutions.com/training/minnesota-campus-sexual-misconduct-law-training-2026062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9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804DC-FF68-8896-98AC-9CD052E3FB51}"/>
              </a:ext>
            </a:extLst>
          </p:cNvPr>
          <p:cNvSpPr>
            <a:spLocks noGrp="1"/>
          </p:cNvSpPr>
          <p:nvPr>
            <p:ph type="ctrTitle"/>
          </p:nvPr>
        </p:nvSpPr>
        <p:spPr/>
        <p:txBody>
          <a:bodyPr>
            <a:normAutofit fontScale="90000"/>
          </a:bodyPr>
          <a:lstStyle/>
          <a:p>
            <a:r>
              <a:rPr lang="en-US" dirty="0"/>
              <a:t>Annual Training for </a:t>
            </a:r>
            <a:br>
              <a:rPr lang="en-US" dirty="0"/>
            </a:br>
            <a:r>
              <a:rPr lang="en-US" dirty="0"/>
              <a:t>Advanced Title IX Coordinators </a:t>
            </a:r>
            <a:br>
              <a:rPr lang="en-US" dirty="0"/>
            </a:br>
            <a:r>
              <a:rPr lang="en-US" dirty="0"/>
              <a:t>and Deputy Coordinators</a:t>
            </a:r>
          </a:p>
        </p:txBody>
      </p:sp>
      <p:sp>
        <p:nvSpPr>
          <p:cNvPr id="3" name="Subtitle 2">
            <a:extLst>
              <a:ext uri="{FF2B5EF4-FFF2-40B4-BE49-F238E27FC236}">
                <a16:creationId xmlns:a16="http://schemas.microsoft.com/office/drawing/2014/main" id="{73077969-8C71-ABCF-E0A4-FC1230F79539}"/>
              </a:ext>
            </a:extLst>
          </p:cNvPr>
          <p:cNvSpPr>
            <a:spLocks noGrp="1"/>
          </p:cNvSpPr>
          <p:nvPr>
            <p:ph type="subTitle" idx="1"/>
          </p:nvPr>
        </p:nvSpPr>
        <p:spPr/>
        <p:txBody>
          <a:bodyPr/>
          <a:lstStyle/>
          <a:p>
            <a:r>
              <a:rPr lang="en-US" dirty="0"/>
              <a:t>July 29, 2026 | trainedsolutions.com</a:t>
            </a:r>
          </a:p>
        </p:txBody>
      </p:sp>
      <p:sp>
        <p:nvSpPr>
          <p:cNvPr id="4" name="Slide Number Placeholder 3">
            <a:extLst>
              <a:ext uri="{FF2B5EF4-FFF2-40B4-BE49-F238E27FC236}">
                <a16:creationId xmlns:a16="http://schemas.microsoft.com/office/drawing/2014/main" id="{96B30BE8-D3F7-4C43-0D9F-9710FE7E35BE}"/>
              </a:ext>
            </a:extLst>
          </p:cNvPr>
          <p:cNvSpPr>
            <a:spLocks noGrp="1"/>
          </p:cNvSpPr>
          <p:nvPr>
            <p:ph type="sldNum" sz="quarter" idx="12"/>
          </p:nvPr>
        </p:nvSpPr>
        <p:spPr/>
        <p:txBody>
          <a:bodyPr/>
          <a:lstStyle/>
          <a:p>
            <a:fld id="{7C128671-D032-469D-8723-87B14E1C74F3}" type="slidenum">
              <a:rPr lang="en-US" smtClean="0"/>
              <a:t>1</a:t>
            </a:fld>
            <a:endParaRPr lang="en-US" dirty="0"/>
          </a:p>
        </p:txBody>
      </p:sp>
      <p:sp>
        <p:nvSpPr>
          <p:cNvPr id="5" name="Subtitle 2">
            <a:extLst>
              <a:ext uri="{FF2B5EF4-FFF2-40B4-BE49-F238E27FC236}">
                <a16:creationId xmlns:a16="http://schemas.microsoft.com/office/drawing/2014/main" id="{79B3C4B9-61FC-FFA1-0D6E-BBB415A4EA25}"/>
              </a:ext>
            </a:extLst>
          </p:cNvPr>
          <p:cNvSpPr txBox="1">
            <a:spLocks/>
          </p:cNvSpPr>
          <p:nvPr/>
        </p:nvSpPr>
        <p:spPr>
          <a:xfrm>
            <a:off x="1670304" y="5856091"/>
            <a:ext cx="9874389" cy="645437"/>
          </a:xfrm>
          <a:prstGeom prst="rect">
            <a:avLst/>
          </a:prstGeom>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 CONFIDENTIAL Lathrop GPM.  All Rights Reserved. All contents are confidential, proprietary and the property of trainED and Lathrop </a:t>
            </a:r>
            <a:r>
              <a:rPr kumimoji="0" lang="en-US" sz="9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GPM</a:t>
            </a: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All information included may not be reproduced, in any form, by anyone without the expressed written consent of the author or presenter. The contents should not be construed as legal advice or legal opinion on any specific facts or circumstances. The contents are intended for general information purposes only, and readers are urged to consult with an attorney concerning their own situations and any specific legal questions they may have.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descr="A purple and blue logo&#10;&#10;Description automatically generated">
            <a:extLst>
              <a:ext uri="{FF2B5EF4-FFF2-40B4-BE49-F238E27FC236}">
                <a16:creationId xmlns:a16="http://schemas.microsoft.com/office/drawing/2014/main" id="{EDFFF945-136C-3044-87B1-1E08C5B64D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307" y="5856091"/>
            <a:ext cx="901236" cy="466374"/>
          </a:xfrm>
          <a:prstGeom prst="rect">
            <a:avLst/>
          </a:prstGeom>
        </p:spPr>
      </p:pic>
      <p:pic>
        <p:nvPicPr>
          <p:cNvPr id="10" name="Picture 9" descr="A blue and white logo&#10;&#10;Description automatically generated">
            <a:extLst>
              <a:ext uri="{FF2B5EF4-FFF2-40B4-BE49-F238E27FC236}">
                <a16:creationId xmlns:a16="http://schemas.microsoft.com/office/drawing/2014/main" id="{360253AF-AB9E-4EEA-D588-3FC57EC9CA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307" y="4657731"/>
            <a:ext cx="1896974" cy="717401"/>
          </a:xfrm>
          <a:prstGeom prst="rect">
            <a:avLst/>
          </a:prstGeom>
        </p:spPr>
      </p:pic>
    </p:spTree>
    <p:extLst>
      <p:ext uri="{BB962C8B-B14F-4D97-AF65-F5344CB8AC3E}">
        <p14:creationId xmlns:p14="http://schemas.microsoft.com/office/powerpoint/2010/main" val="4119105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CB47F-6471-FE51-708E-7EC2FF704FFA}"/>
              </a:ext>
            </a:extLst>
          </p:cNvPr>
          <p:cNvSpPr>
            <a:spLocks noGrp="1"/>
          </p:cNvSpPr>
          <p:nvPr>
            <p:ph type="title"/>
          </p:nvPr>
        </p:nvSpPr>
        <p:spPr>
          <a:xfrm>
            <a:off x="318247" y="365125"/>
            <a:ext cx="11555506" cy="1325563"/>
          </a:xfrm>
        </p:spPr>
        <p:txBody>
          <a:bodyPr/>
          <a:lstStyle/>
          <a:p>
            <a:r>
              <a:rPr lang="en-US" dirty="0"/>
              <a:t>When an Institution Must Respond</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690688"/>
            <a:ext cx="11555506" cy="4486275"/>
          </a:xfrm>
        </p:spPr>
        <p:txBody>
          <a:bodyPr/>
          <a:lstStyle/>
          <a:p>
            <a:r>
              <a:rPr lang="en-US" sz="2800" dirty="0"/>
              <a:t>Institution has actual knowledge of</a:t>
            </a:r>
          </a:p>
          <a:p>
            <a:r>
              <a:rPr lang="en-US" sz="2800" dirty="0"/>
              <a:t>Sexual harassment </a:t>
            </a:r>
          </a:p>
          <a:p>
            <a:r>
              <a:rPr lang="en-US" sz="2800" dirty="0"/>
              <a:t>In an education program or activity of the institution</a:t>
            </a:r>
          </a:p>
          <a:p>
            <a:r>
              <a:rPr lang="en-US" sz="2800" dirty="0"/>
              <a:t>Against a person in the United States</a:t>
            </a:r>
          </a:p>
          <a:p>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10</a:t>
            </a:fld>
            <a:endParaRPr lang="en-US"/>
          </a:p>
        </p:txBody>
      </p:sp>
      <p:pic>
        <p:nvPicPr>
          <p:cNvPr id="5" name="Picture 4" descr="A drawing of a building with a clock tower&#10;&#10;Description automatically generated">
            <a:extLst>
              <a:ext uri="{FF2B5EF4-FFF2-40B4-BE49-F238E27FC236}">
                <a16:creationId xmlns:a16="http://schemas.microsoft.com/office/drawing/2014/main" id="{AEB49651-421E-9FE1-6C89-AD1C9E967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0598" y="3740960"/>
            <a:ext cx="5086550" cy="2852704"/>
          </a:xfrm>
          <a:prstGeom prst="rect">
            <a:avLst/>
          </a:prstGeom>
        </p:spPr>
      </p:pic>
    </p:spTree>
    <p:extLst>
      <p:ext uri="{BB962C8B-B14F-4D97-AF65-F5344CB8AC3E}">
        <p14:creationId xmlns:p14="http://schemas.microsoft.com/office/powerpoint/2010/main" val="314181438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78607-1BEF-90D8-27EB-D6487FB255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213122-6EF7-DB8A-2B5C-2E43CE7AB376}"/>
              </a:ext>
            </a:extLst>
          </p:cNvPr>
          <p:cNvSpPr>
            <a:spLocks noGrp="1"/>
          </p:cNvSpPr>
          <p:nvPr>
            <p:ph type="title"/>
          </p:nvPr>
        </p:nvSpPr>
        <p:spPr/>
        <p:txBody>
          <a:bodyPr/>
          <a:lstStyle/>
          <a:p>
            <a:r>
              <a:rPr lang="en-US" dirty="0"/>
              <a:t>Responding to a Report—Written </a:t>
            </a:r>
            <a:br>
              <a:rPr lang="en-US" dirty="0"/>
            </a:br>
            <a:r>
              <a:rPr lang="en-US" dirty="0"/>
              <a:t>Notification of Rights</a:t>
            </a:r>
          </a:p>
        </p:txBody>
      </p:sp>
      <p:sp>
        <p:nvSpPr>
          <p:cNvPr id="3" name="Content Placeholder 2">
            <a:extLst>
              <a:ext uri="{FF2B5EF4-FFF2-40B4-BE49-F238E27FC236}">
                <a16:creationId xmlns:a16="http://schemas.microsoft.com/office/drawing/2014/main" id="{8F2009D1-38ED-6D86-E397-3A4BA652EDD5}"/>
              </a:ext>
            </a:extLst>
          </p:cNvPr>
          <p:cNvSpPr>
            <a:spLocks noGrp="1"/>
          </p:cNvSpPr>
          <p:nvPr>
            <p:ph idx="1"/>
          </p:nvPr>
        </p:nvSpPr>
        <p:spPr/>
        <p:txBody>
          <a:bodyPr/>
          <a:lstStyle/>
          <a:p>
            <a:pPr>
              <a:lnSpc>
                <a:spcPct val="100000"/>
              </a:lnSpc>
            </a:pPr>
            <a:r>
              <a:rPr lang="en-US" sz="3200" dirty="0"/>
              <a:t>Written notification to complainants about (cont.)—</a:t>
            </a:r>
            <a:endParaRPr lang="en-US" sz="3200" dirty="0">
              <a:solidFill>
                <a:srgbClr val="E4770A"/>
              </a:solidFill>
            </a:endParaRPr>
          </a:p>
          <a:p>
            <a:pPr lvl="1">
              <a:lnSpc>
                <a:spcPct val="100000"/>
              </a:lnSpc>
            </a:pPr>
            <a:r>
              <a:rPr lang="en-US" sz="2800" dirty="0"/>
              <a:t>Possible sanctions and protective measures</a:t>
            </a:r>
          </a:p>
          <a:p>
            <a:pPr lvl="1">
              <a:lnSpc>
                <a:spcPct val="100000"/>
              </a:lnSpc>
            </a:pPr>
            <a:r>
              <a:rPr lang="en-US" sz="2800" dirty="0"/>
              <a:t>Procedures individual should follow</a:t>
            </a:r>
          </a:p>
          <a:p>
            <a:pPr lvl="1">
              <a:lnSpc>
                <a:spcPct val="100000"/>
              </a:lnSpc>
            </a:pPr>
            <a:r>
              <a:rPr lang="en-US" sz="2800" dirty="0"/>
              <a:t>Disciplinary procedures</a:t>
            </a:r>
          </a:p>
          <a:p>
            <a:pPr lvl="1">
              <a:lnSpc>
                <a:spcPct val="100000"/>
              </a:lnSpc>
            </a:pPr>
            <a:r>
              <a:rPr lang="en-US" sz="2800" dirty="0"/>
              <a:t>Confidentiality</a:t>
            </a:r>
          </a:p>
          <a:p>
            <a:pPr lvl="1">
              <a:lnSpc>
                <a:spcPct val="100000"/>
              </a:lnSpc>
            </a:pPr>
            <a:r>
              <a:rPr lang="en-US" sz="2800" dirty="0"/>
              <a:t>Existing resources for counseling, etc.</a:t>
            </a:r>
          </a:p>
          <a:p>
            <a:pPr lvl="1">
              <a:lnSpc>
                <a:spcPct val="100000"/>
              </a:lnSpc>
            </a:pPr>
            <a:r>
              <a:rPr lang="en-US" sz="2800" dirty="0"/>
              <a:t>Supportive/interim measures</a:t>
            </a:r>
          </a:p>
          <a:p>
            <a:endParaRPr lang="en-US" dirty="0"/>
          </a:p>
        </p:txBody>
      </p:sp>
      <p:sp>
        <p:nvSpPr>
          <p:cNvPr id="4" name="Slide Number Placeholder 3">
            <a:extLst>
              <a:ext uri="{FF2B5EF4-FFF2-40B4-BE49-F238E27FC236}">
                <a16:creationId xmlns:a16="http://schemas.microsoft.com/office/drawing/2014/main" id="{5504BEDC-6725-08AC-87DA-1BCD6704F282}"/>
              </a:ext>
            </a:extLst>
          </p:cNvPr>
          <p:cNvSpPr>
            <a:spLocks noGrp="1"/>
          </p:cNvSpPr>
          <p:nvPr>
            <p:ph type="sldNum" sz="quarter" idx="12"/>
          </p:nvPr>
        </p:nvSpPr>
        <p:spPr/>
        <p:txBody>
          <a:bodyPr/>
          <a:lstStyle/>
          <a:p>
            <a:fld id="{7C128671-D032-469D-8723-87B14E1C74F3}" type="slidenum">
              <a:rPr lang="en-US" smtClean="0"/>
              <a:t>100</a:t>
            </a:fld>
            <a:endParaRPr lang="en-US"/>
          </a:p>
        </p:txBody>
      </p:sp>
      <p:pic>
        <p:nvPicPr>
          <p:cNvPr id="7" name="Picture 6" descr="A sketch of a notepad&#10;&#10;Description automatically generated">
            <a:extLst>
              <a:ext uri="{FF2B5EF4-FFF2-40B4-BE49-F238E27FC236}">
                <a16:creationId xmlns:a16="http://schemas.microsoft.com/office/drawing/2014/main" id="{905912BB-730A-2D89-C5B6-A2C0504E34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1611" y="2465968"/>
            <a:ext cx="2930948" cy="2935713"/>
          </a:xfrm>
          <a:prstGeom prst="rect">
            <a:avLst/>
          </a:prstGeom>
        </p:spPr>
      </p:pic>
    </p:spTree>
    <p:extLst>
      <p:ext uri="{BB962C8B-B14F-4D97-AF65-F5344CB8AC3E}">
        <p14:creationId xmlns:p14="http://schemas.microsoft.com/office/powerpoint/2010/main" val="28115140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1BC41-CE4F-C85C-2BC6-002CD09D76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2A6E12-9C17-AC2C-56B7-95ED1E26E61E}"/>
              </a:ext>
            </a:extLst>
          </p:cNvPr>
          <p:cNvSpPr>
            <a:spLocks noGrp="1"/>
          </p:cNvSpPr>
          <p:nvPr>
            <p:ph type="title"/>
          </p:nvPr>
        </p:nvSpPr>
        <p:spPr/>
        <p:txBody>
          <a:bodyPr/>
          <a:lstStyle/>
          <a:p>
            <a:r>
              <a:rPr lang="en-US" dirty="0"/>
              <a:t>Responding to a Report—Written </a:t>
            </a:r>
            <a:br>
              <a:rPr lang="en-US" dirty="0"/>
            </a:br>
            <a:r>
              <a:rPr lang="en-US" dirty="0"/>
              <a:t>Notification of Rights</a:t>
            </a:r>
          </a:p>
        </p:txBody>
      </p:sp>
      <p:sp>
        <p:nvSpPr>
          <p:cNvPr id="3" name="Content Placeholder 2">
            <a:extLst>
              <a:ext uri="{FF2B5EF4-FFF2-40B4-BE49-F238E27FC236}">
                <a16:creationId xmlns:a16="http://schemas.microsoft.com/office/drawing/2014/main" id="{ECE23F09-A66E-0B5B-E328-68478A2B55B5}"/>
              </a:ext>
            </a:extLst>
          </p:cNvPr>
          <p:cNvSpPr>
            <a:spLocks noGrp="1"/>
          </p:cNvSpPr>
          <p:nvPr>
            <p:ph idx="1"/>
          </p:nvPr>
        </p:nvSpPr>
        <p:spPr/>
        <p:txBody>
          <a:bodyPr/>
          <a:lstStyle/>
          <a:p>
            <a:pPr>
              <a:lnSpc>
                <a:spcPct val="100000"/>
              </a:lnSpc>
            </a:pPr>
            <a:r>
              <a:rPr lang="en-US" sz="3600" dirty="0"/>
              <a:t>Inform complainants that school officials will take steps to prevent all forms of retaliation and take strong responsive action if it occurs</a:t>
            </a:r>
          </a:p>
          <a:p>
            <a:endParaRPr lang="en-US" dirty="0"/>
          </a:p>
        </p:txBody>
      </p:sp>
      <p:sp>
        <p:nvSpPr>
          <p:cNvPr id="4" name="Slide Number Placeholder 3">
            <a:extLst>
              <a:ext uri="{FF2B5EF4-FFF2-40B4-BE49-F238E27FC236}">
                <a16:creationId xmlns:a16="http://schemas.microsoft.com/office/drawing/2014/main" id="{E973A6B8-C0BF-3E7F-59CE-C22C7870D997}"/>
              </a:ext>
            </a:extLst>
          </p:cNvPr>
          <p:cNvSpPr>
            <a:spLocks noGrp="1"/>
          </p:cNvSpPr>
          <p:nvPr>
            <p:ph type="sldNum" sz="quarter" idx="12"/>
          </p:nvPr>
        </p:nvSpPr>
        <p:spPr/>
        <p:txBody>
          <a:bodyPr/>
          <a:lstStyle/>
          <a:p>
            <a:fld id="{7C128671-D032-469D-8723-87B14E1C74F3}" type="slidenum">
              <a:rPr lang="en-US" smtClean="0"/>
              <a:t>101</a:t>
            </a:fld>
            <a:endParaRPr lang="en-US"/>
          </a:p>
        </p:txBody>
      </p:sp>
      <p:pic>
        <p:nvPicPr>
          <p:cNvPr id="5" name="Picture 4" descr="A sketch of a notepad&#10;&#10;Description automatically generated">
            <a:extLst>
              <a:ext uri="{FF2B5EF4-FFF2-40B4-BE49-F238E27FC236}">
                <a16:creationId xmlns:a16="http://schemas.microsoft.com/office/drawing/2014/main" id="{DF661D3C-91B2-5882-5C9D-A9D6BD878E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1335" y="3016251"/>
            <a:ext cx="2930948" cy="2935713"/>
          </a:xfrm>
          <a:prstGeom prst="rect">
            <a:avLst/>
          </a:prstGeom>
        </p:spPr>
      </p:pic>
    </p:spTree>
    <p:extLst>
      <p:ext uri="{BB962C8B-B14F-4D97-AF65-F5344CB8AC3E}">
        <p14:creationId xmlns:p14="http://schemas.microsoft.com/office/powerpoint/2010/main" val="26743185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a:noFill/>
        </p:spPr>
        <p:txBody>
          <a:bodyPr>
            <a:normAutofit/>
          </a:bodyPr>
          <a:lstStyle/>
          <a:p>
            <a:r>
              <a:rPr lang="en-US" dirty="0"/>
              <a:t>Criminal Process</a:t>
            </a:r>
          </a:p>
        </p:txBody>
      </p:sp>
      <p:sp>
        <p:nvSpPr>
          <p:cNvPr id="3" name="Content Placeholder 2"/>
          <p:cNvSpPr>
            <a:spLocks noGrp="1"/>
          </p:cNvSpPr>
          <p:nvPr>
            <p:ph idx="1"/>
          </p:nvPr>
        </p:nvSpPr>
        <p:spPr>
          <a:xfrm>
            <a:off x="318247" y="1690688"/>
            <a:ext cx="11555507" cy="4486275"/>
          </a:xfrm>
          <a:noFill/>
        </p:spPr>
        <p:txBody>
          <a:bodyPr rtlCol="0">
            <a:normAutofit/>
          </a:bodyPr>
          <a:lstStyle/>
          <a:p>
            <a:r>
              <a:rPr lang="en-US" dirty="0"/>
              <a:t>Institution’s complaint process is separate from criminal investigation</a:t>
            </a:r>
          </a:p>
          <a:p>
            <a:r>
              <a:rPr lang="en-US" dirty="0"/>
              <a:t>Institution may not dissuade complainant from going to police in cases involving allegations of criminal conduct—should encourage reporting to police</a:t>
            </a:r>
          </a:p>
          <a:p>
            <a:r>
              <a:rPr lang="en-US" dirty="0"/>
              <a:t>Institution may temporarily delay for initial police investigation</a:t>
            </a:r>
          </a:p>
          <a:p>
            <a:pPr lvl="1"/>
            <a:r>
              <a:rPr lang="en-US" dirty="0"/>
              <a:t>Prior guidance said police evidence-gathering stage typically takes 7-10 days</a:t>
            </a:r>
          </a:p>
          <a:p>
            <a:pPr lvl="1"/>
            <a:r>
              <a:rPr lang="en-US" dirty="0"/>
              <a:t>Must resume when notified that police are done gathering evidence</a:t>
            </a:r>
          </a:p>
          <a:p>
            <a:r>
              <a:rPr lang="en-US" dirty="0"/>
              <a:t>Institution may not delay for criminal prosecution</a:t>
            </a:r>
          </a:p>
          <a:p>
            <a:endParaRPr lang="en-US" dirty="0"/>
          </a:p>
        </p:txBody>
      </p:sp>
      <p:sp>
        <p:nvSpPr>
          <p:cNvPr id="47108" name="Slide Number Placeholder 3"/>
          <p:cNvSpPr>
            <a:spLocks noGrp="1"/>
          </p:cNvSpPr>
          <p:nvPr>
            <p:ph type="sldNum" sz="quarter" idx="12"/>
          </p:nvPr>
        </p:nvSpPr>
        <p:spPr bwMode="auto">
          <a:xfrm>
            <a:off x="9130553" y="6356351"/>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B64D5EBD-8055-4459-BC2B-9712F3A7CE64}" type="slidenum">
              <a:rPr lang="en-US" altLang="en-US">
                <a:solidFill>
                  <a:schemeClr val="tx1">
                    <a:tint val="75000"/>
                  </a:schemeClr>
                </a:solidFill>
                <a:latin typeface="Arial" charset="0"/>
              </a:rPr>
              <a:pPr/>
              <a:t>102</a:t>
            </a:fld>
            <a:endParaRPr lang="en-US" altLang="en-US" dirty="0">
              <a:solidFill>
                <a:schemeClr val="tx1">
                  <a:tint val="75000"/>
                </a:schemeClr>
              </a:solidFill>
              <a:latin typeface="Arial" charset="0"/>
            </a:endParaRPr>
          </a:p>
        </p:txBody>
      </p:sp>
    </p:spTree>
    <p:extLst>
      <p:ext uri="{BB962C8B-B14F-4D97-AF65-F5344CB8AC3E}">
        <p14:creationId xmlns:p14="http://schemas.microsoft.com/office/powerpoint/2010/main" val="64993464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97C1B-C4C1-B2B1-8A31-278C20A167FB}"/>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34A5C563-6093-92A1-F93D-D53828E7952A}"/>
              </a:ext>
            </a:extLst>
          </p:cNvPr>
          <p:cNvSpPr>
            <a:spLocks noGrp="1"/>
          </p:cNvSpPr>
          <p:nvPr>
            <p:ph idx="1"/>
          </p:nvPr>
        </p:nvSpPr>
        <p:spPr>
          <a:noFill/>
        </p:spPr>
        <p:txBody>
          <a:bodyPr/>
          <a:lstStyle/>
          <a:p>
            <a:r>
              <a:rPr lang="en-US" dirty="0"/>
              <a:t>Francesca and Georgia are considering whether they want to file a formal complaint.</a:t>
            </a:r>
          </a:p>
          <a:p>
            <a:r>
              <a:rPr lang="en-US" dirty="0"/>
              <a:t>Francesca emails you to ask whether Coach Jackie would continue as their coach during the complaint resolution process if they brought formal complaints.</a:t>
            </a:r>
          </a:p>
          <a:p>
            <a:r>
              <a:rPr lang="en-US" dirty="0"/>
              <a:t>How do you respond?</a:t>
            </a:r>
          </a:p>
        </p:txBody>
      </p:sp>
      <p:sp>
        <p:nvSpPr>
          <p:cNvPr id="4" name="Slide Number Placeholder 3">
            <a:extLst>
              <a:ext uri="{FF2B5EF4-FFF2-40B4-BE49-F238E27FC236}">
                <a16:creationId xmlns:a16="http://schemas.microsoft.com/office/drawing/2014/main" id="{8E948F8C-E86B-C8D3-1FE7-66536EC98B92}"/>
              </a:ext>
            </a:extLst>
          </p:cNvPr>
          <p:cNvSpPr>
            <a:spLocks noGrp="1"/>
          </p:cNvSpPr>
          <p:nvPr>
            <p:ph type="sldNum" sz="quarter" idx="12"/>
          </p:nvPr>
        </p:nvSpPr>
        <p:spPr/>
        <p:txBody>
          <a:bodyPr/>
          <a:lstStyle/>
          <a:p>
            <a:fld id="{7C128671-D032-469D-8723-87B14E1C74F3}" type="slidenum">
              <a:rPr lang="en-US" smtClean="0"/>
              <a:t>103</a:t>
            </a:fld>
            <a:endParaRPr lang="en-US"/>
          </a:p>
        </p:txBody>
      </p:sp>
    </p:spTree>
    <p:extLst>
      <p:ext uri="{BB962C8B-B14F-4D97-AF65-F5344CB8AC3E}">
        <p14:creationId xmlns:p14="http://schemas.microsoft.com/office/powerpoint/2010/main" val="22675777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D7B8F12-AA8B-7756-FE7A-FCC3BEE7F81F}"/>
              </a:ext>
            </a:extLst>
          </p:cNvPr>
          <p:cNvSpPr>
            <a:spLocks noGrp="1"/>
          </p:cNvSpPr>
          <p:nvPr>
            <p:ph type="title"/>
          </p:nvPr>
        </p:nvSpPr>
        <p:spPr/>
        <p:txBody>
          <a:bodyPr/>
          <a:lstStyle/>
          <a:p>
            <a:r>
              <a:rPr lang="en-US" dirty="0"/>
              <a:t>Emergency Removal and </a:t>
            </a:r>
            <a:br>
              <a:rPr lang="en-US" dirty="0"/>
            </a:br>
            <a:r>
              <a:rPr lang="en-US" dirty="0"/>
              <a:t>Administrative Leave</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690688"/>
            <a:ext cx="11555506" cy="4486275"/>
          </a:xfrm>
        </p:spPr>
        <p:txBody>
          <a:bodyPr>
            <a:normAutofit fontScale="92500" lnSpcReduction="20000"/>
          </a:bodyPr>
          <a:lstStyle/>
          <a:p>
            <a:pPr>
              <a:lnSpc>
                <a:spcPct val="110000"/>
              </a:lnSpc>
            </a:pPr>
            <a:r>
              <a:rPr lang="en-US" dirty="0"/>
              <a:t>Institution may remove a respondent from the education program or activity on an emergency basis if institution:</a:t>
            </a:r>
          </a:p>
          <a:p>
            <a:pPr lvl="1">
              <a:lnSpc>
                <a:spcPct val="110000"/>
              </a:lnSpc>
            </a:pPr>
            <a:r>
              <a:rPr lang="en-US" dirty="0"/>
              <a:t>Undertakes an individualized safety and risk analysis;</a:t>
            </a:r>
          </a:p>
          <a:p>
            <a:pPr lvl="1">
              <a:lnSpc>
                <a:spcPct val="110000"/>
              </a:lnSpc>
            </a:pPr>
            <a:r>
              <a:rPr lang="en-US" dirty="0"/>
              <a:t>Determines that an immediate threat to the physical</a:t>
            </a:r>
            <a:r>
              <a:rPr lang="en-US" dirty="0">
                <a:solidFill>
                  <a:srgbClr val="E4770A"/>
                </a:solidFill>
              </a:rPr>
              <a:t> </a:t>
            </a:r>
            <a:r>
              <a:rPr lang="en-US" dirty="0"/>
              <a:t>health or safety of any student or other individual arising from the allegations of sexual harassment justifies removal; and</a:t>
            </a:r>
          </a:p>
          <a:p>
            <a:pPr lvl="1">
              <a:lnSpc>
                <a:spcPct val="110000"/>
              </a:lnSpc>
            </a:pPr>
            <a:r>
              <a:rPr lang="en-US" dirty="0"/>
              <a:t>Provides the respondent with notice and an opportunity to challenge the decision immediately following the removal</a:t>
            </a:r>
          </a:p>
          <a:p>
            <a:pPr>
              <a:lnSpc>
                <a:spcPct val="110000"/>
              </a:lnSpc>
            </a:pPr>
            <a:r>
              <a:rPr lang="en-US" dirty="0"/>
              <a:t>Non-student employees may be placed on administrative leave during grievance process</a:t>
            </a:r>
          </a:p>
          <a:p>
            <a:pPr>
              <a:lnSpc>
                <a:spcPct val="110000"/>
              </a:lnSpc>
            </a:pPr>
            <a:r>
              <a:rPr lang="en-US" dirty="0"/>
              <a:t>Provision does not modify any rights under the IDEA, Section 504 of the Rehabilitation Act, or the ADA</a:t>
            </a:r>
          </a:p>
          <a:p>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104</a:t>
            </a:fld>
            <a:endParaRPr lang="en-US"/>
          </a:p>
        </p:txBody>
      </p:sp>
    </p:spTree>
    <p:extLst>
      <p:ext uri="{BB962C8B-B14F-4D97-AF65-F5344CB8AC3E}">
        <p14:creationId xmlns:p14="http://schemas.microsoft.com/office/powerpoint/2010/main" val="327466089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82EF5-43F3-E3C8-8051-C8A32C219E19}"/>
              </a:ext>
            </a:extLst>
          </p:cNvPr>
          <p:cNvSpPr>
            <a:spLocks noGrp="1"/>
          </p:cNvSpPr>
          <p:nvPr>
            <p:ph type="title"/>
          </p:nvPr>
        </p:nvSpPr>
        <p:spPr/>
        <p:txBody>
          <a:bodyPr>
            <a:normAutofit/>
          </a:bodyPr>
          <a:lstStyle/>
          <a:p>
            <a:r>
              <a:rPr lang="en-US" dirty="0"/>
              <a:t>Supportive Measures—</a:t>
            </a:r>
            <a:br>
              <a:rPr lang="en-US" dirty="0"/>
            </a:br>
            <a:r>
              <a:rPr lang="en-US" dirty="0"/>
              <a:t>Student Employee Leave</a:t>
            </a:r>
          </a:p>
        </p:txBody>
      </p:sp>
      <p:sp>
        <p:nvSpPr>
          <p:cNvPr id="3" name="Content Placeholder 2">
            <a:extLst>
              <a:ext uri="{FF2B5EF4-FFF2-40B4-BE49-F238E27FC236}">
                <a16:creationId xmlns:a16="http://schemas.microsoft.com/office/drawing/2014/main" id="{BD427B2D-A325-3BE0-B7C3-34E84B87458C}"/>
              </a:ext>
            </a:extLst>
          </p:cNvPr>
          <p:cNvSpPr>
            <a:spLocks noGrp="1"/>
          </p:cNvSpPr>
          <p:nvPr>
            <p:ph idx="1"/>
          </p:nvPr>
        </p:nvSpPr>
        <p:spPr/>
        <p:txBody>
          <a:bodyPr>
            <a:normAutofit fontScale="92500" lnSpcReduction="20000"/>
          </a:bodyPr>
          <a:lstStyle/>
          <a:p>
            <a:pPr>
              <a:lnSpc>
                <a:spcPct val="110000"/>
              </a:lnSpc>
            </a:pPr>
            <a:r>
              <a:rPr lang="en-US" dirty="0"/>
              <a:t>Requirements:</a:t>
            </a:r>
          </a:p>
          <a:p>
            <a:pPr lvl="1">
              <a:lnSpc>
                <a:spcPct val="110000"/>
              </a:lnSpc>
            </a:pPr>
            <a:r>
              <a:rPr lang="en-US" dirty="0"/>
              <a:t>Must be paid/include no monetary loss</a:t>
            </a:r>
          </a:p>
          <a:p>
            <a:pPr lvl="1">
              <a:lnSpc>
                <a:spcPct val="110000"/>
              </a:lnSpc>
            </a:pPr>
            <a:r>
              <a:rPr lang="en-US" dirty="0"/>
              <a:t>Must be non-disciplinary, non-punitive</a:t>
            </a:r>
          </a:p>
          <a:p>
            <a:pPr lvl="1">
              <a:lnSpc>
                <a:spcPct val="110000"/>
              </a:lnSpc>
            </a:pPr>
            <a:r>
              <a:rPr lang="en-US" dirty="0"/>
              <a:t>Must not be unreasonably burdensome on respondent</a:t>
            </a:r>
          </a:p>
          <a:p>
            <a:pPr lvl="1">
              <a:lnSpc>
                <a:spcPct val="110000"/>
              </a:lnSpc>
            </a:pPr>
            <a:r>
              <a:rPr lang="en-US" dirty="0"/>
              <a:t>Must be designed to restore or preserve equal access to recipient’s education program or activity, including measures designed to protect safety of all parties or the educational environment, or deter sexual harassment</a:t>
            </a:r>
          </a:p>
          <a:p>
            <a:pPr lvl="1">
              <a:lnSpc>
                <a:spcPct val="110000"/>
              </a:lnSpc>
            </a:pPr>
            <a:r>
              <a:rPr lang="en-US" dirty="0"/>
              <a:t>(Consider impact on educational benefits and opportunities)</a:t>
            </a:r>
          </a:p>
          <a:p>
            <a:pPr>
              <a:lnSpc>
                <a:spcPct val="110000"/>
              </a:lnSpc>
            </a:pPr>
            <a:r>
              <a:rPr lang="en-US" dirty="0"/>
              <a:t>Alternatives:</a:t>
            </a:r>
          </a:p>
          <a:p>
            <a:pPr lvl="1">
              <a:lnSpc>
                <a:spcPct val="110000"/>
              </a:lnSpc>
            </a:pPr>
            <a:r>
              <a:rPr lang="en-US" dirty="0"/>
              <a:t>Reassignment</a:t>
            </a:r>
          </a:p>
          <a:p>
            <a:pPr lvl="1">
              <a:lnSpc>
                <a:spcPct val="110000"/>
              </a:lnSpc>
            </a:pPr>
            <a:r>
              <a:rPr lang="en-US" dirty="0"/>
              <a:t>Monitoring/supervising student employee</a:t>
            </a:r>
          </a:p>
          <a:p>
            <a:pPr lvl="1">
              <a:lnSpc>
                <a:spcPct val="110000"/>
              </a:lnSpc>
            </a:pPr>
            <a:r>
              <a:rPr lang="en-US" dirty="0"/>
              <a:t>Emergency Removal (after risk analysis, can terminate)</a:t>
            </a:r>
          </a:p>
          <a:p>
            <a:endParaRPr lang="en-US" dirty="0"/>
          </a:p>
        </p:txBody>
      </p:sp>
      <p:sp>
        <p:nvSpPr>
          <p:cNvPr id="4" name="Slide Number Placeholder 3">
            <a:extLst>
              <a:ext uri="{FF2B5EF4-FFF2-40B4-BE49-F238E27FC236}">
                <a16:creationId xmlns:a16="http://schemas.microsoft.com/office/drawing/2014/main" id="{CBCED157-B582-A44E-D717-4FAE505ED183}"/>
              </a:ext>
            </a:extLst>
          </p:cNvPr>
          <p:cNvSpPr>
            <a:spLocks noGrp="1"/>
          </p:cNvSpPr>
          <p:nvPr>
            <p:ph type="sldNum" sz="quarter" idx="12"/>
          </p:nvPr>
        </p:nvSpPr>
        <p:spPr/>
        <p:txBody>
          <a:bodyPr/>
          <a:lstStyle/>
          <a:p>
            <a:fld id="{7C128671-D032-469D-8723-87B14E1C74F3}" type="slidenum">
              <a:rPr lang="en-US" smtClean="0"/>
              <a:t>105</a:t>
            </a:fld>
            <a:endParaRPr lang="en-US"/>
          </a:p>
        </p:txBody>
      </p:sp>
    </p:spTree>
    <p:extLst>
      <p:ext uri="{BB962C8B-B14F-4D97-AF65-F5344CB8AC3E}">
        <p14:creationId xmlns:p14="http://schemas.microsoft.com/office/powerpoint/2010/main" val="416685066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4AFF4-F441-1A7C-A665-F0A55B584318}"/>
              </a:ext>
            </a:extLst>
          </p:cNvPr>
          <p:cNvSpPr>
            <a:spLocks noGrp="1"/>
          </p:cNvSpPr>
          <p:nvPr>
            <p:ph type="title"/>
          </p:nvPr>
        </p:nvSpPr>
        <p:spPr/>
        <p:txBody>
          <a:bodyPr/>
          <a:lstStyle/>
          <a:p>
            <a:r>
              <a:rPr lang="en-US" dirty="0"/>
              <a:t>Case Study: Student Athlete Transfer</a:t>
            </a:r>
          </a:p>
        </p:txBody>
      </p:sp>
      <p:sp>
        <p:nvSpPr>
          <p:cNvPr id="3" name="Content Placeholder 2">
            <a:extLst>
              <a:ext uri="{FF2B5EF4-FFF2-40B4-BE49-F238E27FC236}">
                <a16:creationId xmlns:a16="http://schemas.microsoft.com/office/drawing/2014/main" id="{58879DCC-A64B-A9AA-1286-6D926F257F18}"/>
              </a:ext>
            </a:extLst>
          </p:cNvPr>
          <p:cNvSpPr>
            <a:spLocks noGrp="1"/>
          </p:cNvSpPr>
          <p:nvPr>
            <p:ph idx="1"/>
          </p:nvPr>
        </p:nvSpPr>
        <p:spPr>
          <a:noFill/>
        </p:spPr>
        <p:txBody>
          <a:bodyPr/>
          <a:lstStyle/>
          <a:p>
            <a:r>
              <a:rPr lang="en-US" dirty="0"/>
              <a:t>In July, the athletic director calls you and says that he just learned that a student-athlete who is transferring to your institution was disciplined in a Title IX proceeding at the student-athlete’s former institution. The athletic director tells you that the student-athlete is supposed to arrive on campus for cross country pre-season in mid-August. The athletic director says that he told the cross-country coach at your institution about the information he received, and the coach assured him that the student-athlete is a “good kid.” The athletic director asks what he should do next.</a:t>
            </a:r>
          </a:p>
        </p:txBody>
      </p:sp>
      <p:sp>
        <p:nvSpPr>
          <p:cNvPr id="4" name="Slide Number Placeholder 3">
            <a:extLst>
              <a:ext uri="{FF2B5EF4-FFF2-40B4-BE49-F238E27FC236}">
                <a16:creationId xmlns:a16="http://schemas.microsoft.com/office/drawing/2014/main" id="{0C96F5A8-2A83-11F4-C825-C5C8C9E2E661}"/>
              </a:ext>
            </a:extLst>
          </p:cNvPr>
          <p:cNvSpPr>
            <a:spLocks noGrp="1"/>
          </p:cNvSpPr>
          <p:nvPr>
            <p:ph type="sldNum" sz="quarter" idx="12"/>
          </p:nvPr>
        </p:nvSpPr>
        <p:spPr/>
        <p:txBody>
          <a:bodyPr/>
          <a:lstStyle/>
          <a:p>
            <a:fld id="{7C128671-D032-469D-8723-87B14E1C74F3}" type="slidenum">
              <a:rPr lang="en-US" smtClean="0"/>
              <a:t>106</a:t>
            </a:fld>
            <a:endParaRPr lang="en-US"/>
          </a:p>
        </p:txBody>
      </p:sp>
    </p:spTree>
    <p:extLst>
      <p:ext uri="{BB962C8B-B14F-4D97-AF65-F5344CB8AC3E}">
        <p14:creationId xmlns:p14="http://schemas.microsoft.com/office/powerpoint/2010/main" val="16969647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84F61-A4DD-EE2B-B91B-254A4180F622}"/>
              </a:ext>
            </a:extLst>
          </p:cNvPr>
          <p:cNvSpPr>
            <a:spLocks noGrp="1"/>
          </p:cNvSpPr>
          <p:nvPr>
            <p:ph type="title"/>
          </p:nvPr>
        </p:nvSpPr>
        <p:spPr/>
        <p:txBody>
          <a:bodyPr/>
          <a:lstStyle/>
          <a:p>
            <a:r>
              <a:rPr lang="en-US" dirty="0"/>
              <a:t>Case Study: Student Athlete Transfer</a:t>
            </a:r>
          </a:p>
        </p:txBody>
      </p:sp>
      <p:sp>
        <p:nvSpPr>
          <p:cNvPr id="3" name="Content Placeholder 2">
            <a:extLst>
              <a:ext uri="{FF2B5EF4-FFF2-40B4-BE49-F238E27FC236}">
                <a16:creationId xmlns:a16="http://schemas.microsoft.com/office/drawing/2014/main" id="{03FF6661-9C3F-5CCF-F2D3-54708867221C}"/>
              </a:ext>
            </a:extLst>
          </p:cNvPr>
          <p:cNvSpPr>
            <a:spLocks noGrp="1"/>
          </p:cNvSpPr>
          <p:nvPr>
            <p:ph idx="1"/>
          </p:nvPr>
        </p:nvSpPr>
        <p:spPr>
          <a:noFill/>
        </p:spPr>
        <p:txBody>
          <a:bodyPr>
            <a:normAutofit/>
          </a:bodyPr>
          <a:lstStyle/>
          <a:p>
            <a:r>
              <a:rPr lang="en-US" dirty="0"/>
              <a:t>NCAA Requirements</a:t>
            </a:r>
          </a:p>
          <a:p>
            <a:pPr lvl="1"/>
            <a:r>
              <a:rPr lang="en-US" dirty="0"/>
              <a:t>Institutions must share relevant discipline information and incomplete Title IX proceedings as a result of transfer with other member institutions when a student-athlete attempts to enroll in a new college or university. </a:t>
            </a:r>
          </a:p>
          <a:p>
            <a:pPr lvl="1"/>
            <a:r>
              <a:rPr lang="en-US" dirty="0"/>
              <a:t>Institutions must take reasonable steps to confirm whether incoming, continuing, and transfer student-athletes have been disciplined through a Title IX proceeding or criminally convicted of sexual, interpersonal or other acts of violence. </a:t>
            </a:r>
          </a:p>
          <a:p>
            <a:endParaRPr lang="en-US" dirty="0"/>
          </a:p>
        </p:txBody>
      </p:sp>
      <p:sp>
        <p:nvSpPr>
          <p:cNvPr id="4" name="Slide Number Placeholder 3">
            <a:extLst>
              <a:ext uri="{FF2B5EF4-FFF2-40B4-BE49-F238E27FC236}">
                <a16:creationId xmlns:a16="http://schemas.microsoft.com/office/drawing/2014/main" id="{C1FB9EFA-6821-598A-C3BB-099560FE2334}"/>
              </a:ext>
            </a:extLst>
          </p:cNvPr>
          <p:cNvSpPr>
            <a:spLocks noGrp="1"/>
          </p:cNvSpPr>
          <p:nvPr>
            <p:ph type="sldNum" sz="quarter" idx="12"/>
          </p:nvPr>
        </p:nvSpPr>
        <p:spPr/>
        <p:txBody>
          <a:bodyPr/>
          <a:lstStyle/>
          <a:p>
            <a:fld id="{7C128671-D032-469D-8723-87B14E1C74F3}" type="slidenum">
              <a:rPr lang="en-US" smtClean="0"/>
              <a:t>107</a:t>
            </a:fld>
            <a:endParaRPr lang="en-US"/>
          </a:p>
        </p:txBody>
      </p:sp>
    </p:spTree>
    <p:extLst>
      <p:ext uri="{BB962C8B-B14F-4D97-AF65-F5344CB8AC3E}">
        <p14:creationId xmlns:p14="http://schemas.microsoft.com/office/powerpoint/2010/main" val="1038568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90703-FB9B-8611-2675-6FDFDAD7B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19DAAC-1DB3-2ABD-F8A2-16ACBFA5D179}"/>
              </a:ext>
            </a:extLst>
          </p:cNvPr>
          <p:cNvSpPr>
            <a:spLocks noGrp="1"/>
          </p:cNvSpPr>
          <p:nvPr>
            <p:ph type="title"/>
          </p:nvPr>
        </p:nvSpPr>
        <p:spPr/>
        <p:txBody>
          <a:bodyPr/>
          <a:lstStyle/>
          <a:p>
            <a:r>
              <a:rPr lang="en-US" dirty="0"/>
              <a:t>Case Study: Student Athlete Transfer</a:t>
            </a:r>
          </a:p>
        </p:txBody>
      </p:sp>
      <p:sp>
        <p:nvSpPr>
          <p:cNvPr id="3" name="Content Placeholder 2">
            <a:extLst>
              <a:ext uri="{FF2B5EF4-FFF2-40B4-BE49-F238E27FC236}">
                <a16:creationId xmlns:a16="http://schemas.microsoft.com/office/drawing/2014/main" id="{CC158D7C-C500-863A-0185-B4C4B819ACBA}"/>
              </a:ext>
            </a:extLst>
          </p:cNvPr>
          <p:cNvSpPr>
            <a:spLocks noGrp="1"/>
          </p:cNvSpPr>
          <p:nvPr>
            <p:ph idx="1"/>
          </p:nvPr>
        </p:nvSpPr>
        <p:spPr>
          <a:noFill/>
        </p:spPr>
        <p:txBody>
          <a:bodyPr>
            <a:normAutofit/>
          </a:bodyPr>
          <a:lstStyle/>
          <a:p>
            <a:r>
              <a:rPr lang="en-US" dirty="0"/>
              <a:t>NCAA Requirements (cont.)</a:t>
            </a:r>
          </a:p>
          <a:p>
            <a:pPr lvl="1"/>
            <a:r>
              <a:rPr lang="en-US" dirty="0"/>
              <a:t>Institutions that recruit student-athletes or accept transfer student-athletes must have a written procedure about gathering information from former institutions related to incomplete Title IX proceedings, discipline through Title IX proceedings, or criminal convictions for sexual, interpersonal or other acts of violence</a:t>
            </a:r>
          </a:p>
          <a:p>
            <a:pPr lvl="1"/>
            <a:r>
              <a:rPr lang="en-US" dirty="0"/>
              <a:t>Institutions must require incoming, continuing, and transfer student-athletes to complete an annual disclosure about conduct that resulted in discipline through a Title IX proceeding or in a criminal conviction for sexual, interpersonal or other acts of violence. Transfer students must disclose whether a Title IX proceeding was incomplete at the time of transfer.</a:t>
            </a:r>
          </a:p>
          <a:p>
            <a:endParaRPr lang="en-US" dirty="0"/>
          </a:p>
        </p:txBody>
      </p:sp>
      <p:sp>
        <p:nvSpPr>
          <p:cNvPr id="4" name="Slide Number Placeholder 3">
            <a:extLst>
              <a:ext uri="{FF2B5EF4-FFF2-40B4-BE49-F238E27FC236}">
                <a16:creationId xmlns:a16="http://schemas.microsoft.com/office/drawing/2014/main" id="{C64B2628-18E5-48C0-3076-CC3517D43751}"/>
              </a:ext>
            </a:extLst>
          </p:cNvPr>
          <p:cNvSpPr>
            <a:spLocks noGrp="1"/>
          </p:cNvSpPr>
          <p:nvPr>
            <p:ph type="sldNum" sz="quarter" idx="12"/>
          </p:nvPr>
        </p:nvSpPr>
        <p:spPr/>
        <p:txBody>
          <a:bodyPr/>
          <a:lstStyle/>
          <a:p>
            <a:fld id="{7C128671-D032-469D-8723-87B14E1C74F3}" type="slidenum">
              <a:rPr lang="en-US" smtClean="0"/>
              <a:t>108</a:t>
            </a:fld>
            <a:endParaRPr lang="en-US"/>
          </a:p>
        </p:txBody>
      </p:sp>
    </p:spTree>
    <p:extLst>
      <p:ext uri="{BB962C8B-B14F-4D97-AF65-F5344CB8AC3E}">
        <p14:creationId xmlns:p14="http://schemas.microsoft.com/office/powerpoint/2010/main" val="128822958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C2BF6-EB73-6098-9E13-77C2B1C22C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A05AB5-E5EE-BE38-6E5E-31A30D7E5B6C}"/>
              </a:ext>
            </a:extLst>
          </p:cNvPr>
          <p:cNvSpPr>
            <a:spLocks noGrp="1"/>
          </p:cNvSpPr>
          <p:nvPr>
            <p:ph type="title"/>
          </p:nvPr>
        </p:nvSpPr>
        <p:spPr/>
        <p:txBody>
          <a:bodyPr/>
          <a:lstStyle/>
          <a:p>
            <a:r>
              <a:rPr lang="en-US" dirty="0"/>
              <a:t>Case Study: Student Athlete Transfer</a:t>
            </a:r>
          </a:p>
        </p:txBody>
      </p:sp>
      <p:sp>
        <p:nvSpPr>
          <p:cNvPr id="3" name="Content Placeholder 2">
            <a:extLst>
              <a:ext uri="{FF2B5EF4-FFF2-40B4-BE49-F238E27FC236}">
                <a16:creationId xmlns:a16="http://schemas.microsoft.com/office/drawing/2014/main" id="{FC9E32D5-0633-8322-A50B-820BEE886316}"/>
              </a:ext>
            </a:extLst>
          </p:cNvPr>
          <p:cNvSpPr>
            <a:spLocks noGrp="1"/>
          </p:cNvSpPr>
          <p:nvPr>
            <p:ph idx="1"/>
          </p:nvPr>
        </p:nvSpPr>
        <p:spPr>
          <a:noFill/>
        </p:spPr>
        <p:txBody>
          <a:bodyPr/>
          <a:lstStyle/>
          <a:p>
            <a:r>
              <a:rPr lang="en-US" dirty="0"/>
              <a:t>What are your next steps?</a:t>
            </a:r>
          </a:p>
          <a:p>
            <a:pPr lvl="1"/>
            <a:r>
              <a:rPr lang="en-US" dirty="0"/>
              <a:t>Will need the transfer student to sign a release of information to allow the institution to gather additional information</a:t>
            </a:r>
          </a:p>
          <a:p>
            <a:pPr lvl="1"/>
            <a:r>
              <a:rPr lang="en-US" dirty="0"/>
              <a:t>Gather and review additional information (e.g., information about the institution’s process, type of allegations, sanctions, whether the sanctions have been completed, when the Title IX complaint resolution process took place)</a:t>
            </a:r>
          </a:p>
          <a:p>
            <a:endParaRPr lang="en-US" dirty="0"/>
          </a:p>
        </p:txBody>
      </p:sp>
      <p:sp>
        <p:nvSpPr>
          <p:cNvPr id="4" name="Slide Number Placeholder 3">
            <a:extLst>
              <a:ext uri="{FF2B5EF4-FFF2-40B4-BE49-F238E27FC236}">
                <a16:creationId xmlns:a16="http://schemas.microsoft.com/office/drawing/2014/main" id="{ACF16D33-35B1-C284-E84D-2EA41E3A4B82}"/>
              </a:ext>
            </a:extLst>
          </p:cNvPr>
          <p:cNvSpPr>
            <a:spLocks noGrp="1"/>
          </p:cNvSpPr>
          <p:nvPr>
            <p:ph type="sldNum" sz="quarter" idx="12"/>
          </p:nvPr>
        </p:nvSpPr>
        <p:spPr/>
        <p:txBody>
          <a:bodyPr/>
          <a:lstStyle/>
          <a:p>
            <a:fld id="{7C128671-D032-469D-8723-87B14E1C74F3}" type="slidenum">
              <a:rPr lang="en-US" smtClean="0"/>
              <a:t>109</a:t>
            </a:fld>
            <a:endParaRPr lang="en-US"/>
          </a:p>
        </p:txBody>
      </p:sp>
    </p:spTree>
    <p:extLst>
      <p:ext uri="{BB962C8B-B14F-4D97-AF65-F5344CB8AC3E}">
        <p14:creationId xmlns:p14="http://schemas.microsoft.com/office/powerpoint/2010/main" val="587129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7A344-2516-D1F7-B569-9BFDC24C9A32}"/>
              </a:ext>
            </a:extLst>
          </p:cNvPr>
          <p:cNvSpPr>
            <a:spLocks noGrp="1"/>
          </p:cNvSpPr>
          <p:nvPr>
            <p:ph type="title"/>
          </p:nvPr>
        </p:nvSpPr>
        <p:spPr/>
        <p:txBody>
          <a:bodyPr/>
          <a:lstStyle/>
          <a:p>
            <a:r>
              <a:rPr lang="en-US" dirty="0"/>
              <a:t>When an Institution Must Respond</a:t>
            </a:r>
          </a:p>
        </p:txBody>
      </p:sp>
      <p:sp>
        <p:nvSpPr>
          <p:cNvPr id="3" name="Content Placeholder 2">
            <a:extLst>
              <a:ext uri="{FF2B5EF4-FFF2-40B4-BE49-F238E27FC236}">
                <a16:creationId xmlns:a16="http://schemas.microsoft.com/office/drawing/2014/main" id="{BFBC5B1E-1732-8E05-6538-BF4CA2DC3FE3}"/>
              </a:ext>
            </a:extLst>
          </p:cNvPr>
          <p:cNvSpPr>
            <a:spLocks noGrp="1"/>
          </p:cNvSpPr>
          <p:nvPr>
            <p:ph idx="1"/>
          </p:nvPr>
        </p:nvSpPr>
        <p:spPr/>
        <p:txBody>
          <a:bodyPr>
            <a:normAutofit fontScale="92500" lnSpcReduction="20000"/>
          </a:bodyPr>
          <a:lstStyle/>
          <a:p>
            <a:pPr>
              <a:lnSpc>
                <a:spcPct val="110000"/>
              </a:lnSpc>
            </a:pPr>
            <a:r>
              <a:rPr lang="en-US" sz="3600" dirty="0"/>
              <a:t>Actual knowledge</a:t>
            </a:r>
          </a:p>
          <a:p>
            <a:pPr lvl="1">
              <a:lnSpc>
                <a:spcPct val="110000"/>
              </a:lnSpc>
            </a:pPr>
            <a:r>
              <a:rPr lang="en-US" sz="3200" dirty="0"/>
              <a:t>Notice of sexual harassment or allegations of sexual harassment to the Title IX Coordinator or an official who has authority to institute corrective measures on behalf of the institution</a:t>
            </a:r>
          </a:p>
          <a:p>
            <a:pPr lvl="2">
              <a:lnSpc>
                <a:spcPct val="110000"/>
              </a:lnSpc>
            </a:pPr>
            <a:r>
              <a:rPr lang="en-US" sz="2800" dirty="0"/>
              <a:t>Notice includes, but is not limited to, a report of sexual harassment to the Title IX Coordinator </a:t>
            </a:r>
          </a:p>
          <a:p>
            <a:pPr lvl="1">
              <a:lnSpc>
                <a:spcPct val="110000"/>
              </a:lnSpc>
            </a:pPr>
            <a:r>
              <a:rPr lang="en-US" sz="3200" dirty="0"/>
              <a:t>Vicarious liability and constructive notice are insufficient</a:t>
            </a:r>
          </a:p>
          <a:p>
            <a:pPr lvl="1">
              <a:lnSpc>
                <a:spcPct val="110000"/>
              </a:lnSpc>
            </a:pPr>
            <a:r>
              <a:rPr lang="en-US" sz="3200" dirty="0"/>
              <a:t>Standard not met if the only official with actual knowledge is the respondent</a:t>
            </a:r>
          </a:p>
          <a:p>
            <a:pPr marL="457200" lvl="1"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5E275EED-2850-5C87-F4B7-48EFC15DB458}"/>
              </a:ext>
            </a:extLst>
          </p:cNvPr>
          <p:cNvSpPr>
            <a:spLocks noGrp="1"/>
          </p:cNvSpPr>
          <p:nvPr>
            <p:ph type="sldNum" sz="quarter" idx="12"/>
          </p:nvPr>
        </p:nvSpPr>
        <p:spPr/>
        <p:txBody>
          <a:bodyPr/>
          <a:lstStyle/>
          <a:p>
            <a:fld id="{7C128671-D032-469D-8723-87B14E1C74F3}" type="slidenum">
              <a:rPr lang="en-US" smtClean="0"/>
              <a:t>11</a:t>
            </a:fld>
            <a:endParaRPr lang="en-US"/>
          </a:p>
        </p:txBody>
      </p:sp>
    </p:spTree>
    <p:extLst>
      <p:ext uri="{BB962C8B-B14F-4D97-AF65-F5344CB8AC3E}">
        <p14:creationId xmlns:p14="http://schemas.microsoft.com/office/powerpoint/2010/main" val="63051787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US" dirty="0"/>
              <a:t>Report vs. Formal Complaint</a:t>
            </a:r>
          </a:p>
        </p:txBody>
      </p:sp>
      <p:sp>
        <p:nvSpPr>
          <p:cNvPr id="3" name="Content Placeholder 2"/>
          <p:cNvSpPr>
            <a:spLocks noGrp="1"/>
          </p:cNvSpPr>
          <p:nvPr>
            <p:ph idx="1"/>
          </p:nvPr>
        </p:nvSpPr>
        <p:spPr>
          <a:noFill/>
        </p:spPr>
        <p:txBody>
          <a:bodyPr>
            <a:normAutofit lnSpcReduction="10000"/>
          </a:bodyPr>
          <a:lstStyle/>
          <a:p>
            <a:pPr>
              <a:lnSpc>
                <a:spcPct val="100000"/>
              </a:lnSpc>
            </a:pPr>
            <a:r>
              <a:rPr lang="en-US" dirty="0"/>
              <a:t>Report</a:t>
            </a:r>
          </a:p>
          <a:p>
            <a:pPr lvl="1">
              <a:lnSpc>
                <a:spcPct val="100000"/>
              </a:lnSpc>
            </a:pPr>
            <a:r>
              <a:rPr lang="en-US" dirty="0"/>
              <a:t>Initiates obligation to respond, including offering supportive measures </a:t>
            </a:r>
          </a:p>
          <a:p>
            <a:pPr lvl="1">
              <a:lnSpc>
                <a:spcPct val="100000"/>
              </a:lnSpc>
            </a:pPr>
            <a:r>
              <a:rPr lang="en-US" dirty="0"/>
              <a:t>Complainant’s identity may be kept confidential from respondent</a:t>
            </a:r>
          </a:p>
          <a:p>
            <a:pPr>
              <a:lnSpc>
                <a:spcPct val="100000"/>
              </a:lnSpc>
            </a:pPr>
            <a:r>
              <a:rPr lang="en-US" dirty="0"/>
              <a:t>Formal complaint</a:t>
            </a:r>
          </a:p>
          <a:p>
            <a:pPr lvl="1">
              <a:lnSpc>
                <a:spcPct val="100000"/>
              </a:lnSpc>
            </a:pPr>
            <a:r>
              <a:rPr lang="en-US" dirty="0"/>
              <a:t>Initiates grievance process</a:t>
            </a:r>
          </a:p>
          <a:p>
            <a:pPr lvl="1">
              <a:lnSpc>
                <a:spcPct val="100000"/>
              </a:lnSpc>
            </a:pPr>
            <a:r>
              <a:rPr lang="en-US" dirty="0"/>
              <a:t>Cannot be filed anonymously</a:t>
            </a:r>
          </a:p>
          <a:p>
            <a:pPr lvl="2">
              <a:lnSpc>
                <a:spcPct val="100000"/>
              </a:lnSpc>
            </a:pPr>
            <a:r>
              <a:rPr lang="en-US" dirty="0"/>
              <a:t>Requires complainant’s physical or digital signature or otherwise indicates that the complainant is the person filing the complaint </a:t>
            </a:r>
          </a:p>
          <a:p>
            <a:pPr lvl="2">
              <a:lnSpc>
                <a:spcPct val="100000"/>
              </a:lnSpc>
            </a:pPr>
            <a:r>
              <a:rPr lang="en-US" dirty="0"/>
              <a:t>Title IX Coordinator can sign a complaint</a:t>
            </a:r>
          </a:p>
          <a:p>
            <a:pPr lvl="2">
              <a:lnSpc>
                <a:spcPct val="100000"/>
              </a:lnSpc>
            </a:pPr>
            <a:r>
              <a:rPr lang="en-US" dirty="0"/>
              <a:t>Grievance process requires that complainant’s identity be disclosed to respondent, if known</a:t>
            </a:r>
          </a:p>
        </p:txBody>
      </p:sp>
      <p:sp>
        <p:nvSpPr>
          <p:cNvPr id="4" name="Slide Number Placeholder 3"/>
          <p:cNvSpPr>
            <a:spLocks noGrp="1"/>
          </p:cNvSpPr>
          <p:nvPr>
            <p:ph type="sldNum" sz="quarter" idx="12"/>
          </p:nvPr>
        </p:nvSpPr>
        <p:spPr/>
        <p:txBody>
          <a:bodyPr/>
          <a:lstStyle/>
          <a:p>
            <a:fld id="{673B3791-6F44-4A52-AF9E-B67D299A9E14}" type="slidenum">
              <a:rPr lang="en-US" smtClean="0"/>
              <a:pPr/>
              <a:t>110</a:t>
            </a:fld>
            <a:endParaRPr lang="en-US" dirty="0"/>
          </a:p>
        </p:txBody>
      </p:sp>
    </p:spTree>
    <p:extLst>
      <p:ext uri="{BB962C8B-B14F-4D97-AF65-F5344CB8AC3E}">
        <p14:creationId xmlns:p14="http://schemas.microsoft.com/office/powerpoint/2010/main" val="15484122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923E1-EAA3-88F8-8D13-932B864A1EDC}"/>
              </a:ext>
            </a:extLst>
          </p:cNvPr>
          <p:cNvSpPr>
            <a:spLocks noGrp="1"/>
          </p:cNvSpPr>
          <p:nvPr>
            <p:ph type="title"/>
          </p:nvPr>
        </p:nvSpPr>
        <p:spPr/>
        <p:txBody>
          <a:bodyPr/>
          <a:lstStyle/>
          <a:p>
            <a:r>
              <a:rPr lang="en-US" dirty="0"/>
              <a:t>Determining Title IX vs. Non-Title IX Matters</a:t>
            </a:r>
          </a:p>
        </p:txBody>
      </p:sp>
      <p:sp>
        <p:nvSpPr>
          <p:cNvPr id="3" name="Content Placeholder 2">
            <a:extLst>
              <a:ext uri="{FF2B5EF4-FFF2-40B4-BE49-F238E27FC236}">
                <a16:creationId xmlns:a16="http://schemas.microsoft.com/office/drawing/2014/main" id="{327DF3DC-84DF-38AE-05B8-96F29919ADB7}"/>
              </a:ext>
            </a:extLst>
          </p:cNvPr>
          <p:cNvSpPr>
            <a:spLocks noGrp="1"/>
          </p:cNvSpPr>
          <p:nvPr>
            <p:ph idx="1"/>
          </p:nvPr>
        </p:nvSpPr>
        <p:spPr/>
        <p:txBody>
          <a:bodyPr/>
          <a:lstStyle/>
          <a:p>
            <a:pPr>
              <a:lnSpc>
                <a:spcPct val="100000"/>
              </a:lnSpc>
            </a:pPr>
            <a:r>
              <a:rPr lang="en-US" sz="4000" dirty="0"/>
              <a:t>Factors to consider</a:t>
            </a:r>
          </a:p>
          <a:p>
            <a:pPr lvl="1">
              <a:lnSpc>
                <a:spcPct val="100000"/>
              </a:lnSpc>
            </a:pPr>
            <a:r>
              <a:rPr lang="en-US" sz="3600" dirty="0"/>
              <a:t>Type of alleged conduct – sexual harassment?</a:t>
            </a:r>
          </a:p>
          <a:p>
            <a:pPr lvl="1">
              <a:lnSpc>
                <a:spcPct val="100000"/>
              </a:lnSpc>
            </a:pPr>
            <a:r>
              <a:rPr lang="en-US" sz="3600" dirty="0"/>
              <a:t>Location and context of alleged conduct</a:t>
            </a:r>
          </a:p>
          <a:p>
            <a:pPr lvl="2">
              <a:lnSpc>
                <a:spcPct val="100000"/>
              </a:lnSpc>
            </a:pPr>
            <a:r>
              <a:rPr lang="en-US" sz="3200" dirty="0"/>
              <a:t>within education program or activity?</a:t>
            </a:r>
          </a:p>
          <a:p>
            <a:pPr lvl="2">
              <a:lnSpc>
                <a:spcPct val="100000"/>
              </a:lnSpc>
            </a:pPr>
            <a:r>
              <a:rPr lang="en-US" sz="3200" dirty="0"/>
              <a:t>against a person in the United States?</a:t>
            </a:r>
          </a:p>
          <a:p>
            <a:pPr lvl="1">
              <a:lnSpc>
                <a:spcPct val="100000"/>
              </a:lnSpc>
            </a:pPr>
            <a:r>
              <a:rPr lang="en-US" sz="3600" dirty="0"/>
              <a:t>Relationship between parties and institution</a:t>
            </a:r>
          </a:p>
          <a:p>
            <a:endParaRPr lang="en-US" dirty="0"/>
          </a:p>
        </p:txBody>
      </p:sp>
      <p:sp>
        <p:nvSpPr>
          <p:cNvPr id="4" name="Slide Number Placeholder 3">
            <a:extLst>
              <a:ext uri="{FF2B5EF4-FFF2-40B4-BE49-F238E27FC236}">
                <a16:creationId xmlns:a16="http://schemas.microsoft.com/office/drawing/2014/main" id="{B2EB86BA-E538-6A6D-AD43-D84E86450A7C}"/>
              </a:ext>
            </a:extLst>
          </p:cNvPr>
          <p:cNvSpPr>
            <a:spLocks noGrp="1"/>
          </p:cNvSpPr>
          <p:nvPr>
            <p:ph type="sldNum" sz="quarter" idx="12"/>
          </p:nvPr>
        </p:nvSpPr>
        <p:spPr/>
        <p:txBody>
          <a:bodyPr/>
          <a:lstStyle/>
          <a:p>
            <a:fld id="{7C128671-D032-469D-8723-87B14E1C74F3}" type="slidenum">
              <a:rPr lang="en-US" smtClean="0"/>
              <a:t>111</a:t>
            </a:fld>
            <a:endParaRPr lang="en-US"/>
          </a:p>
        </p:txBody>
      </p:sp>
    </p:spTree>
    <p:extLst>
      <p:ext uri="{BB962C8B-B14F-4D97-AF65-F5344CB8AC3E}">
        <p14:creationId xmlns:p14="http://schemas.microsoft.com/office/powerpoint/2010/main" val="360352808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4A270-CDEC-52D7-1370-4E2724C007FD}"/>
              </a:ext>
            </a:extLst>
          </p:cNvPr>
          <p:cNvSpPr>
            <a:spLocks noGrp="1"/>
          </p:cNvSpPr>
          <p:nvPr>
            <p:ph type="title"/>
          </p:nvPr>
        </p:nvSpPr>
        <p:spPr/>
        <p:txBody>
          <a:bodyPr/>
          <a:lstStyle/>
          <a:p>
            <a:pPr algn="ctr"/>
            <a:r>
              <a:rPr lang="en-US" dirty="0"/>
              <a:t>Legal Obligations</a:t>
            </a:r>
          </a:p>
        </p:txBody>
      </p:sp>
      <p:sp>
        <p:nvSpPr>
          <p:cNvPr id="4" name="Slide Number Placeholder 3">
            <a:extLst>
              <a:ext uri="{FF2B5EF4-FFF2-40B4-BE49-F238E27FC236}">
                <a16:creationId xmlns:a16="http://schemas.microsoft.com/office/drawing/2014/main" id="{CDDD26EA-A41B-F85A-0572-D494799E36A5}"/>
              </a:ext>
            </a:extLst>
          </p:cNvPr>
          <p:cNvSpPr>
            <a:spLocks noGrp="1"/>
          </p:cNvSpPr>
          <p:nvPr>
            <p:ph type="sldNum" sz="quarter" idx="12"/>
          </p:nvPr>
        </p:nvSpPr>
        <p:spPr/>
        <p:txBody>
          <a:bodyPr/>
          <a:lstStyle/>
          <a:p>
            <a:fld id="{7C128671-D032-469D-8723-87B14E1C74F3}" type="slidenum">
              <a:rPr lang="en-US" smtClean="0"/>
              <a:t>112</a:t>
            </a:fld>
            <a:endParaRPr lang="en-US" dirty="0"/>
          </a:p>
        </p:txBody>
      </p:sp>
      <p:grpSp>
        <p:nvGrpSpPr>
          <p:cNvPr id="8" name="Group 7">
            <a:extLst>
              <a:ext uri="{FF2B5EF4-FFF2-40B4-BE49-F238E27FC236}">
                <a16:creationId xmlns:a16="http://schemas.microsoft.com/office/drawing/2014/main" id="{079D8957-B79D-1C14-2287-CE064852153A}"/>
              </a:ext>
            </a:extLst>
          </p:cNvPr>
          <p:cNvGrpSpPr/>
          <p:nvPr/>
        </p:nvGrpSpPr>
        <p:grpSpPr>
          <a:xfrm>
            <a:off x="1567543" y="1578399"/>
            <a:ext cx="5105399" cy="4777950"/>
            <a:chOff x="0" y="180654"/>
            <a:chExt cx="5897601" cy="5432982"/>
          </a:xfrm>
        </p:grpSpPr>
        <p:sp>
          <p:nvSpPr>
            <p:cNvPr id="9" name="Oval 8">
              <a:extLst>
                <a:ext uri="{FF2B5EF4-FFF2-40B4-BE49-F238E27FC236}">
                  <a16:creationId xmlns:a16="http://schemas.microsoft.com/office/drawing/2014/main" id="{2D780439-4DBC-2730-C4AB-C17E67DE44B5}"/>
                </a:ext>
              </a:extLst>
            </p:cNvPr>
            <p:cNvSpPr/>
            <p:nvPr/>
          </p:nvSpPr>
          <p:spPr>
            <a:xfrm>
              <a:off x="0" y="180654"/>
              <a:ext cx="5897601" cy="5432982"/>
            </a:xfrm>
            <a:prstGeom prst="ellipse">
              <a:avLst/>
            </a:prstGeom>
            <a:solidFill>
              <a:schemeClr val="bg1">
                <a:lumMod val="50000"/>
                <a:alpha val="49804"/>
              </a:schemeClr>
            </a:solidFill>
            <a:ln w="57150">
              <a:solidFill>
                <a:schemeClr val="accent6">
                  <a:lumMod val="75000"/>
                </a:schemeClr>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10" name="Oval 4">
              <a:extLst>
                <a:ext uri="{FF2B5EF4-FFF2-40B4-BE49-F238E27FC236}">
                  <a16:creationId xmlns:a16="http://schemas.microsoft.com/office/drawing/2014/main" id="{643CCC92-B37E-4D5B-6761-BBB75955DB55}"/>
                </a:ext>
              </a:extLst>
            </p:cNvPr>
            <p:cNvSpPr txBox="1"/>
            <p:nvPr/>
          </p:nvSpPr>
          <p:spPr>
            <a:xfrm>
              <a:off x="935154" y="964746"/>
              <a:ext cx="4170233" cy="3841697"/>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4000" kern="1200" dirty="0"/>
                <a:t>Title IX</a:t>
              </a:r>
            </a:p>
          </p:txBody>
        </p:sp>
      </p:grpSp>
      <p:grpSp>
        <p:nvGrpSpPr>
          <p:cNvPr id="11" name="Group 10">
            <a:extLst>
              <a:ext uri="{FF2B5EF4-FFF2-40B4-BE49-F238E27FC236}">
                <a16:creationId xmlns:a16="http://schemas.microsoft.com/office/drawing/2014/main" id="{61C5B91C-3B18-FD55-5205-EC37E172E55F}"/>
              </a:ext>
            </a:extLst>
          </p:cNvPr>
          <p:cNvGrpSpPr/>
          <p:nvPr/>
        </p:nvGrpSpPr>
        <p:grpSpPr>
          <a:xfrm>
            <a:off x="4849810" y="1532911"/>
            <a:ext cx="5099733" cy="4823438"/>
            <a:chOff x="0" y="180654"/>
            <a:chExt cx="6079274" cy="5432982"/>
          </a:xfrm>
        </p:grpSpPr>
        <p:sp>
          <p:nvSpPr>
            <p:cNvPr id="12" name="Oval 11">
              <a:extLst>
                <a:ext uri="{FF2B5EF4-FFF2-40B4-BE49-F238E27FC236}">
                  <a16:creationId xmlns:a16="http://schemas.microsoft.com/office/drawing/2014/main" id="{3D91B5A2-A10F-3ADD-72CD-A8B39704F5B0}"/>
                </a:ext>
              </a:extLst>
            </p:cNvPr>
            <p:cNvSpPr/>
            <p:nvPr/>
          </p:nvSpPr>
          <p:spPr>
            <a:xfrm>
              <a:off x="0" y="180654"/>
              <a:ext cx="5897601" cy="5432982"/>
            </a:xfrm>
            <a:prstGeom prst="ellipse">
              <a:avLst/>
            </a:prstGeom>
            <a:solidFill>
              <a:schemeClr val="bg1">
                <a:lumMod val="50000"/>
                <a:alpha val="49804"/>
              </a:schemeClr>
            </a:solidFill>
            <a:ln w="57150">
              <a:solidFill>
                <a:schemeClr val="accent6">
                  <a:lumMod val="75000"/>
                </a:schemeClr>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13" name="Oval 4">
              <a:extLst>
                <a:ext uri="{FF2B5EF4-FFF2-40B4-BE49-F238E27FC236}">
                  <a16:creationId xmlns:a16="http://schemas.microsoft.com/office/drawing/2014/main" id="{4D50D089-8FFF-0980-9C33-BA5210ECE898}"/>
                </a:ext>
              </a:extLst>
            </p:cNvPr>
            <p:cNvSpPr txBox="1"/>
            <p:nvPr/>
          </p:nvSpPr>
          <p:spPr>
            <a:xfrm>
              <a:off x="2393165" y="1351906"/>
              <a:ext cx="3686109" cy="311728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4000" dirty="0"/>
                <a:t> VAWA</a:t>
              </a:r>
              <a:endParaRPr lang="en-US" sz="4000" kern="1200" dirty="0"/>
            </a:p>
          </p:txBody>
        </p:sp>
      </p:grpSp>
      <p:sp>
        <p:nvSpPr>
          <p:cNvPr id="14" name="Oval 13">
            <a:extLst>
              <a:ext uri="{FF2B5EF4-FFF2-40B4-BE49-F238E27FC236}">
                <a16:creationId xmlns:a16="http://schemas.microsoft.com/office/drawing/2014/main" id="{A2C7740A-6996-0FFA-3720-174486CC914E}"/>
              </a:ext>
            </a:extLst>
          </p:cNvPr>
          <p:cNvSpPr/>
          <p:nvPr/>
        </p:nvSpPr>
        <p:spPr>
          <a:xfrm>
            <a:off x="1262744" y="475071"/>
            <a:ext cx="1523999" cy="1488085"/>
          </a:xfrm>
          <a:prstGeom prst="ellipse">
            <a:avLst/>
          </a:prstGeom>
          <a:solidFill>
            <a:schemeClr val="bg1">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72FB45D-0993-8174-A2DB-F69721CF31EA}"/>
              </a:ext>
            </a:extLst>
          </p:cNvPr>
          <p:cNvSpPr txBox="1"/>
          <p:nvPr/>
        </p:nvSpPr>
        <p:spPr>
          <a:xfrm>
            <a:off x="1338943" y="820156"/>
            <a:ext cx="1309557" cy="707886"/>
          </a:xfrm>
          <a:prstGeom prst="rect">
            <a:avLst/>
          </a:prstGeom>
          <a:noFill/>
        </p:spPr>
        <p:txBody>
          <a:bodyPr wrap="square" rtlCol="0">
            <a:spAutoFit/>
          </a:bodyPr>
          <a:lstStyle/>
          <a:p>
            <a:pPr algn="ctr"/>
            <a:r>
              <a:rPr lang="en-US" sz="2000" dirty="0"/>
              <a:t>Other Conduct</a:t>
            </a:r>
          </a:p>
        </p:txBody>
      </p:sp>
    </p:spTree>
    <p:extLst>
      <p:ext uri="{BB962C8B-B14F-4D97-AF65-F5344CB8AC3E}">
        <p14:creationId xmlns:p14="http://schemas.microsoft.com/office/powerpoint/2010/main" val="386734511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5D7869-EEEE-760F-EA6B-89E3349F725A}"/>
              </a:ext>
            </a:extLst>
          </p:cNvPr>
          <p:cNvSpPr>
            <a:spLocks noGrp="1"/>
          </p:cNvSpPr>
          <p:nvPr>
            <p:ph type="sldNum" sz="quarter" idx="12"/>
          </p:nvPr>
        </p:nvSpPr>
        <p:spPr/>
        <p:txBody>
          <a:bodyPr/>
          <a:lstStyle/>
          <a:p>
            <a:pPr defTabSz="685800" fontAlgn="auto">
              <a:spcBef>
                <a:spcPts val="0"/>
              </a:spcBef>
              <a:spcAft>
                <a:spcPts val="0"/>
              </a:spcAft>
            </a:pPr>
            <a:fld id="{7C128671-D032-469D-8723-87B14E1C74F3}" type="slidenum">
              <a:rPr lang="en-US">
                <a:solidFill>
                  <a:prstClr val="black">
                    <a:tint val="75000"/>
                  </a:prstClr>
                </a:solidFill>
                <a:latin typeface="Arial" panose="020B0604020202020204"/>
              </a:rPr>
              <a:pPr defTabSz="685800" fontAlgn="auto">
                <a:spcBef>
                  <a:spcPts val="0"/>
                </a:spcBef>
                <a:spcAft>
                  <a:spcPts val="0"/>
                </a:spcAft>
              </a:pPr>
              <a:t>113</a:t>
            </a:fld>
            <a:endParaRPr lang="en-US">
              <a:solidFill>
                <a:prstClr val="black">
                  <a:tint val="75000"/>
                </a:prstClr>
              </a:solidFill>
              <a:latin typeface="Arial" panose="020B0604020202020204"/>
            </a:endParaRPr>
          </a:p>
        </p:txBody>
      </p:sp>
      <p:sp>
        <p:nvSpPr>
          <p:cNvPr id="16" name="TextBox 15">
            <a:extLst>
              <a:ext uri="{FF2B5EF4-FFF2-40B4-BE49-F238E27FC236}">
                <a16:creationId xmlns:a16="http://schemas.microsoft.com/office/drawing/2014/main" id="{BD16A2C5-14FB-69FD-3D90-6969A8C8E8EC}"/>
              </a:ext>
            </a:extLst>
          </p:cNvPr>
          <p:cNvSpPr txBox="1"/>
          <p:nvPr/>
        </p:nvSpPr>
        <p:spPr>
          <a:xfrm>
            <a:off x="2286000" y="6329318"/>
            <a:ext cx="5809759" cy="300082"/>
          </a:xfrm>
          <a:prstGeom prst="rect">
            <a:avLst/>
          </a:prstGeom>
          <a:noFill/>
        </p:spPr>
        <p:txBody>
          <a:bodyPr wrap="square" rtlCol="0">
            <a:spAutoFit/>
          </a:bodyPr>
          <a:lstStyle/>
          <a:p>
            <a:pPr defTabSz="685800" fontAlgn="auto">
              <a:spcBef>
                <a:spcPts val="0"/>
              </a:spcBef>
              <a:spcAft>
                <a:spcPts val="0"/>
              </a:spcAft>
            </a:pPr>
            <a:r>
              <a:rPr lang="en-US" sz="1350" dirty="0">
                <a:solidFill>
                  <a:srgbClr val="21154A"/>
                </a:solidFill>
                <a:latin typeface="Arial" panose="020B0604020202020204"/>
              </a:rPr>
              <a:t>*</a:t>
            </a:r>
            <a:r>
              <a:rPr lang="en-US" sz="1200" dirty="0">
                <a:solidFill>
                  <a:srgbClr val="21154A"/>
                </a:solidFill>
                <a:latin typeface="Arial" panose="020B0604020202020204"/>
              </a:rPr>
              <a:t>Alleged sexual assault &amp; VAWA crimes must also comply with VAWA requirements</a:t>
            </a:r>
          </a:p>
        </p:txBody>
      </p:sp>
      <p:grpSp>
        <p:nvGrpSpPr>
          <p:cNvPr id="20" name="Group 19">
            <a:extLst>
              <a:ext uri="{FF2B5EF4-FFF2-40B4-BE49-F238E27FC236}">
                <a16:creationId xmlns:a16="http://schemas.microsoft.com/office/drawing/2014/main" id="{355EF517-74A9-675F-4F50-8CDAC26172A2}"/>
              </a:ext>
            </a:extLst>
          </p:cNvPr>
          <p:cNvGrpSpPr/>
          <p:nvPr/>
        </p:nvGrpSpPr>
        <p:grpSpPr>
          <a:xfrm>
            <a:off x="1676400" y="452096"/>
            <a:ext cx="8686800" cy="5737056"/>
            <a:chOff x="2924735" y="1030986"/>
            <a:chExt cx="6667500" cy="4400550"/>
          </a:xfrm>
        </p:grpSpPr>
        <p:sp>
          <p:nvSpPr>
            <p:cNvPr id="5" name="Rectangle 4">
              <a:extLst>
                <a:ext uri="{FF2B5EF4-FFF2-40B4-BE49-F238E27FC236}">
                  <a16:creationId xmlns:a16="http://schemas.microsoft.com/office/drawing/2014/main" id="{666284FA-3983-D917-238B-BCFF206A1B51}"/>
                </a:ext>
              </a:extLst>
            </p:cNvPr>
            <p:cNvSpPr/>
            <p:nvPr/>
          </p:nvSpPr>
          <p:spPr>
            <a:xfrm>
              <a:off x="4220135" y="1030986"/>
              <a:ext cx="3714750"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500" dirty="0">
                  <a:solidFill>
                    <a:prstClr val="white"/>
                  </a:solidFill>
                  <a:latin typeface="Arial" panose="020B0604020202020204"/>
                </a:rPr>
                <a:t>Did the alleged conduct take place in an education program or activity?</a:t>
              </a:r>
            </a:p>
          </p:txBody>
        </p:sp>
        <p:sp>
          <p:nvSpPr>
            <p:cNvPr id="6" name="Down Arrow 11">
              <a:extLst>
                <a:ext uri="{FF2B5EF4-FFF2-40B4-BE49-F238E27FC236}">
                  <a16:creationId xmlns:a16="http://schemas.microsoft.com/office/drawing/2014/main" id="{5F7CB5D4-6D07-AF51-1181-553ACC3A0C61}"/>
                </a:ext>
              </a:extLst>
            </p:cNvPr>
            <p:cNvSpPr/>
            <p:nvPr/>
          </p:nvSpPr>
          <p:spPr>
            <a:xfrm>
              <a:off x="7432443" y="1602486"/>
              <a:ext cx="366713" cy="285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350" dirty="0">
                  <a:solidFill>
                    <a:prstClr val="white"/>
                  </a:solidFill>
                  <a:latin typeface="Arial" panose="020B0604020202020204"/>
                </a:rPr>
                <a:t>N</a:t>
              </a:r>
            </a:p>
          </p:txBody>
        </p:sp>
        <p:sp>
          <p:nvSpPr>
            <p:cNvPr id="7" name="Rectangle 6">
              <a:extLst>
                <a:ext uri="{FF2B5EF4-FFF2-40B4-BE49-F238E27FC236}">
                  <a16:creationId xmlns:a16="http://schemas.microsoft.com/office/drawing/2014/main" id="{F9B5DE3B-F1B1-1F42-06C5-80866967CAAA}"/>
                </a:ext>
              </a:extLst>
            </p:cNvPr>
            <p:cNvSpPr/>
            <p:nvPr/>
          </p:nvSpPr>
          <p:spPr>
            <a:xfrm>
              <a:off x="3048560" y="3431286"/>
              <a:ext cx="3028950" cy="8001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350" dirty="0">
                  <a:solidFill>
                    <a:prstClr val="white"/>
                  </a:solidFill>
                  <a:latin typeface="Arial" panose="020B0604020202020204"/>
                </a:rPr>
                <a:t>Does the alleged conduct meet the definition of sexual harassment under the 2020 regulations?</a:t>
              </a:r>
            </a:p>
          </p:txBody>
        </p:sp>
        <p:sp>
          <p:nvSpPr>
            <p:cNvPr id="8" name="Down Arrow 13">
              <a:extLst>
                <a:ext uri="{FF2B5EF4-FFF2-40B4-BE49-F238E27FC236}">
                  <a16:creationId xmlns:a16="http://schemas.microsoft.com/office/drawing/2014/main" id="{3E6141ED-9FAF-31F4-D658-6A9A0FEA4F92}"/>
                </a:ext>
              </a:extLst>
            </p:cNvPr>
            <p:cNvSpPr/>
            <p:nvPr/>
          </p:nvSpPr>
          <p:spPr>
            <a:xfrm>
              <a:off x="3134285" y="4231388"/>
              <a:ext cx="400050" cy="285749"/>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350" dirty="0">
                  <a:solidFill>
                    <a:prstClr val="white"/>
                  </a:solidFill>
                  <a:latin typeface="Arial" panose="020B0604020202020204"/>
                </a:rPr>
                <a:t>Y</a:t>
              </a:r>
            </a:p>
          </p:txBody>
        </p:sp>
        <p:sp>
          <p:nvSpPr>
            <p:cNvPr id="9" name="Rectangle 8">
              <a:extLst>
                <a:ext uri="{FF2B5EF4-FFF2-40B4-BE49-F238E27FC236}">
                  <a16:creationId xmlns:a16="http://schemas.microsoft.com/office/drawing/2014/main" id="{6E8358F7-E251-8A84-4279-1432EEFD6330}"/>
                </a:ext>
              </a:extLst>
            </p:cNvPr>
            <p:cNvSpPr/>
            <p:nvPr/>
          </p:nvSpPr>
          <p:spPr>
            <a:xfrm>
              <a:off x="2924735" y="4543696"/>
              <a:ext cx="2609850" cy="88784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350" dirty="0">
                  <a:solidFill>
                    <a:prstClr val="white"/>
                  </a:solidFill>
                  <a:latin typeface="Arial" panose="020B0604020202020204"/>
                </a:rPr>
                <a:t>Response consistent with 2020 Title IX regulations (including grievance process)*</a:t>
              </a:r>
            </a:p>
          </p:txBody>
        </p:sp>
        <p:sp>
          <p:nvSpPr>
            <p:cNvPr id="10" name="Rectangle 9">
              <a:extLst>
                <a:ext uri="{FF2B5EF4-FFF2-40B4-BE49-F238E27FC236}">
                  <a16:creationId xmlns:a16="http://schemas.microsoft.com/office/drawing/2014/main" id="{93114F10-D623-F1DB-CD6B-7E4187F92FF7}"/>
                </a:ext>
              </a:extLst>
            </p:cNvPr>
            <p:cNvSpPr/>
            <p:nvPr/>
          </p:nvSpPr>
          <p:spPr>
            <a:xfrm>
              <a:off x="6826414" y="1910034"/>
              <a:ext cx="2251472" cy="215666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800" dirty="0">
                  <a:solidFill>
                    <a:prstClr val="white"/>
                  </a:solidFill>
                  <a:latin typeface="Arial" panose="020B0604020202020204"/>
                </a:rPr>
                <a:t>Is the alleged conduct a sexual assault or VAWA crime (domestic violence, dating violence, or stalking)?</a:t>
              </a:r>
            </a:p>
          </p:txBody>
        </p:sp>
        <p:sp>
          <p:nvSpPr>
            <p:cNvPr id="11" name="Rectangle 10">
              <a:extLst>
                <a:ext uri="{FF2B5EF4-FFF2-40B4-BE49-F238E27FC236}">
                  <a16:creationId xmlns:a16="http://schemas.microsoft.com/office/drawing/2014/main" id="{BF82821E-D471-0DF5-9F32-749E2E439BA8}"/>
                </a:ext>
              </a:extLst>
            </p:cNvPr>
            <p:cNvSpPr/>
            <p:nvPr/>
          </p:nvSpPr>
          <p:spPr>
            <a:xfrm>
              <a:off x="7896785" y="4543696"/>
              <a:ext cx="1695450" cy="88784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500" dirty="0">
                  <a:solidFill>
                    <a:prstClr val="white"/>
                  </a:solidFill>
                  <a:latin typeface="Arial" panose="020B0604020202020204"/>
                </a:rPr>
                <a:t>Disciplinary process must comply with VAWA</a:t>
              </a:r>
            </a:p>
          </p:txBody>
        </p:sp>
        <p:sp>
          <p:nvSpPr>
            <p:cNvPr id="12" name="Rectangle 11">
              <a:extLst>
                <a:ext uri="{FF2B5EF4-FFF2-40B4-BE49-F238E27FC236}">
                  <a16:creationId xmlns:a16="http://schemas.microsoft.com/office/drawing/2014/main" id="{55D47658-52B3-BC23-B922-55284BEF5DF0}"/>
                </a:ext>
              </a:extLst>
            </p:cNvPr>
            <p:cNvSpPr/>
            <p:nvPr/>
          </p:nvSpPr>
          <p:spPr>
            <a:xfrm>
              <a:off x="5648887" y="4560732"/>
              <a:ext cx="2150269" cy="870804"/>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500" dirty="0">
                  <a:solidFill>
                    <a:prstClr val="white"/>
                  </a:solidFill>
                  <a:latin typeface="Arial" panose="020B0604020202020204"/>
                </a:rPr>
                <a:t>Flexibility to use another conduct process</a:t>
              </a:r>
            </a:p>
          </p:txBody>
        </p:sp>
        <p:sp>
          <p:nvSpPr>
            <p:cNvPr id="13" name="Down Arrow 22">
              <a:extLst>
                <a:ext uri="{FF2B5EF4-FFF2-40B4-BE49-F238E27FC236}">
                  <a16:creationId xmlns:a16="http://schemas.microsoft.com/office/drawing/2014/main" id="{41689B61-FCC9-59F4-3D7E-EEF1BC8BDF03}"/>
                </a:ext>
              </a:extLst>
            </p:cNvPr>
            <p:cNvSpPr/>
            <p:nvPr/>
          </p:nvSpPr>
          <p:spPr>
            <a:xfrm>
              <a:off x="5707857" y="4257394"/>
              <a:ext cx="388144" cy="295641"/>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350" dirty="0">
                  <a:solidFill>
                    <a:prstClr val="white"/>
                  </a:solidFill>
                  <a:latin typeface="Arial" panose="020B0604020202020204"/>
                </a:rPr>
                <a:t>N</a:t>
              </a:r>
            </a:p>
          </p:txBody>
        </p:sp>
        <p:sp>
          <p:nvSpPr>
            <p:cNvPr id="14" name="Rectangle 13">
              <a:extLst>
                <a:ext uri="{FF2B5EF4-FFF2-40B4-BE49-F238E27FC236}">
                  <a16:creationId xmlns:a16="http://schemas.microsoft.com/office/drawing/2014/main" id="{FD807F29-31B0-3362-CDA2-4005A4B4A9D8}"/>
                </a:ext>
              </a:extLst>
            </p:cNvPr>
            <p:cNvSpPr/>
            <p:nvPr/>
          </p:nvSpPr>
          <p:spPr>
            <a:xfrm>
              <a:off x="3048560" y="1831086"/>
              <a:ext cx="3028950" cy="551184"/>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500" dirty="0">
                  <a:solidFill>
                    <a:prstClr val="white"/>
                  </a:solidFill>
                  <a:latin typeface="Arial" panose="020B0604020202020204"/>
                </a:rPr>
                <a:t>Was the alleged conduct against someone in the United States? </a:t>
              </a:r>
            </a:p>
          </p:txBody>
        </p:sp>
        <p:sp>
          <p:nvSpPr>
            <p:cNvPr id="15" name="Right Arrow 1">
              <a:extLst>
                <a:ext uri="{FF2B5EF4-FFF2-40B4-BE49-F238E27FC236}">
                  <a16:creationId xmlns:a16="http://schemas.microsoft.com/office/drawing/2014/main" id="{98827F1D-EEDF-BB8B-ADDD-37BBD46CD012}"/>
                </a:ext>
              </a:extLst>
            </p:cNvPr>
            <p:cNvSpPr/>
            <p:nvPr/>
          </p:nvSpPr>
          <p:spPr>
            <a:xfrm>
              <a:off x="6277535" y="1888236"/>
              <a:ext cx="400050" cy="342900"/>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US" sz="1350" dirty="0">
                  <a:solidFill>
                    <a:prstClr val="white"/>
                  </a:solidFill>
                  <a:latin typeface="Arial" panose="020B0604020202020204"/>
                </a:rPr>
                <a:t>N</a:t>
              </a:r>
            </a:p>
          </p:txBody>
        </p:sp>
        <p:sp>
          <p:nvSpPr>
            <p:cNvPr id="17" name="Rectangle 16">
              <a:extLst>
                <a:ext uri="{FF2B5EF4-FFF2-40B4-BE49-F238E27FC236}">
                  <a16:creationId xmlns:a16="http://schemas.microsoft.com/office/drawing/2014/main" id="{BB71D845-5327-EC75-1811-8467241BE99D}"/>
                </a:ext>
              </a:extLst>
            </p:cNvPr>
            <p:cNvSpPr/>
            <p:nvPr/>
          </p:nvSpPr>
          <p:spPr>
            <a:xfrm>
              <a:off x="3048560" y="2720025"/>
              <a:ext cx="3028950" cy="482662"/>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500" dirty="0">
                  <a:solidFill>
                    <a:prstClr val="white"/>
                  </a:solidFill>
                  <a:latin typeface="Arial" panose="020B0604020202020204"/>
                </a:rPr>
                <a:t>Consider relationships between parties and the institution</a:t>
              </a:r>
            </a:p>
          </p:txBody>
        </p:sp>
        <p:sp>
          <p:nvSpPr>
            <p:cNvPr id="18" name="Right Arrow 25">
              <a:extLst>
                <a:ext uri="{FF2B5EF4-FFF2-40B4-BE49-F238E27FC236}">
                  <a16:creationId xmlns:a16="http://schemas.microsoft.com/office/drawing/2014/main" id="{4F084529-4045-1EDE-A6FB-792E6CFC9B5D}"/>
                </a:ext>
              </a:extLst>
            </p:cNvPr>
            <p:cNvSpPr/>
            <p:nvPr/>
          </p:nvSpPr>
          <p:spPr>
            <a:xfrm>
              <a:off x="6258485" y="2759040"/>
              <a:ext cx="400050" cy="342900"/>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dirty="0">
                <a:solidFill>
                  <a:prstClr val="white"/>
                </a:solidFill>
                <a:latin typeface="Arial" panose="020B0604020202020204"/>
              </a:endParaRPr>
            </a:p>
          </p:txBody>
        </p:sp>
        <p:sp>
          <p:nvSpPr>
            <p:cNvPr id="19" name="Down Arrow 26">
              <a:extLst>
                <a:ext uri="{FF2B5EF4-FFF2-40B4-BE49-F238E27FC236}">
                  <a16:creationId xmlns:a16="http://schemas.microsoft.com/office/drawing/2014/main" id="{1A27370D-43FB-18DB-EA2D-4228D9430F48}"/>
                </a:ext>
              </a:extLst>
            </p:cNvPr>
            <p:cNvSpPr/>
            <p:nvPr/>
          </p:nvSpPr>
          <p:spPr>
            <a:xfrm>
              <a:off x="4448735" y="3207451"/>
              <a:ext cx="342900" cy="223837"/>
            </a:xfrm>
            <a:prstGeom prst="down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endParaRPr lang="en-US" sz="1350" dirty="0">
                <a:solidFill>
                  <a:prstClr val="white"/>
                </a:solidFill>
                <a:latin typeface="Arial" panose="020B0604020202020204"/>
              </a:endParaRPr>
            </a:p>
          </p:txBody>
        </p:sp>
        <p:sp>
          <p:nvSpPr>
            <p:cNvPr id="35" name="Down Arrow 18">
              <a:extLst>
                <a:ext uri="{FF2B5EF4-FFF2-40B4-BE49-F238E27FC236}">
                  <a16:creationId xmlns:a16="http://schemas.microsoft.com/office/drawing/2014/main" id="{FF050D94-D5F9-C6B7-27BD-B0FADB73C2C6}"/>
                </a:ext>
              </a:extLst>
            </p:cNvPr>
            <p:cNvSpPr/>
            <p:nvPr/>
          </p:nvSpPr>
          <p:spPr>
            <a:xfrm>
              <a:off x="8563535" y="4066698"/>
              <a:ext cx="361950" cy="457202"/>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350" dirty="0">
                  <a:solidFill>
                    <a:prstClr val="white"/>
                  </a:solidFill>
                  <a:latin typeface="Arial" panose="020B0604020202020204"/>
                </a:rPr>
                <a:t>Y</a:t>
              </a:r>
            </a:p>
          </p:txBody>
        </p:sp>
        <p:sp>
          <p:nvSpPr>
            <p:cNvPr id="36" name="Down Arrow 23">
              <a:extLst>
                <a:ext uri="{FF2B5EF4-FFF2-40B4-BE49-F238E27FC236}">
                  <a16:creationId xmlns:a16="http://schemas.microsoft.com/office/drawing/2014/main" id="{854B72BD-E1FE-7BAB-E75B-A597B6F5CD67}"/>
                </a:ext>
              </a:extLst>
            </p:cNvPr>
            <p:cNvSpPr/>
            <p:nvPr/>
          </p:nvSpPr>
          <p:spPr>
            <a:xfrm>
              <a:off x="7116629" y="4071407"/>
              <a:ext cx="388144" cy="467093"/>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350" dirty="0">
                  <a:solidFill>
                    <a:prstClr val="white"/>
                  </a:solidFill>
                  <a:latin typeface="Arial" panose="020B0604020202020204"/>
                </a:rPr>
                <a:t>N</a:t>
              </a:r>
            </a:p>
          </p:txBody>
        </p:sp>
        <p:sp>
          <p:nvSpPr>
            <p:cNvPr id="39" name="Down Arrow 24">
              <a:extLst>
                <a:ext uri="{FF2B5EF4-FFF2-40B4-BE49-F238E27FC236}">
                  <a16:creationId xmlns:a16="http://schemas.microsoft.com/office/drawing/2014/main" id="{2283E771-75AE-B1EE-065B-48361F227138}"/>
                </a:ext>
              </a:extLst>
            </p:cNvPr>
            <p:cNvSpPr/>
            <p:nvPr/>
          </p:nvSpPr>
          <p:spPr>
            <a:xfrm>
              <a:off x="4448735" y="2428531"/>
              <a:ext cx="342900" cy="280987"/>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350" dirty="0">
                  <a:solidFill>
                    <a:prstClr val="white"/>
                  </a:solidFill>
                  <a:latin typeface="Arial" panose="020B0604020202020204"/>
                </a:rPr>
                <a:t>Y</a:t>
              </a:r>
            </a:p>
          </p:txBody>
        </p:sp>
        <p:sp>
          <p:nvSpPr>
            <p:cNvPr id="40" name="Down Arrow 10">
              <a:extLst>
                <a:ext uri="{FF2B5EF4-FFF2-40B4-BE49-F238E27FC236}">
                  <a16:creationId xmlns:a16="http://schemas.microsoft.com/office/drawing/2014/main" id="{C87DF5A6-FE16-A514-6DCA-DB24872C79BE}"/>
                </a:ext>
              </a:extLst>
            </p:cNvPr>
            <p:cNvSpPr/>
            <p:nvPr/>
          </p:nvSpPr>
          <p:spPr>
            <a:xfrm>
              <a:off x="4448735" y="1629978"/>
              <a:ext cx="342900" cy="2238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685800" fontAlgn="auto">
                <a:spcBef>
                  <a:spcPts val="0"/>
                </a:spcBef>
                <a:spcAft>
                  <a:spcPts val="0"/>
                </a:spcAft>
              </a:pPr>
              <a:r>
                <a:rPr lang="en-US" sz="1350" dirty="0">
                  <a:solidFill>
                    <a:prstClr val="white"/>
                  </a:solidFill>
                  <a:latin typeface="Arial" panose="020B0604020202020204"/>
                </a:rPr>
                <a:t>Y</a:t>
              </a:r>
            </a:p>
          </p:txBody>
        </p:sp>
      </p:grpSp>
    </p:spTree>
    <p:extLst>
      <p:ext uri="{BB962C8B-B14F-4D97-AF65-F5344CB8AC3E}">
        <p14:creationId xmlns:p14="http://schemas.microsoft.com/office/powerpoint/2010/main" val="72636206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D8DE3-379F-4703-59F9-38E269FEB164}"/>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A450B018-8C1C-A3AB-C8C9-F66108B9BF78}"/>
              </a:ext>
            </a:extLst>
          </p:cNvPr>
          <p:cNvSpPr>
            <a:spLocks noGrp="1"/>
          </p:cNvSpPr>
          <p:nvPr>
            <p:ph idx="1"/>
          </p:nvPr>
        </p:nvSpPr>
        <p:spPr>
          <a:noFill/>
        </p:spPr>
        <p:txBody>
          <a:bodyPr>
            <a:normAutofit lnSpcReduction="10000"/>
          </a:bodyPr>
          <a:lstStyle/>
          <a:p>
            <a:r>
              <a:rPr lang="en-US" dirty="0"/>
              <a:t>What legal obligations apply to the following matters?</a:t>
            </a:r>
          </a:p>
          <a:p>
            <a:pPr lvl="1"/>
            <a:r>
              <a:rPr lang="en-US" dirty="0"/>
              <a:t>A student alleges that a professor brushed his hand against the student’s buttocks while the student was at the professor’s off-campus home babysitting his kids. </a:t>
            </a:r>
          </a:p>
          <a:p>
            <a:pPr lvl="1"/>
            <a:r>
              <a:rPr lang="en-US" dirty="0"/>
              <a:t>A student alleges that during her internship at a local marketing agency, her supervisor made repeated sexual advances toward her in text messages outside the student’s scheduled hours, brought her gifts, and twice insisted on walking her to her car.</a:t>
            </a:r>
          </a:p>
          <a:p>
            <a:pPr lvl="1"/>
            <a:r>
              <a:rPr lang="en-US" dirty="0"/>
              <a:t>An employee alleges that during a recent work trip, a coworker showed him sexually explicit photos and made sexual jokes about their supervisor.</a:t>
            </a:r>
          </a:p>
          <a:p>
            <a:pPr lvl="1"/>
            <a:r>
              <a:rPr lang="en-US" dirty="0"/>
              <a:t>An admitted student who has been recruited to join the hockey team alleges that after attending the hockey team’s away game in his hometown, a member of the team sexually assaulted him in the locker room. </a:t>
            </a:r>
          </a:p>
          <a:p>
            <a:endParaRPr lang="en-US" dirty="0"/>
          </a:p>
          <a:p>
            <a:pPr lvl="1"/>
            <a:endParaRPr lang="en-US" dirty="0"/>
          </a:p>
        </p:txBody>
      </p:sp>
      <p:sp>
        <p:nvSpPr>
          <p:cNvPr id="4" name="Slide Number Placeholder 3">
            <a:extLst>
              <a:ext uri="{FF2B5EF4-FFF2-40B4-BE49-F238E27FC236}">
                <a16:creationId xmlns:a16="http://schemas.microsoft.com/office/drawing/2014/main" id="{0488F21E-1D67-6C1B-F7A0-A2311FBF4487}"/>
              </a:ext>
            </a:extLst>
          </p:cNvPr>
          <p:cNvSpPr>
            <a:spLocks noGrp="1"/>
          </p:cNvSpPr>
          <p:nvPr>
            <p:ph type="sldNum" sz="quarter" idx="12"/>
          </p:nvPr>
        </p:nvSpPr>
        <p:spPr/>
        <p:txBody>
          <a:bodyPr/>
          <a:lstStyle/>
          <a:p>
            <a:fld id="{7C128671-D032-469D-8723-87B14E1C74F3}" type="slidenum">
              <a:rPr lang="en-US" smtClean="0"/>
              <a:t>114</a:t>
            </a:fld>
            <a:endParaRPr lang="en-US"/>
          </a:p>
        </p:txBody>
      </p:sp>
    </p:spTree>
    <p:extLst>
      <p:ext uri="{BB962C8B-B14F-4D97-AF65-F5344CB8AC3E}">
        <p14:creationId xmlns:p14="http://schemas.microsoft.com/office/powerpoint/2010/main" val="207172135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B37E4-EBA2-B454-EAFA-0E3F1B10D7FB}"/>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8159DA9B-1B9C-BD7C-F227-B440D6C7937D}"/>
              </a:ext>
            </a:extLst>
          </p:cNvPr>
          <p:cNvSpPr>
            <a:spLocks noGrp="1"/>
          </p:cNvSpPr>
          <p:nvPr>
            <p:ph idx="1"/>
          </p:nvPr>
        </p:nvSpPr>
        <p:spPr>
          <a:noFill/>
        </p:spPr>
        <p:txBody>
          <a:bodyPr/>
          <a:lstStyle/>
          <a:p>
            <a:r>
              <a:rPr lang="en-US" dirty="0"/>
              <a:t>After thinking it over, Francesca and Georgia decide to each submit formal complaints.</a:t>
            </a:r>
          </a:p>
          <a:p>
            <a:r>
              <a:rPr lang="en-US" dirty="0"/>
              <a:t>Should you consolidate Francesca’s and Georgia’s formal complaints?</a:t>
            </a:r>
          </a:p>
          <a:p>
            <a:endParaRPr lang="en-US" dirty="0"/>
          </a:p>
        </p:txBody>
      </p:sp>
      <p:sp>
        <p:nvSpPr>
          <p:cNvPr id="4" name="Slide Number Placeholder 3">
            <a:extLst>
              <a:ext uri="{FF2B5EF4-FFF2-40B4-BE49-F238E27FC236}">
                <a16:creationId xmlns:a16="http://schemas.microsoft.com/office/drawing/2014/main" id="{793BA3AE-E717-BBD7-484E-F0C5FAD42577}"/>
              </a:ext>
            </a:extLst>
          </p:cNvPr>
          <p:cNvSpPr>
            <a:spLocks noGrp="1"/>
          </p:cNvSpPr>
          <p:nvPr>
            <p:ph type="sldNum" sz="quarter" idx="12"/>
          </p:nvPr>
        </p:nvSpPr>
        <p:spPr/>
        <p:txBody>
          <a:bodyPr/>
          <a:lstStyle/>
          <a:p>
            <a:fld id="{7C128671-D032-469D-8723-87B14E1C74F3}" type="slidenum">
              <a:rPr lang="en-US" smtClean="0"/>
              <a:t>115</a:t>
            </a:fld>
            <a:endParaRPr lang="en-US"/>
          </a:p>
        </p:txBody>
      </p:sp>
    </p:spTree>
    <p:extLst>
      <p:ext uri="{BB962C8B-B14F-4D97-AF65-F5344CB8AC3E}">
        <p14:creationId xmlns:p14="http://schemas.microsoft.com/office/powerpoint/2010/main" val="12860015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AE242-A7DE-221E-5287-076237136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56D1A7-208B-0FE2-62C0-2F8244B73782}"/>
              </a:ext>
            </a:extLst>
          </p:cNvPr>
          <p:cNvSpPr>
            <a:spLocks noGrp="1"/>
          </p:cNvSpPr>
          <p:nvPr>
            <p:ph type="title"/>
          </p:nvPr>
        </p:nvSpPr>
        <p:spPr/>
        <p:txBody>
          <a:bodyPr/>
          <a:lstStyle/>
          <a:p>
            <a:r>
              <a:rPr lang="en-US" dirty="0"/>
              <a:t>Consolidation of Formal Complaints</a:t>
            </a:r>
          </a:p>
        </p:txBody>
      </p:sp>
      <p:sp>
        <p:nvSpPr>
          <p:cNvPr id="3" name="Content Placeholder 2">
            <a:extLst>
              <a:ext uri="{FF2B5EF4-FFF2-40B4-BE49-F238E27FC236}">
                <a16:creationId xmlns:a16="http://schemas.microsoft.com/office/drawing/2014/main" id="{07AD73A4-6C64-3BFE-4475-F05AAFEA5E04}"/>
              </a:ext>
            </a:extLst>
          </p:cNvPr>
          <p:cNvSpPr>
            <a:spLocks noGrp="1"/>
          </p:cNvSpPr>
          <p:nvPr>
            <p:ph idx="1"/>
          </p:nvPr>
        </p:nvSpPr>
        <p:spPr/>
        <p:txBody>
          <a:bodyPr>
            <a:normAutofit lnSpcReduction="10000"/>
          </a:bodyPr>
          <a:lstStyle/>
          <a:p>
            <a:pPr>
              <a:lnSpc>
                <a:spcPct val="100000"/>
              </a:lnSpc>
            </a:pPr>
            <a:r>
              <a:rPr lang="en-US" sz="3600" dirty="0"/>
              <a:t>Title IX: An institution may consolidate formal complaints as to allegations of sexual harassment against more than one respondent, or by more than one complainant against one or more respondents, or by one party against the other party, where the </a:t>
            </a:r>
            <a:r>
              <a:rPr lang="en-US" sz="3600" i="1" dirty="0"/>
              <a:t>allegations of sexual harassment arise out of the same facts or circumstances</a:t>
            </a:r>
          </a:p>
          <a:p>
            <a:pPr>
              <a:lnSpc>
                <a:spcPct val="100000"/>
              </a:lnSpc>
            </a:pPr>
            <a:r>
              <a:rPr lang="en-US" sz="3600" dirty="0"/>
              <a:t>VAWA: No specific guidance</a:t>
            </a:r>
          </a:p>
          <a:p>
            <a:endParaRPr lang="en-US" dirty="0"/>
          </a:p>
        </p:txBody>
      </p:sp>
      <p:sp>
        <p:nvSpPr>
          <p:cNvPr id="4" name="Slide Number Placeholder 3">
            <a:extLst>
              <a:ext uri="{FF2B5EF4-FFF2-40B4-BE49-F238E27FC236}">
                <a16:creationId xmlns:a16="http://schemas.microsoft.com/office/drawing/2014/main" id="{546536D1-B8EE-A981-890C-8A230AD5B708}"/>
              </a:ext>
            </a:extLst>
          </p:cNvPr>
          <p:cNvSpPr>
            <a:spLocks noGrp="1"/>
          </p:cNvSpPr>
          <p:nvPr>
            <p:ph type="sldNum" sz="quarter" idx="12"/>
          </p:nvPr>
        </p:nvSpPr>
        <p:spPr/>
        <p:txBody>
          <a:bodyPr/>
          <a:lstStyle/>
          <a:p>
            <a:fld id="{7C128671-D032-469D-8723-87B14E1C74F3}" type="slidenum">
              <a:rPr lang="en-US" smtClean="0"/>
              <a:t>116</a:t>
            </a:fld>
            <a:endParaRPr lang="en-US"/>
          </a:p>
        </p:txBody>
      </p:sp>
    </p:spTree>
    <p:extLst>
      <p:ext uri="{BB962C8B-B14F-4D97-AF65-F5344CB8AC3E}">
        <p14:creationId xmlns:p14="http://schemas.microsoft.com/office/powerpoint/2010/main" val="345062537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C8CB-949F-817B-D81A-73EEF0F59396}"/>
              </a:ext>
            </a:extLst>
          </p:cNvPr>
          <p:cNvSpPr>
            <a:spLocks noGrp="1"/>
          </p:cNvSpPr>
          <p:nvPr>
            <p:ph type="title"/>
          </p:nvPr>
        </p:nvSpPr>
        <p:spPr/>
        <p:txBody>
          <a:bodyPr/>
          <a:lstStyle/>
          <a:p>
            <a:r>
              <a:rPr lang="en-US" dirty="0"/>
              <a:t>Case Study: Alumna Report</a:t>
            </a:r>
          </a:p>
        </p:txBody>
      </p:sp>
      <p:sp>
        <p:nvSpPr>
          <p:cNvPr id="3" name="Content Placeholder 2">
            <a:extLst>
              <a:ext uri="{FF2B5EF4-FFF2-40B4-BE49-F238E27FC236}">
                <a16:creationId xmlns:a16="http://schemas.microsoft.com/office/drawing/2014/main" id="{AF7B5C8E-CA3C-B99F-3692-5D4CBB303346}"/>
              </a:ext>
            </a:extLst>
          </p:cNvPr>
          <p:cNvSpPr>
            <a:spLocks noGrp="1"/>
          </p:cNvSpPr>
          <p:nvPr>
            <p:ph idx="1"/>
          </p:nvPr>
        </p:nvSpPr>
        <p:spPr>
          <a:noFill/>
        </p:spPr>
        <p:txBody>
          <a:bodyPr/>
          <a:lstStyle/>
          <a:p>
            <a:r>
              <a:rPr lang="en-US" dirty="0"/>
              <a:t>You receive an email from an alumna of the institution. She says that she graduated 20 years ago, but she would like to open up about her experience at the institution. She says that she was sexually harassed and assaulted by one of her professors. She tells you that she’s ready to tell her account and make sure the professor is held accountable. </a:t>
            </a:r>
          </a:p>
          <a:p>
            <a:r>
              <a:rPr lang="en-US" dirty="0"/>
              <a:t>How do you respond?</a:t>
            </a:r>
          </a:p>
        </p:txBody>
      </p:sp>
      <p:sp>
        <p:nvSpPr>
          <p:cNvPr id="4" name="Slide Number Placeholder 3">
            <a:extLst>
              <a:ext uri="{FF2B5EF4-FFF2-40B4-BE49-F238E27FC236}">
                <a16:creationId xmlns:a16="http://schemas.microsoft.com/office/drawing/2014/main" id="{C42C6E37-2550-6844-8ADE-A9EBDE24CC1D}"/>
              </a:ext>
            </a:extLst>
          </p:cNvPr>
          <p:cNvSpPr>
            <a:spLocks noGrp="1"/>
          </p:cNvSpPr>
          <p:nvPr>
            <p:ph type="sldNum" sz="quarter" idx="12"/>
          </p:nvPr>
        </p:nvSpPr>
        <p:spPr/>
        <p:txBody>
          <a:bodyPr/>
          <a:lstStyle/>
          <a:p>
            <a:fld id="{7C128671-D032-469D-8723-87B14E1C74F3}" type="slidenum">
              <a:rPr lang="en-US" smtClean="0"/>
              <a:t>117</a:t>
            </a:fld>
            <a:endParaRPr lang="en-US"/>
          </a:p>
        </p:txBody>
      </p:sp>
    </p:spTree>
    <p:extLst>
      <p:ext uri="{BB962C8B-B14F-4D97-AF65-F5344CB8AC3E}">
        <p14:creationId xmlns:p14="http://schemas.microsoft.com/office/powerpoint/2010/main" val="5252249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CAAD192-D75C-812B-5984-E21A13D9E975}"/>
              </a:ext>
            </a:extLst>
          </p:cNvPr>
          <p:cNvSpPr/>
          <p:nvPr/>
        </p:nvSpPr>
        <p:spPr>
          <a:xfrm>
            <a:off x="6095999" y="1690687"/>
            <a:ext cx="4005602" cy="44862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5397FC2-ACC9-D1C9-6DF2-12F68C1317C2}"/>
              </a:ext>
            </a:extLst>
          </p:cNvPr>
          <p:cNvSpPr/>
          <p:nvPr/>
        </p:nvSpPr>
        <p:spPr>
          <a:xfrm>
            <a:off x="2090397" y="1690686"/>
            <a:ext cx="4005602" cy="4486275"/>
          </a:xfrm>
          <a:prstGeom prst="rect">
            <a:avLst/>
          </a:prstGeom>
          <a:solidFill>
            <a:srgbClr val="FA82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B21DF-DBA6-599C-48EE-61C5E1020FF5}"/>
              </a:ext>
            </a:extLst>
          </p:cNvPr>
          <p:cNvSpPr>
            <a:spLocks noGrp="1"/>
          </p:cNvSpPr>
          <p:nvPr>
            <p:ph type="title"/>
          </p:nvPr>
        </p:nvSpPr>
        <p:spPr>
          <a:xfrm>
            <a:off x="318247" y="365125"/>
            <a:ext cx="11555506" cy="1325563"/>
          </a:xfrm>
        </p:spPr>
        <p:txBody>
          <a:bodyPr anchor="ctr">
            <a:normAutofit/>
          </a:bodyPr>
          <a:lstStyle/>
          <a:p>
            <a:r>
              <a:rPr lang="en-US" dirty="0"/>
              <a:t>Q &amp; A</a:t>
            </a:r>
          </a:p>
        </p:txBody>
      </p:sp>
      <p:sp>
        <p:nvSpPr>
          <p:cNvPr id="4" name="Slide Number Placeholder 3">
            <a:extLst>
              <a:ext uri="{FF2B5EF4-FFF2-40B4-BE49-F238E27FC236}">
                <a16:creationId xmlns:a16="http://schemas.microsoft.com/office/drawing/2014/main" id="{030704CC-6FF7-C8BA-C129-3A276201D7E6}"/>
              </a:ext>
            </a:extLst>
          </p:cNvPr>
          <p:cNvSpPr>
            <a:spLocks noGrp="1"/>
          </p:cNvSpPr>
          <p:nvPr>
            <p:ph type="sldNum" sz="quarter" idx="12"/>
          </p:nvPr>
        </p:nvSpPr>
        <p:spPr>
          <a:xfrm>
            <a:off x="9130553" y="6356349"/>
            <a:ext cx="2743200" cy="365125"/>
          </a:xfrm>
        </p:spPr>
        <p:txBody>
          <a:bodyPr anchor="ctr">
            <a:normAutofit/>
          </a:bodyPr>
          <a:lstStyle/>
          <a:p>
            <a:pPr>
              <a:spcAft>
                <a:spcPts val="600"/>
              </a:spcAft>
            </a:pPr>
            <a:fld id="{7C128671-D032-469D-8723-87B14E1C74F3}" type="slidenum">
              <a:rPr lang="en-US" smtClean="0"/>
              <a:pPr>
                <a:spcAft>
                  <a:spcPts val="600"/>
                </a:spcAft>
              </a:pPr>
              <a:t>118</a:t>
            </a:fld>
            <a:endParaRPr lang="en-US"/>
          </a:p>
        </p:txBody>
      </p:sp>
      <p:sp>
        <p:nvSpPr>
          <p:cNvPr id="7" name="TextBox 6">
            <a:extLst>
              <a:ext uri="{FF2B5EF4-FFF2-40B4-BE49-F238E27FC236}">
                <a16:creationId xmlns:a16="http://schemas.microsoft.com/office/drawing/2014/main" id="{58C6481B-9E91-D3B2-E3D6-226B40311079}"/>
              </a:ext>
            </a:extLst>
          </p:cNvPr>
          <p:cNvSpPr txBox="1"/>
          <p:nvPr/>
        </p:nvSpPr>
        <p:spPr>
          <a:xfrm>
            <a:off x="5050801" y="1965960"/>
            <a:ext cx="2548890" cy="3770263"/>
          </a:xfrm>
          <a:prstGeom prst="rect">
            <a:avLst/>
          </a:prstGeom>
          <a:noFill/>
          <a:effectLst>
            <a:outerShdw blurRad="50800" dist="38100" dir="10800000" algn="r" rotWithShape="0">
              <a:prstClr val="black">
                <a:alpha val="40000"/>
              </a:prstClr>
            </a:outerShdw>
          </a:effectLst>
        </p:spPr>
        <p:txBody>
          <a:bodyPr wrap="square" rtlCol="0">
            <a:spAutoFit/>
          </a:bodyPr>
          <a:lstStyle/>
          <a:p>
            <a:r>
              <a:rPr lang="en-US" sz="23900" b="1" dirty="0">
                <a:solidFill>
                  <a:schemeClr val="bg1"/>
                </a:solidFill>
                <a:latin typeface="Arial Black" panose="020B0A04020102020204" pitchFamily="34" charset="0"/>
                <a:ea typeface="ADLaM Display" panose="020F0502020204030204" pitchFamily="2" charset="0"/>
                <a:cs typeface="ADLaM Display" panose="020F0502020204030204" pitchFamily="2" charset="0"/>
              </a:rPr>
              <a:t>?</a:t>
            </a:r>
          </a:p>
        </p:txBody>
      </p:sp>
    </p:spTree>
    <p:extLst>
      <p:ext uri="{BB962C8B-B14F-4D97-AF65-F5344CB8AC3E}">
        <p14:creationId xmlns:p14="http://schemas.microsoft.com/office/powerpoint/2010/main" val="40251840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53B7-A5B3-4A1F-F123-6310AE259141}"/>
              </a:ext>
            </a:extLst>
          </p:cNvPr>
          <p:cNvSpPr>
            <a:spLocks noGrp="1"/>
          </p:cNvSpPr>
          <p:nvPr>
            <p:ph type="title"/>
          </p:nvPr>
        </p:nvSpPr>
        <p:spPr/>
        <p:txBody>
          <a:bodyPr/>
          <a:lstStyle/>
          <a:p>
            <a:r>
              <a:rPr lang="en-US" dirty="0"/>
              <a:t>Informal Resolution</a:t>
            </a:r>
          </a:p>
        </p:txBody>
      </p:sp>
      <p:sp>
        <p:nvSpPr>
          <p:cNvPr id="4" name="Slide Number Placeholder 3">
            <a:extLst>
              <a:ext uri="{FF2B5EF4-FFF2-40B4-BE49-F238E27FC236}">
                <a16:creationId xmlns:a16="http://schemas.microsoft.com/office/drawing/2014/main" id="{5772B511-8C0F-E491-55F1-D27F4E3833A2}"/>
              </a:ext>
            </a:extLst>
          </p:cNvPr>
          <p:cNvSpPr>
            <a:spLocks noGrp="1"/>
          </p:cNvSpPr>
          <p:nvPr>
            <p:ph type="sldNum" sz="quarter" idx="12"/>
          </p:nvPr>
        </p:nvSpPr>
        <p:spPr/>
        <p:txBody>
          <a:bodyPr/>
          <a:lstStyle/>
          <a:p>
            <a:fld id="{7C128671-D032-469D-8723-87B14E1C74F3}" type="slidenum">
              <a:rPr lang="en-US" smtClean="0"/>
              <a:t>119</a:t>
            </a:fld>
            <a:endParaRPr lang="en-US"/>
          </a:p>
        </p:txBody>
      </p:sp>
    </p:spTree>
    <p:extLst>
      <p:ext uri="{BB962C8B-B14F-4D97-AF65-F5344CB8AC3E}">
        <p14:creationId xmlns:p14="http://schemas.microsoft.com/office/powerpoint/2010/main" val="700414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98C0C-8D3E-8E4E-6BD8-D5BFD889C593}"/>
              </a:ext>
            </a:extLst>
          </p:cNvPr>
          <p:cNvSpPr>
            <a:spLocks noGrp="1"/>
          </p:cNvSpPr>
          <p:nvPr>
            <p:ph type="title"/>
          </p:nvPr>
        </p:nvSpPr>
        <p:spPr/>
        <p:txBody>
          <a:bodyPr/>
          <a:lstStyle/>
          <a:p>
            <a:r>
              <a:rPr lang="en-US" dirty="0"/>
              <a:t>When</a:t>
            </a:r>
            <a:r>
              <a:rPr lang="en-US" i="1" dirty="0"/>
              <a:t> </a:t>
            </a:r>
            <a:r>
              <a:rPr lang="en-US" dirty="0"/>
              <a:t>an Institution Must Respond</a:t>
            </a:r>
            <a:endParaRPr lang="en-US" i="1" dirty="0"/>
          </a:p>
        </p:txBody>
      </p:sp>
      <p:sp>
        <p:nvSpPr>
          <p:cNvPr id="3" name="Content Placeholder 2">
            <a:extLst>
              <a:ext uri="{FF2B5EF4-FFF2-40B4-BE49-F238E27FC236}">
                <a16:creationId xmlns:a16="http://schemas.microsoft.com/office/drawing/2014/main" id="{31186243-8273-FC30-A525-D03D40A09AEA}"/>
              </a:ext>
            </a:extLst>
          </p:cNvPr>
          <p:cNvSpPr>
            <a:spLocks noGrp="1"/>
          </p:cNvSpPr>
          <p:nvPr>
            <p:ph idx="1"/>
          </p:nvPr>
        </p:nvSpPr>
        <p:spPr/>
        <p:txBody>
          <a:bodyPr>
            <a:normAutofit fontScale="92500" lnSpcReduction="10000"/>
          </a:bodyPr>
          <a:lstStyle/>
          <a:p>
            <a:pPr>
              <a:lnSpc>
                <a:spcPct val="100000"/>
              </a:lnSpc>
            </a:pPr>
            <a:r>
              <a:rPr lang="en-US" sz="4400" dirty="0"/>
              <a:t>Actual knowledge (cont.)</a:t>
            </a:r>
          </a:p>
          <a:p>
            <a:pPr lvl="1">
              <a:lnSpc>
                <a:spcPct val="100000"/>
              </a:lnSpc>
            </a:pPr>
            <a:r>
              <a:rPr lang="en-US" sz="4000" dirty="0"/>
              <a:t>The following does </a:t>
            </a:r>
            <a:r>
              <a:rPr lang="en-US" sz="4000" u="sng" dirty="0"/>
              <a:t>not</a:t>
            </a:r>
            <a:r>
              <a:rPr lang="en-US" sz="4000" dirty="0"/>
              <a:t> qualify an individual as having the authority to institute corrective measures </a:t>
            </a:r>
          </a:p>
          <a:p>
            <a:pPr lvl="2">
              <a:lnSpc>
                <a:spcPct val="100000"/>
              </a:lnSpc>
            </a:pPr>
            <a:r>
              <a:rPr lang="en-US" sz="3600" dirty="0"/>
              <a:t>Mere ability or obligation to report sexual harassment </a:t>
            </a:r>
          </a:p>
          <a:p>
            <a:pPr lvl="2">
              <a:lnSpc>
                <a:spcPct val="100000"/>
              </a:lnSpc>
            </a:pPr>
            <a:r>
              <a:rPr lang="en-US" sz="3600" dirty="0"/>
              <a:t>Ability or obligation to inform a student about how to report </a:t>
            </a:r>
          </a:p>
          <a:p>
            <a:pPr lvl="2">
              <a:lnSpc>
                <a:spcPct val="100000"/>
              </a:lnSpc>
            </a:pPr>
            <a:r>
              <a:rPr lang="en-US" sz="3600" dirty="0"/>
              <a:t>Being trained in how to report</a:t>
            </a:r>
          </a:p>
          <a:p>
            <a:endParaRPr lang="en-US" dirty="0"/>
          </a:p>
        </p:txBody>
      </p:sp>
      <p:sp>
        <p:nvSpPr>
          <p:cNvPr id="4" name="Slide Number Placeholder 3">
            <a:extLst>
              <a:ext uri="{FF2B5EF4-FFF2-40B4-BE49-F238E27FC236}">
                <a16:creationId xmlns:a16="http://schemas.microsoft.com/office/drawing/2014/main" id="{5D57B658-0D27-0381-6681-D63C4AF2BC0F}"/>
              </a:ext>
            </a:extLst>
          </p:cNvPr>
          <p:cNvSpPr>
            <a:spLocks noGrp="1"/>
          </p:cNvSpPr>
          <p:nvPr>
            <p:ph type="sldNum" sz="quarter" idx="12"/>
          </p:nvPr>
        </p:nvSpPr>
        <p:spPr/>
        <p:txBody>
          <a:bodyPr/>
          <a:lstStyle/>
          <a:p>
            <a:fld id="{7C128671-D032-469D-8723-87B14E1C74F3}" type="slidenum">
              <a:rPr lang="en-US" smtClean="0"/>
              <a:t>12</a:t>
            </a:fld>
            <a:endParaRPr lang="en-US"/>
          </a:p>
        </p:txBody>
      </p:sp>
    </p:spTree>
    <p:extLst>
      <p:ext uri="{BB962C8B-B14F-4D97-AF65-F5344CB8AC3E}">
        <p14:creationId xmlns:p14="http://schemas.microsoft.com/office/powerpoint/2010/main" val="85443767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A7A37-D156-4776-FD67-D442A2F16ECF}"/>
              </a:ext>
            </a:extLst>
          </p:cNvPr>
          <p:cNvSpPr>
            <a:spLocks noGrp="1"/>
          </p:cNvSpPr>
          <p:nvPr>
            <p:ph type="title"/>
          </p:nvPr>
        </p:nvSpPr>
        <p:spPr/>
        <p:txBody>
          <a:bodyPr/>
          <a:lstStyle/>
          <a:p>
            <a:r>
              <a:rPr lang="en-US" dirty="0"/>
              <a:t>Informal Resolution</a:t>
            </a:r>
          </a:p>
        </p:txBody>
      </p:sp>
      <p:sp>
        <p:nvSpPr>
          <p:cNvPr id="3" name="Content Placeholder 2">
            <a:extLst>
              <a:ext uri="{FF2B5EF4-FFF2-40B4-BE49-F238E27FC236}">
                <a16:creationId xmlns:a16="http://schemas.microsoft.com/office/drawing/2014/main" id="{552A62F7-3745-7C19-D473-89C76549926D}"/>
              </a:ext>
            </a:extLst>
          </p:cNvPr>
          <p:cNvSpPr>
            <a:spLocks noGrp="1"/>
          </p:cNvSpPr>
          <p:nvPr>
            <p:ph idx="1"/>
          </p:nvPr>
        </p:nvSpPr>
        <p:spPr/>
        <p:txBody>
          <a:bodyPr>
            <a:normAutofit fontScale="92500"/>
          </a:bodyPr>
          <a:lstStyle/>
          <a:p>
            <a:pPr>
              <a:lnSpc>
                <a:spcPct val="100000"/>
              </a:lnSpc>
            </a:pPr>
            <a:r>
              <a:rPr lang="en-US" sz="3200" dirty="0"/>
              <a:t>When should an institution offer an informal resolution process?</a:t>
            </a:r>
          </a:p>
          <a:p>
            <a:pPr lvl="1">
              <a:lnSpc>
                <a:spcPct val="100000"/>
              </a:lnSpc>
            </a:pPr>
            <a:r>
              <a:rPr lang="en-US" sz="2800" dirty="0"/>
              <a:t>Factors to consider</a:t>
            </a:r>
          </a:p>
          <a:p>
            <a:pPr lvl="2">
              <a:lnSpc>
                <a:spcPct val="100000"/>
              </a:lnSpc>
            </a:pPr>
            <a:r>
              <a:rPr lang="en-US" sz="2400" dirty="0"/>
              <a:t>Nature of alleged incident</a:t>
            </a:r>
          </a:p>
          <a:p>
            <a:pPr lvl="2">
              <a:lnSpc>
                <a:spcPct val="100000"/>
              </a:lnSpc>
            </a:pPr>
            <a:r>
              <a:rPr lang="en-US" sz="2400" dirty="0"/>
              <a:t>Other allegations against same respondent</a:t>
            </a:r>
          </a:p>
          <a:p>
            <a:pPr lvl="2">
              <a:lnSpc>
                <a:spcPct val="100000"/>
              </a:lnSpc>
            </a:pPr>
            <a:r>
              <a:rPr lang="en-US" sz="2400" dirty="0"/>
              <a:t>What sanctions would be necessary if the allegation is true</a:t>
            </a:r>
          </a:p>
          <a:p>
            <a:pPr lvl="2">
              <a:lnSpc>
                <a:spcPct val="100000"/>
              </a:lnSpc>
            </a:pPr>
            <a:r>
              <a:rPr lang="en-US" sz="2400" dirty="0"/>
              <a:t>Whether complainant is willing to fully participate in a formal process</a:t>
            </a:r>
          </a:p>
          <a:p>
            <a:pPr lvl="2">
              <a:lnSpc>
                <a:spcPct val="100000"/>
              </a:lnSpc>
            </a:pPr>
            <a:r>
              <a:rPr lang="en-US" sz="2400" dirty="0"/>
              <a:t>Whether institution could proceed with a formal process without complainant</a:t>
            </a:r>
          </a:p>
          <a:p>
            <a:pPr lvl="1">
              <a:lnSpc>
                <a:spcPct val="100000"/>
              </a:lnSpc>
            </a:pPr>
            <a:r>
              <a:rPr lang="en-US" sz="2800" dirty="0"/>
              <a:t>Reminder: Cannot offer if complainant is a student and respondent is an employee</a:t>
            </a:r>
          </a:p>
          <a:p>
            <a:pPr lvl="1">
              <a:lnSpc>
                <a:spcPct val="100000"/>
              </a:lnSpc>
            </a:pPr>
            <a:r>
              <a:rPr lang="en-US" sz="2800" dirty="0"/>
              <a:t>Institution is never required to offer informal resolution</a:t>
            </a:r>
          </a:p>
          <a:p>
            <a:endParaRPr lang="en-US" dirty="0"/>
          </a:p>
        </p:txBody>
      </p:sp>
      <p:sp>
        <p:nvSpPr>
          <p:cNvPr id="4" name="Slide Number Placeholder 3">
            <a:extLst>
              <a:ext uri="{FF2B5EF4-FFF2-40B4-BE49-F238E27FC236}">
                <a16:creationId xmlns:a16="http://schemas.microsoft.com/office/drawing/2014/main" id="{0F59D97C-5C41-942D-02A4-42ECDE1E835D}"/>
              </a:ext>
            </a:extLst>
          </p:cNvPr>
          <p:cNvSpPr>
            <a:spLocks noGrp="1"/>
          </p:cNvSpPr>
          <p:nvPr>
            <p:ph type="sldNum" sz="quarter" idx="12"/>
          </p:nvPr>
        </p:nvSpPr>
        <p:spPr/>
        <p:txBody>
          <a:bodyPr/>
          <a:lstStyle/>
          <a:p>
            <a:fld id="{7C128671-D032-469D-8723-87B14E1C74F3}" type="slidenum">
              <a:rPr lang="en-US" smtClean="0"/>
              <a:t>120</a:t>
            </a:fld>
            <a:endParaRPr lang="en-US"/>
          </a:p>
        </p:txBody>
      </p:sp>
    </p:spTree>
    <p:extLst>
      <p:ext uri="{BB962C8B-B14F-4D97-AF65-F5344CB8AC3E}">
        <p14:creationId xmlns:p14="http://schemas.microsoft.com/office/powerpoint/2010/main" val="138238625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2802663-FA47-13A8-B289-F968DB02DDA2}"/>
              </a:ext>
            </a:extLst>
          </p:cNvPr>
          <p:cNvSpPr>
            <a:spLocks noGrp="1"/>
          </p:cNvSpPr>
          <p:nvPr>
            <p:ph type="title"/>
          </p:nvPr>
        </p:nvSpPr>
        <p:spPr/>
        <p:txBody>
          <a:bodyPr/>
          <a:lstStyle/>
          <a:p>
            <a:r>
              <a:rPr lang="en-US" dirty="0"/>
              <a:t>Informal Resolution</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690688"/>
            <a:ext cx="11555506" cy="4486275"/>
          </a:xfrm>
        </p:spPr>
        <p:txBody>
          <a:bodyPr>
            <a:normAutofit/>
          </a:bodyPr>
          <a:lstStyle/>
          <a:p>
            <a:pPr>
              <a:lnSpc>
                <a:spcPct val="100000"/>
              </a:lnSpc>
            </a:pPr>
            <a:r>
              <a:rPr lang="en-US" sz="3600" dirty="0"/>
              <a:t>Legal requirements</a:t>
            </a:r>
          </a:p>
          <a:p>
            <a:pPr lvl="1">
              <a:lnSpc>
                <a:spcPct val="100000"/>
              </a:lnSpc>
            </a:pPr>
            <a:r>
              <a:rPr lang="en-US" sz="3200" dirty="0"/>
              <a:t>VAWA: No specific requirement</a:t>
            </a:r>
          </a:p>
          <a:p>
            <a:pPr lvl="1">
              <a:lnSpc>
                <a:spcPct val="100000"/>
              </a:lnSpc>
            </a:pPr>
            <a:r>
              <a:rPr lang="en-US" sz="3200" dirty="0"/>
              <a:t>Title IX:</a:t>
            </a:r>
          </a:p>
          <a:p>
            <a:pPr lvl="2">
              <a:lnSpc>
                <a:spcPct val="100000"/>
              </a:lnSpc>
            </a:pPr>
            <a:r>
              <a:rPr lang="en-US" sz="2800" dirty="0"/>
              <a:t>Any time prior to determination, may facilitate informal resolution process, such as mediation, if certain requirements are met</a:t>
            </a:r>
          </a:p>
          <a:p>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121</a:t>
            </a:fld>
            <a:endParaRPr lang="en-US"/>
          </a:p>
        </p:txBody>
      </p:sp>
    </p:spTree>
    <p:extLst>
      <p:ext uri="{BB962C8B-B14F-4D97-AF65-F5344CB8AC3E}">
        <p14:creationId xmlns:p14="http://schemas.microsoft.com/office/powerpoint/2010/main" val="53475348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DE4EE38-48DB-0CD8-564C-276B965C1FA3}"/>
              </a:ext>
            </a:extLst>
          </p:cNvPr>
          <p:cNvSpPr>
            <a:spLocks noGrp="1"/>
          </p:cNvSpPr>
          <p:nvPr>
            <p:ph type="title"/>
          </p:nvPr>
        </p:nvSpPr>
        <p:spPr/>
        <p:txBody>
          <a:bodyPr/>
          <a:lstStyle/>
          <a:p>
            <a:r>
              <a:rPr lang="en-US" dirty="0"/>
              <a:t>Informal Resolution</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690688"/>
            <a:ext cx="11555506" cy="4486275"/>
          </a:xfrm>
        </p:spPr>
        <p:txBody>
          <a:bodyPr>
            <a:normAutofit/>
          </a:bodyPr>
          <a:lstStyle/>
          <a:p>
            <a:r>
              <a:rPr lang="en-US" sz="4000" dirty="0"/>
              <a:t>Title IX legal requirements</a:t>
            </a:r>
          </a:p>
          <a:p>
            <a:pPr lvl="1"/>
            <a:r>
              <a:rPr lang="en-US" sz="3600" dirty="0"/>
              <a:t>Prior to informal resolution, provide parties with written notice of the allegations</a:t>
            </a:r>
          </a:p>
          <a:p>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122</a:t>
            </a:fld>
            <a:endParaRPr lang="en-US"/>
          </a:p>
        </p:txBody>
      </p:sp>
    </p:spTree>
    <p:extLst>
      <p:ext uri="{BB962C8B-B14F-4D97-AF65-F5344CB8AC3E}">
        <p14:creationId xmlns:p14="http://schemas.microsoft.com/office/powerpoint/2010/main" val="375087495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05874-8B7A-AF5F-52FD-6C2C5227953E}"/>
              </a:ext>
            </a:extLst>
          </p:cNvPr>
          <p:cNvSpPr>
            <a:spLocks noGrp="1"/>
          </p:cNvSpPr>
          <p:nvPr>
            <p:ph type="title"/>
          </p:nvPr>
        </p:nvSpPr>
        <p:spPr>
          <a:noFill/>
        </p:spPr>
        <p:txBody>
          <a:bodyPr>
            <a:normAutofit/>
          </a:bodyPr>
          <a:lstStyle/>
          <a:p>
            <a:r>
              <a:rPr lang="en-US" dirty="0"/>
              <a:t>Informal Resolution</a:t>
            </a:r>
            <a:endParaRPr lang="en-US" strike="sngStrike" dirty="0">
              <a:solidFill>
                <a:srgbClr val="FF0000"/>
              </a:solidFill>
            </a:endParaRPr>
          </a:p>
        </p:txBody>
      </p:sp>
      <p:sp>
        <p:nvSpPr>
          <p:cNvPr id="3" name="Content Placeholder 2">
            <a:extLst>
              <a:ext uri="{FF2B5EF4-FFF2-40B4-BE49-F238E27FC236}">
                <a16:creationId xmlns:a16="http://schemas.microsoft.com/office/drawing/2014/main" id="{C2B4AF96-F0D0-26C4-84FC-D32489D8912F}"/>
              </a:ext>
            </a:extLst>
          </p:cNvPr>
          <p:cNvSpPr>
            <a:spLocks noGrp="1"/>
          </p:cNvSpPr>
          <p:nvPr>
            <p:ph idx="1"/>
          </p:nvPr>
        </p:nvSpPr>
        <p:spPr>
          <a:noFill/>
        </p:spPr>
        <p:txBody>
          <a:bodyPr>
            <a:normAutofit fontScale="70000" lnSpcReduction="20000"/>
          </a:bodyPr>
          <a:lstStyle/>
          <a:p>
            <a:pPr>
              <a:lnSpc>
                <a:spcPct val="120000"/>
              </a:lnSpc>
            </a:pPr>
            <a:r>
              <a:rPr lang="en-US" sz="4000" dirty="0"/>
              <a:t>Title IX legal requirements</a:t>
            </a:r>
          </a:p>
          <a:p>
            <a:pPr lvl="1">
              <a:lnSpc>
                <a:spcPct val="120000"/>
              </a:lnSpc>
            </a:pPr>
            <a:r>
              <a:rPr lang="en-US" sz="4000" dirty="0"/>
              <a:t>Prior to informal resolution, provide parties with written notice of</a:t>
            </a:r>
          </a:p>
          <a:p>
            <a:pPr lvl="2">
              <a:lnSpc>
                <a:spcPct val="120000"/>
              </a:lnSpc>
            </a:pPr>
            <a:r>
              <a:rPr lang="en-US" sz="3400" dirty="0"/>
              <a:t>Requirements of the informal resolution process including circumstances when it precludes the parties from resuming a formal complaint for the same allegations</a:t>
            </a:r>
          </a:p>
          <a:p>
            <a:pPr lvl="3">
              <a:lnSpc>
                <a:spcPct val="120000"/>
              </a:lnSpc>
            </a:pPr>
            <a:r>
              <a:rPr lang="en-US" sz="2900" dirty="0"/>
              <a:t>Provided, however, that at any time prior to agreeing to a resolution, any party has the right to withdraw from the informal resolution process and resume the grievance process with respect to the formal complaint </a:t>
            </a:r>
          </a:p>
          <a:p>
            <a:pPr lvl="2">
              <a:lnSpc>
                <a:spcPct val="120000"/>
              </a:lnSpc>
            </a:pPr>
            <a:r>
              <a:rPr lang="en-US" sz="3400" dirty="0"/>
              <a:t>Consequences resulting from participating in the informal resolution process, including records that are maintained and could be shared</a:t>
            </a:r>
          </a:p>
          <a:p>
            <a:pPr lvl="1">
              <a:lnSpc>
                <a:spcPct val="120000"/>
              </a:lnSpc>
            </a:pPr>
            <a:r>
              <a:rPr lang="en-US" sz="4000" dirty="0"/>
              <a:t>Obtain parties’ voluntary written consent to informal process</a:t>
            </a:r>
          </a:p>
          <a:p>
            <a:endParaRPr lang="en-US" dirty="0"/>
          </a:p>
        </p:txBody>
      </p:sp>
      <p:sp>
        <p:nvSpPr>
          <p:cNvPr id="4" name="Slide Number Placeholder 3">
            <a:extLst>
              <a:ext uri="{FF2B5EF4-FFF2-40B4-BE49-F238E27FC236}">
                <a16:creationId xmlns:a16="http://schemas.microsoft.com/office/drawing/2014/main" id="{F97B5739-075F-84C1-A850-77A21157AE21}"/>
              </a:ext>
            </a:extLst>
          </p:cNvPr>
          <p:cNvSpPr>
            <a:spLocks noGrp="1"/>
          </p:cNvSpPr>
          <p:nvPr>
            <p:ph type="sldNum" sz="quarter" idx="12"/>
          </p:nvPr>
        </p:nvSpPr>
        <p:spPr/>
        <p:txBody>
          <a:bodyPr/>
          <a:lstStyle/>
          <a:p>
            <a:fld id="{673B3791-6F44-4A52-AF9E-B67D299A9E14}" type="slidenum">
              <a:rPr lang="en-US" smtClean="0"/>
              <a:pPr/>
              <a:t>123</a:t>
            </a:fld>
            <a:endParaRPr lang="en-US" dirty="0"/>
          </a:p>
        </p:txBody>
      </p:sp>
    </p:spTree>
    <p:extLst>
      <p:ext uri="{BB962C8B-B14F-4D97-AF65-F5344CB8AC3E}">
        <p14:creationId xmlns:p14="http://schemas.microsoft.com/office/powerpoint/2010/main" val="241108570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3E6D1-BD2A-BDE3-5EFE-4467ED11CACF}"/>
              </a:ext>
            </a:extLst>
          </p:cNvPr>
          <p:cNvSpPr>
            <a:spLocks noGrp="1"/>
          </p:cNvSpPr>
          <p:nvPr>
            <p:ph type="title"/>
          </p:nvPr>
        </p:nvSpPr>
        <p:spPr/>
        <p:txBody>
          <a:bodyPr>
            <a:normAutofit/>
          </a:bodyPr>
          <a:lstStyle/>
          <a:p>
            <a:r>
              <a:rPr lang="en-US" dirty="0"/>
              <a:t>Informal Resolution</a:t>
            </a:r>
          </a:p>
        </p:txBody>
      </p:sp>
      <p:sp>
        <p:nvSpPr>
          <p:cNvPr id="3" name="Content Placeholder 2">
            <a:extLst>
              <a:ext uri="{FF2B5EF4-FFF2-40B4-BE49-F238E27FC236}">
                <a16:creationId xmlns:a16="http://schemas.microsoft.com/office/drawing/2014/main" id="{AEF8B1FE-5FD8-F1BC-7C5B-5E4529A4BD7A}"/>
              </a:ext>
            </a:extLst>
          </p:cNvPr>
          <p:cNvSpPr>
            <a:spLocks noGrp="1"/>
          </p:cNvSpPr>
          <p:nvPr>
            <p:ph idx="1"/>
          </p:nvPr>
        </p:nvSpPr>
        <p:spPr>
          <a:solidFill>
            <a:schemeClr val="bg1"/>
          </a:solidFill>
        </p:spPr>
        <p:txBody>
          <a:bodyPr>
            <a:normAutofit/>
          </a:bodyPr>
          <a:lstStyle/>
          <a:p>
            <a:r>
              <a:rPr lang="en-US" sz="3200" dirty="0"/>
              <a:t>Title IX legal requirements</a:t>
            </a:r>
          </a:p>
          <a:p>
            <a:pPr lvl="1"/>
            <a:r>
              <a:rPr lang="en-US" sz="2800" dirty="0"/>
              <a:t>May not offer informal resolution unless a formal complaint is filed</a:t>
            </a:r>
          </a:p>
          <a:p>
            <a:pPr lvl="1"/>
            <a:r>
              <a:rPr lang="en-US" sz="2800" dirty="0"/>
              <a:t>May never require the parties to participate in an informal resolution process </a:t>
            </a:r>
          </a:p>
          <a:p>
            <a:pPr lvl="1"/>
            <a:r>
              <a:rPr lang="en-US" sz="2800" dirty="0"/>
              <a:t>May not condition enrollment/continuing enrollment, employment/continuing employment, or enjoyment of any other right on waiver of the right to an investigation and adjudication of formal complaint</a:t>
            </a:r>
          </a:p>
          <a:p>
            <a:pPr lvl="1"/>
            <a:r>
              <a:rPr lang="en-US" sz="2800" dirty="0"/>
              <a:t>May not offer or facilitate informal resolution to resolve allegations that an employee sexually harassed a student</a:t>
            </a:r>
          </a:p>
          <a:p>
            <a:endParaRPr lang="en-US" sz="2400" dirty="0"/>
          </a:p>
        </p:txBody>
      </p:sp>
      <p:sp>
        <p:nvSpPr>
          <p:cNvPr id="4" name="Slide Number Placeholder 3">
            <a:extLst>
              <a:ext uri="{FF2B5EF4-FFF2-40B4-BE49-F238E27FC236}">
                <a16:creationId xmlns:a16="http://schemas.microsoft.com/office/drawing/2014/main" id="{A7ECFF30-1B7C-33D4-89E7-D2A0F095B126}"/>
              </a:ext>
            </a:extLst>
          </p:cNvPr>
          <p:cNvSpPr>
            <a:spLocks noGrp="1"/>
          </p:cNvSpPr>
          <p:nvPr>
            <p:ph type="sldNum" sz="quarter" idx="12"/>
          </p:nvPr>
        </p:nvSpPr>
        <p:spPr/>
        <p:txBody>
          <a:bodyPr/>
          <a:lstStyle/>
          <a:p>
            <a:fld id="{673B3791-6F44-4A52-AF9E-B67D299A9E14}" type="slidenum">
              <a:rPr lang="en-US" smtClean="0"/>
              <a:pPr/>
              <a:t>124</a:t>
            </a:fld>
            <a:endParaRPr lang="en-US" dirty="0"/>
          </a:p>
        </p:txBody>
      </p:sp>
    </p:spTree>
    <p:extLst>
      <p:ext uri="{BB962C8B-B14F-4D97-AF65-F5344CB8AC3E}">
        <p14:creationId xmlns:p14="http://schemas.microsoft.com/office/powerpoint/2010/main" val="20479695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6EA96-7811-4B39-765E-BA930F246D0B}"/>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4F115144-1421-AACA-1FDF-187C6011D3D3}"/>
              </a:ext>
            </a:extLst>
          </p:cNvPr>
          <p:cNvSpPr>
            <a:spLocks noGrp="1"/>
          </p:cNvSpPr>
          <p:nvPr>
            <p:ph idx="1"/>
          </p:nvPr>
        </p:nvSpPr>
        <p:spPr>
          <a:noFill/>
        </p:spPr>
        <p:txBody>
          <a:bodyPr/>
          <a:lstStyle/>
          <a:p>
            <a:r>
              <a:rPr lang="en-US" dirty="0"/>
              <a:t>Which of the following cases we have discussed might be appropriate for informal resolution, if requested by a party?</a:t>
            </a:r>
          </a:p>
          <a:p>
            <a:pPr lvl="1"/>
            <a:r>
              <a:rPr lang="en-US" dirty="0"/>
              <a:t>Haddie and Damian (allegations of sexual assault)</a:t>
            </a:r>
          </a:p>
          <a:p>
            <a:pPr lvl="1"/>
            <a:r>
              <a:rPr lang="en-US" dirty="0"/>
              <a:t>Coach Jackie (student athletes alleging sexual harassment by volleyball coach</a:t>
            </a:r>
          </a:p>
          <a:p>
            <a:pPr lvl="1"/>
            <a:r>
              <a:rPr lang="en-US" dirty="0"/>
              <a:t>Sexual harassment case between co-workers</a:t>
            </a:r>
          </a:p>
          <a:p>
            <a:pPr lvl="1"/>
            <a:r>
              <a:rPr lang="en-US" dirty="0"/>
              <a:t>Stalking case between two students</a:t>
            </a:r>
          </a:p>
        </p:txBody>
      </p:sp>
      <p:sp>
        <p:nvSpPr>
          <p:cNvPr id="4" name="Slide Number Placeholder 3">
            <a:extLst>
              <a:ext uri="{FF2B5EF4-FFF2-40B4-BE49-F238E27FC236}">
                <a16:creationId xmlns:a16="http://schemas.microsoft.com/office/drawing/2014/main" id="{6ED8736D-132D-FEDD-296D-9DCDAA9EA8C5}"/>
              </a:ext>
            </a:extLst>
          </p:cNvPr>
          <p:cNvSpPr>
            <a:spLocks noGrp="1"/>
          </p:cNvSpPr>
          <p:nvPr>
            <p:ph type="sldNum" sz="quarter" idx="12"/>
          </p:nvPr>
        </p:nvSpPr>
        <p:spPr/>
        <p:txBody>
          <a:bodyPr/>
          <a:lstStyle/>
          <a:p>
            <a:fld id="{7C128671-D032-469D-8723-87B14E1C74F3}" type="slidenum">
              <a:rPr lang="en-US" smtClean="0"/>
              <a:t>125</a:t>
            </a:fld>
            <a:endParaRPr lang="en-US"/>
          </a:p>
        </p:txBody>
      </p:sp>
    </p:spTree>
    <p:extLst>
      <p:ext uri="{BB962C8B-B14F-4D97-AF65-F5344CB8AC3E}">
        <p14:creationId xmlns:p14="http://schemas.microsoft.com/office/powerpoint/2010/main" val="25196399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3E6D1-BD2A-BDE3-5EFE-4467ED11CACF}"/>
              </a:ext>
            </a:extLst>
          </p:cNvPr>
          <p:cNvSpPr>
            <a:spLocks noGrp="1"/>
          </p:cNvSpPr>
          <p:nvPr>
            <p:ph type="title"/>
          </p:nvPr>
        </p:nvSpPr>
        <p:spPr/>
        <p:txBody>
          <a:bodyPr>
            <a:normAutofit/>
          </a:bodyPr>
          <a:lstStyle/>
          <a:p>
            <a:r>
              <a:rPr lang="en-US" dirty="0"/>
              <a:t>Structuring an Informal Resolution Process</a:t>
            </a:r>
          </a:p>
        </p:txBody>
      </p:sp>
      <p:sp>
        <p:nvSpPr>
          <p:cNvPr id="3" name="Content Placeholder 2">
            <a:extLst>
              <a:ext uri="{FF2B5EF4-FFF2-40B4-BE49-F238E27FC236}">
                <a16:creationId xmlns:a16="http://schemas.microsoft.com/office/drawing/2014/main" id="{AEF8B1FE-5FD8-F1BC-7C5B-5E4529A4BD7A}"/>
              </a:ext>
            </a:extLst>
          </p:cNvPr>
          <p:cNvSpPr>
            <a:spLocks noGrp="1"/>
          </p:cNvSpPr>
          <p:nvPr>
            <p:ph idx="1"/>
          </p:nvPr>
        </p:nvSpPr>
        <p:spPr>
          <a:noFill/>
        </p:spPr>
        <p:txBody>
          <a:bodyPr>
            <a:normAutofit/>
          </a:bodyPr>
          <a:lstStyle/>
          <a:p>
            <a:pPr>
              <a:lnSpc>
                <a:spcPct val="100000"/>
              </a:lnSpc>
            </a:pPr>
            <a:r>
              <a:rPr lang="en-US" dirty="0"/>
              <a:t>Who facilitates an informal resolution process?</a:t>
            </a:r>
          </a:p>
          <a:p>
            <a:pPr lvl="1">
              <a:lnSpc>
                <a:spcPct val="100000"/>
              </a:lnSpc>
            </a:pPr>
            <a:r>
              <a:rPr lang="en-US" dirty="0"/>
              <a:t>Title IX Coordinator? Deputy Title IX Coordinator?</a:t>
            </a:r>
          </a:p>
          <a:p>
            <a:pPr lvl="1">
              <a:lnSpc>
                <a:spcPct val="100000"/>
              </a:lnSpc>
            </a:pPr>
            <a:r>
              <a:rPr lang="en-US" dirty="0"/>
              <a:t>Another member of the Title IX team?</a:t>
            </a:r>
          </a:p>
          <a:p>
            <a:pPr>
              <a:lnSpc>
                <a:spcPct val="100000"/>
              </a:lnSpc>
            </a:pPr>
            <a:r>
              <a:rPr lang="en-US" dirty="0"/>
              <a:t>If someone other than Title IX Coordinator, consider limited role for Title IX Coordinator to ensure consistency across different cases</a:t>
            </a:r>
          </a:p>
          <a:p>
            <a:pPr>
              <a:lnSpc>
                <a:spcPct val="100000"/>
              </a:lnSpc>
            </a:pPr>
            <a:r>
              <a:rPr lang="en-US" dirty="0"/>
              <a:t>Legal requirements</a:t>
            </a:r>
          </a:p>
          <a:p>
            <a:pPr lvl="1">
              <a:lnSpc>
                <a:spcPct val="100000"/>
              </a:lnSpc>
            </a:pPr>
            <a:r>
              <a:rPr lang="en-US" dirty="0"/>
              <a:t>Appropriately trained</a:t>
            </a:r>
          </a:p>
          <a:p>
            <a:pPr lvl="1">
              <a:lnSpc>
                <a:spcPct val="100000"/>
              </a:lnSpc>
            </a:pPr>
            <a:r>
              <a:rPr lang="en-US" dirty="0"/>
              <a:t>Free from conflict of interest and bias</a:t>
            </a:r>
          </a:p>
          <a:p>
            <a:pPr lvl="1">
              <a:lnSpc>
                <a:spcPct val="100000"/>
              </a:lnSpc>
            </a:pPr>
            <a:r>
              <a:rPr lang="en-US" dirty="0"/>
              <a:t>Impartial</a:t>
            </a:r>
          </a:p>
          <a:p>
            <a:pPr lvl="1"/>
            <a:endParaRPr lang="en-US" dirty="0"/>
          </a:p>
        </p:txBody>
      </p:sp>
      <p:sp>
        <p:nvSpPr>
          <p:cNvPr id="4" name="Slide Number Placeholder 3">
            <a:extLst>
              <a:ext uri="{FF2B5EF4-FFF2-40B4-BE49-F238E27FC236}">
                <a16:creationId xmlns:a16="http://schemas.microsoft.com/office/drawing/2014/main" id="{A7ECFF30-1B7C-33D4-89E7-D2A0F095B126}"/>
              </a:ext>
            </a:extLst>
          </p:cNvPr>
          <p:cNvSpPr>
            <a:spLocks noGrp="1"/>
          </p:cNvSpPr>
          <p:nvPr>
            <p:ph type="sldNum" sz="quarter" idx="12"/>
          </p:nvPr>
        </p:nvSpPr>
        <p:spPr/>
        <p:txBody>
          <a:bodyPr/>
          <a:lstStyle/>
          <a:p>
            <a:fld id="{673B3791-6F44-4A52-AF9E-B67D299A9E14}" type="slidenum">
              <a:rPr lang="en-US" smtClean="0"/>
              <a:pPr/>
              <a:t>126</a:t>
            </a:fld>
            <a:endParaRPr lang="en-US" dirty="0"/>
          </a:p>
        </p:txBody>
      </p:sp>
    </p:spTree>
    <p:extLst>
      <p:ext uri="{BB962C8B-B14F-4D97-AF65-F5344CB8AC3E}">
        <p14:creationId xmlns:p14="http://schemas.microsoft.com/office/powerpoint/2010/main" val="229376769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3E6D1-BD2A-BDE3-5EFE-4467ED11CACF}"/>
              </a:ext>
            </a:extLst>
          </p:cNvPr>
          <p:cNvSpPr>
            <a:spLocks noGrp="1"/>
          </p:cNvSpPr>
          <p:nvPr>
            <p:ph type="title"/>
          </p:nvPr>
        </p:nvSpPr>
        <p:spPr/>
        <p:txBody>
          <a:bodyPr>
            <a:normAutofit/>
          </a:bodyPr>
          <a:lstStyle/>
          <a:p>
            <a:r>
              <a:rPr lang="en-US" dirty="0"/>
              <a:t>Structuring an Informal Resolution Process</a:t>
            </a:r>
          </a:p>
        </p:txBody>
      </p:sp>
      <p:sp>
        <p:nvSpPr>
          <p:cNvPr id="3" name="Content Placeholder 2">
            <a:extLst>
              <a:ext uri="{FF2B5EF4-FFF2-40B4-BE49-F238E27FC236}">
                <a16:creationId xmlns:a16="http://schemas.microsoft.com/office/drawing/2014/main" id="{AEF8B1FE-5FD8-F1BC-7C5B-5E4529A4BD7A}"/>
              </a:ext>
            </a:extLst>
          </p:cNvPr>
          <p:cNvSpPr>
            <a:spLocks noGrp="1"/>
          </p:cNvSpPr>
          <p:nvPr>
            <p:ph idx="1"/>
          </p:nvPr>
        </p:nvSpPr>
        <p:spPr>
          <a:solidFill>
            <a:schemeClr val="bg1"/>
          </a:solidFill>
        </p:spPr>
        <p:txBody>
          <a:bodyPr>
            <a:normAutofit lnSpcReduction="10000"/>
          </a:bodyPr>
          <a:lstStyle/>
          <a:p>
            <a:pPr>
              <a:lnSpc>
                <a:spcPct val="100000"/>
              </a:lnSpc>
            </a:pPr>
            <a:r>
              <a:rPr lang="en-US" sz="3600" dirty="0"/>
              <a:t>What is an informal resolution process?</a:t>
            </a:r>
          </a:p>
          <a:p>
            <a:pPr lvl="1">
              <a:lnSpc>
                <a:spcPct val="100000"/>
              </a:lnSpc>
            </a:pPr>
            <a:r>
              <a:rPr lang="en-US" sz="3200" dirty="0"/>
              <a:t>No particular process required under Title IX</a:t>
            </a:r>
          </a:p>
          <a:p>
            <a:pPr lvl="1">
              <a:lnSpc>
                <a:spcPct val="100000"/>
              </a:lnSpc>
            </a:pPr>
            <a:r>
              <a:rPr lang="en-US" sz="3200" dirty="0"/>
              <a:t>Recommended practice</a:t>
            </a:r>
          </a:p>
          <a:p>
            <a:pPr lvl="2">
              <a:lnSpc>
                <a:spcPct val="100000"/>
              </a:lnSpc>
            </a:pPr>
            <a:r>
              <a:rPr lang="en-US" sz="2800" dirty="0"/>
              <a:t>Facilitator meets with each party to determine what they are looking for and what they will agree to as part of an informal resolution</a:t>
            </a:r>
          </a:p>
          <a:p>
            <a:pPr lvl="2">
              <a:lnSpc>
                <a:spcPct val="100000"/>
              </a:lnSpc>
            </a:pPr>
            <a:r>
              <a:rPr lang="en-US" sz="2800" dirty="0"/>
              <a:t>Communicate options between the parties</a:t>
            </a:r>
          </a:p>
          <a:p>
            <a:pPr lvl="2">
              <a:lnSpc>
                <a:spcPct val="100000"/>
              </a:lnSpc>
            </a:pPr>
            <a:r>
              <a:rPr lang="en-US" sz="2800" dirty="0"/>
              <a:t>Institution should have a role in determining whether particular matter is appropriate for informal resolution and what the appropriate resolution will be</a:t>
            </a:r>
          </a:p>
          <a:p>
            <a:pPr marL="0" lvl="2" indent="0">
              <a:buNone/>
            </a:pPr>
            <a:endParaRPr lang="en-US" dirty="0"/>
          </a:p>
        </p:txBody>
      </p:sp>
      <p:sp>
        <p:nvSpPr>
          <p:cNvPr id="4" name="Slide Number Placeholder 3">
            <a:extLst>
              <a:ext uri="{FF2B5EF4-FFF2-40B4-BE49-F238E27FC236}">
                <a16:creationId xmlns:a16="http://schemas.microsoft.com/office/drawing/2014/main" id="{A7ECFF30-1B7C-33D4-89E7-D2A0F095B126}"/>
              </a:ext>
            </a:extLst>
          </p:cNvPr>
          <p:cNvSpPr>
            <a:spLocks noGrp="1"/>
          </p:cNvSpPr>
          <p:nvPr>
            <p:ph type="sldNum" sz="quarter" idx="12"/>
          </p:nvPr>
        </p:nvSpPr>
        <p:spPr/>
        <p:txBody>
          <a:bodyPr/>
          <a:lstStyle/>
          <a:p>
            <a:fld id="{673B3791-6F44-4A52-AF9E-B67D299A9E14}" type="slidenum">
              <a:rPr lang="en-US" smtClean="0"/>
              <a:pPr/>
              <a:t>127</a:t>
            </a:fld>
            <a:endParaRPr lang="en-US" dirty="0"/>
          </a:p>
        </p:txBody>
      </p:sp>
    </p:spTree>
    <p:extLst>
      <p:ext uri="{BB962C8B-B14F-4D97-AF65-F5344CB8AC3E}">
        <p14:creationId xmlns:p14="http://schemas.microsoft.com/office/powerpoint/2010/main" val="185171597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81CD1-5BFE-AD0E-C21D-23368FF4FCBF}"/>
              </a:ext>
            </a:extLst>
          </p:cNvPr>
          <p:cNvSpPr>
            <a:spLocks noGrp="1"/>
          </p:cNvSpPr>
          <p:nvPr>
            <p:ph type="title"/>
          </p:nvPr>
        </p:nvSpPr>
        <p:spPr/>
        <p:txBody>
          <a:bodyPr/>
          <a:lstStyle/>
          <a:p>
            <a:r>
              <a:rPr lang="en-US" dirty="0"/>
              <a:t>Structuring an Informal Resolution Process</a:t>
            </a:r>
          </a:p>
        </p:txBody>
      </p:sp>
      <p:sp>
        <p:nvSpPr>
          <p:cNvPr id="3" name="Content Placeholder 2">
            <a:extLst>
              <a:ext uri="{FF2B5EF4-FFF2-40B4-BE49-F238E27FC236}">
                <a16:creationId xmlns:a16="http://schemas.microsoft.com/office/drawing/2014/main" id="{EB6BF937-A089-48BE-AC25-08A42C94B706}"/>
              </a:ext>
            </a:extLst>
          </p:cNvPr>
          <p:cNvSpPr>
            <a:spLocks noGrp="1"/>
          </p:cNvSpPr>
          <p:nvPr>
            <p:ph idx="1"/>
          </p:nvPr>
        </p:nvSpPr>
        <p:spPr/>
        <p:txBody>
          <a:bodyPr/>
          <a:lstStyle/>
          <a:p>
            <a:pPr>
              <a:lnSpc>
                <a:spcPct val="100000"/>
              </a:lnSpc>
            </a:pPr>
            <a:r>
              <a:rPr lang="en-US" sz="3200" dirty="0"/>
              <a:t>Factors to consider when using informal resolution process</a:t>
            </a:r>
          </a:p>
          <a:p>
            <a:pPr lvl="1">
              <a:lnSpc>
                <a:spcPct val="100000"/>
              </a:lnSpc>
            </a:pPr>
            <a:r>
              <a:rPr lang="en-US" sz="2800" dirty="0"/>
              <a:t>Is there an admission from the respondent?</a:t>
            </a:r>
          </a:p>
          <a:p>
            <a:pPr lvl="1">
              <a:lnSpc>
                <a:spcPct val="100000"/>
              </a:lnSpc>
            </a:pPr>
            <a:r>
              <a:rPr lang="en-US" sz="2800" dirty="0"/>
              <a:t>Will this be a final resolution?</a:t>
            </a:r>
          </a:p>
          <a:p>
            <a:pPr lvl="1">
              <a:lnSpc>
                <a:spcPct val="100000"/>
              </a:lnSpc>
            </a:pPr>
            <a:r>
              <a:rPr lang="en-US" sz="2800" dirty="0"/>
              <a:t>What information will be shared during the informal process?</a:t>
            </a:r>
          </a:p>
          <a:p>
            <a:pPr lvl="1">
              <a:lnSpc>
                <a:spcPct val="100000"/>
              </a:lnSpc>
            </a:pPr>
            <a:r>
              <a:rPr lang="en-US" sz="2800" dirty="0"/>
              <a:t>Can the resolution be used in future discipline decisions?</a:t>
            </a:r>
          </a:p>
          <a:p>
            <a:pPr lvl="1">
              <a:lnSpc>
                <a:spcPct val="100000"/>
              </a:lnSpc>
            </a:pPr>
            <a:r>
              <a:rPr lang="en-US" sz="2800" dirty="0"/>
              <a:t>What records will be maintained and could be shared?</a:t>
            </a:r>
          </a:p>
          <a:p>
            <a:pPr lvl="1">
              <a:lnSpc>
                <a:spcPct val="100000"/>
              </a:lnSpc>
            </a:pPr>
            <a:r>
              <a:rPr lang="en-US" sz="2800" dirty="0"/>
              <a:t>What action is necessary to stop the harassment, prevent its recurrence, and address its effects?</a:t>
            </a:r>
          </a:p>
          <a:p>
            <a:endParaRPr lang="en-US" dirty="0"/>
          </a:p>
        </p:txBody>
      </p:sp>
      <p:sp>
        <p:nvSpPr>
          <p:cNvPr id="4" name="Slide Number Placeholder 3">
            <a:extLst>
              <a:ext uri="{FF2B5EF4-FFF2-40B4-BE49-F238E27FC236}">
                <a16:creationId xmlns:a16="http://schemas.microsoft.com/office/drawing/2014/main" id="{B107C729-7F1B-2932-00DE-36F5F427DAC0}"/>
              </a:ext>
            </a:extLst>
          </p:cNvPr>
          <p:cNvSpPr>
            <a:spLocks noGrp="1"/>
          </p:cNvSpPr>
          <p:nvPr>
            <p:ph type="sldNum" sz="quarter" idx="12"/>
          </p:nvPr>
        </p:nvSpPr>
        <p:spPr/>
        <p:txBody>
          <a:bodyPr/>
          <a:lstStyle/>
          <a:p>
            <a:fld id="{7C128671-D032-469D-8723-87B14E1C74F3}" type="slidenum">
              <a:rPr lang="en-US" smtClean="0"/>
              <a:t>128</a:t>
            </a:fld>
            <a:endParaRPr lang="en-US"/>
          </a:p>
        </p:txBody>
      </p:sp>
    </p:spTree>
    <p:extLst>
      <p:ext uri="{BB962C8B-B14F-4D97-AF65-F5344CB8AC3E}">
        <p14:creationId xmlns:p14="http://schemas.microsoft.com/office/powerpoint/2010/main" val="48095500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81972-1ECA-ED9C-7EF0-0E4C5AEDD484}"/>
              </a:ext>
            </a:extLst>
          </p:cNvPr>
          <p:cNvSpPr>
            <a:spLocks noGrp="1"/>
          </p:cNvSpPr>
          <p:nvPr>
            <p:ph type="title"/>
          </p:nvPr>
        </p:nvSpPr>
        <p:spPr/>
        <p:txBody>
          <a:bodyPr/>
          <a:lstStyle/>
          <a:p>
            <a:r>
              <a:rPr lang="en-US" dirty="0"/>
              <a:t>Structuring an Informal Resolution Process</a:t>
            </a:r>
          </a:p>
        </p:txBody>
      </p:sp>
      <p:sp>
        <p:nvSpPr>
          <p:cNvPr id="3" name="Content Placeholder 2">
            <a:extLst>
              <a:ext uri="{FF2B5EF4-FFF2-40B4-BE49-F238E27FC236}">
                <a16:creationId xmlns:a16="http://schemas.microsoft.com/office/drawing/2014/main" id="{B976A861-1327-99D9-A844-C0AA7CA317D9}"/>
              </a:ext>
            </a:extLst>
          </p:cNvPr>
          <p:cNvSpPr>
            <a:spLocks noGrp="1"/>
          </p:cNvSpPr>
          <p:nvPr>
            <p:ph idx="1"/>
          </p:nvPr>
        </p:nvSpPr>
        <p:spPr/>
        <p:txBody>
          <a:bodyPr>
            <a:normAutofit lnSpcReduction="10000"/>
          </a:bodyPr>
          <a:lstStyle/>
          <a:p>
            <a:r>
              <a:rPr lang="en-US" sz="3200" dirty="0"/>
              <a:t>What does the outcome of the informal resolution process look like?</a:t>
            </a:r>
          </a:p>
          <a:p>
            <a:pPr lvl="1"/>
            <a:r>
              <a:rPr lang="en-US" sz="2800" dirty="0"/>
              <a:t>Possible terms</a:t>
            </a:r>
          </a:p>
          <a:p>
            <a:pPr lvl="2"/>
            <a:r>
              <a:rPr lang="en-US" sz="2400" dirty="0"/>
              <a:t>No contact directive (mutual or one-sided)</a:t>
            </a:r>
          </a:p>
          <a:p>
            <a:pPr lvl="2"/>
            <a:r>
              <a:rPr lang="en-US" sz="2400" dirty="0"/>
              <a:t>Required training/education</a:t>
            </a:r>
          </a:p>
          <a:p>
            <a:pPr lvl="2"/>
            <a:r>
              <a:rPr lang="en-US" sz="2400" dirty="0"/>
              <a:t>Required counseling</a:t>
            </a:r>
          </a:p>
          <a:p>
            <a:pPr lvl="2"/>
            <a:r>
              <a:rPr lang="en-US" sz="2400" dirty="0"/>
              <a:t>Probation </a:t>
            </a:r>
          </a:p>
          <a:p>
            <a:pPr lvl="2"/>
            <a:r>
              <a:rPr lang="en-US" sz="2400" dirty="0"/>
              <a:t>Temporary prohibition on leadership positions/awards</a:t>
            </a:r>
          </a:p>
          <a:p>
            <a:pPr lvl="2"/>
            <a:r>
              <a:rPr lang="en-US" sz="2400" dirty="0"/>
              <a:t>Leave of absence from institution</a:t>
            </a:r>
          </a:p>
          <a:p>
            <a:pPr lvl="2"/>
            <a:r>
              <a:rPr lang="en-US" sz="2400" dirty="0"/>
              <a:t>Apology letter?</a:t>
            </a:r>
          </a:p>
          <a:p>
            <a:pPr lvl="2"/>
            <a:r>
              <a:rPr lang="en-US" sz="2400" dirty="0"/>
              <a:t>Other</a:t>
            </a:r>
          </a:p>
          <a:p>
            <a:endParaRPr lang="en-US" dirty="0"/>
          </a:p>
        </p:txBody>
      </p:sp>
      <p:sp>
        <p:nvSpPr>
          <p:cNvPr id="4" name="Slide Number Placeholder 3">
            <a:extLst>
              <a:ext uri="{FF2B5EF4-FFF2-40B4-BE49-F238E27FC236}">
                <a16:creationId xmlns:a16="http://schemas.microsoft.com/office/drawing/2014/main" id="{D270D11E-2177-4916-74EF-9A6D1EA0716C}"/>
              </a:ext>
            </a:extLst>
          </p:cNvPr>
          <p:cNvSpPr>
            <a:spLocks noGrp="1"/>
          </p:cNvSpPr>
          <p:nvPr>
            <p:ph type="sldNum" sz="quarter" idx="12"/>
          </p:nvPr>
        </p:nvSpPr>
        <p:spPr/>
        <p:txBody>
          <a:bodyPr/>
          <a:lstStyle/>
          <a:p>
            <a:fld id="{7C128671-D032-469D-8723-87B14E1C74F3}" type="slidenum">
              <a:rPr lang="en-US" smtClean="0"/>
              <a:t>129</a:t>
            </a:fld>
            <a:endParaRPr lang="en-US"/>
          </a:p>
        </p:txBody>
      </p:sp>
    </p:spTree>
    <p:extLst>
      <p:ext uri="{BB962C8B-B14F-4D97-AF65-F5344CB8AC3E}">
        <p14:creationId xmlns:p14="http://schemas.microsoft.com/office/powerpoint/2010/main" val="3783797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70A5C-A03A-13B1-8B62-7FFC0A4C3351}"/>
              </a:ext>
            </a:extLst>
          </p:cNvPr>
          <p:cNvSpPr>
            <a:spLocks noGrp="1"/>
          </p:cNvSpPr>
          <p:nvPr>
            <p:ph type="title"/>
          </p:nvPr>
        </p:nvSpPr>
        <p:spPr/>
        <p:txBody>
          <a:bodyPr/>
          <a:lstStyle/>
          <a:p>
            <a:r>
              <a:rPr lang="en-US" dirty="0"/>
              <a:t>When an Institution Must Respond</a:t>
            </a:r>
          </a:p>
        </p:txBody>
      </p:sp>
      <p:sp>
        <p:nvSpPr>
          <p:cNvPr id="3" name="Content Placeholder 2">
            <a:extLst>
              <a:ext uri="{FF2B5EF4-FFF2-40B4-BE49-F238E27FC236}">
                <a16:creationId xmlns:a16="http://schemas.microsoft.com/office/drawing/2014/main" id="{0CE2D2AA-FBA0-7E71-F0B4-295D31CE36B3}"/>
              </a:ext>
            </a:extLst>
          </p:cNvPr>
          <p:cNvSpPr>
            <a:spLocks noGrp="1"/>
          </p:cNvSpPr>
          <p:nvPr>
            <p:ph idx="1"/>
          </p:nvPr>
        </p:nvSpPr>
        <p:spPr/>
        <p:txBody>
          <a:bodyPr/>
          <a:lstStyle/>
          <a:p>
            <a:r>
              <a:rPr lang="en-US" sz="3200" dirty="0"/>
              <a:t>Education program or activity</a:t>
            </a:r>
          </a:p>
          <a:p>
            <a:pPr lvl="1"/>
            <a:r>
              <a:rPr lang="en-US" sz="2800" dirty="0"/>
              <a:t>Locations, events, or circumstances over which the recipient exercised substantial control over both the respondent and the context in which the sexual harassment occurs</a:t>
            </a:r>
          </a:p>
          <a:p>
            <a:pPr lvl="2"/>
            <a:r>
              <a:rPr lang="en-US" sz="2400" dirty="0"/>
              <a:t>Includes all incidents of sexual harassment occurring on an institution’s campus</a:t>
            </a:r>
          </a:p>
          <a:p>
            <a:pPr lvl="2"/>
            <a:r>
              <a:rPr lang="en-US" sz="2400" dirty="0"/>
              <a:t>Also includes off-campus conduct if</a:t>
            </a:r>
          </a:p>
          <a:p>
            <a:pPr lvl="3"/>
            <a:r>
              <a:rPr lang="en-US" sz="2000" dirty="0"/>
              <a:t>Occurs as part of the institution’s “operations”</a:t>
            </a:r>
          </a:p>
          <a:p>
            <a:pPr lvl="3"/>
            <a:r>
              <a:rPr lang="en-US" sz="2000" dirty="0"/>
              <a:t>Institution exercised substantial control over the respondent and the context of alleged sexual harassment</a:t>
            </a:r>
          </a:p>
          <a:p>
            <a:pPr lvl="3"/>
            <a:r>
              <a:rPr lang="en-US" sz="2000" dirty="0"/>
              <a:t>Occurs at an off-campus building owned or controlled by a student organization officially recognized by the postsecondary institution (e.g., fraternities and sororities)</a:t>
            </a:r>
          </a:p>
          <a:p>
            <a:pPr marL="0" indent="0">
              <a:buNone/>
            </a:pPr>
            <a:endParaRPr lang="en-US" dirty="0"/>
          </a:p>
        </p:txBody>
      </p:sp>
      <p:sp>
        <p:nvSpPr>
          <p:cNvPr id="4" name="Slide Number Placeholder 3">
            <a:extLst>
              <a:ext uri="{FF2B5EF4-FFF2-40B4-BE49-F238E27FC236}">
                <a16:creationId xmlns:a16="http://schemas.microsoft.com/office/drawing/2014/main" id="{BBFB767B-CB70-1B69-EB93-3EE29E0E4B6F}"/>
              </a:ext>
            </a:extLst>
          </p:cNvPr>
          <p:cNvSpPr>
            <a:spLocks noGrp="1"/>
          </p:cNvSpPr>
          <p:nvPr>
            <p:ph type="sldNum" sz="quarter" idx="12"/>
          </p:nvPr>
        </p:nvSpPr>
        <p:spPr/>
        <p:txBody>
          <a:bodyPr/>
          <a:lstStyle/>
          <a:p>
            <a:fld id="{7C128671-D032-469D-8723-87B14E1C74F3}" type="slidenum">
              <a:rPr lang="en-US" smtClean="0"/>
              <a:t>13</a:t>
            </a:fld>
            <a:endParaRPr lang="en-US"/>
          </a:p>
        </p:txBody>
      </p:sp>
    </p:spTree>
    <p:extLst>
      <p:ext uri="{BB962C8B-B14F-4D97-AF65-F5344CB8AC3E}">
        <p14:creationId xmlns:p14="http://schemas.microsoft.com/office/powerpoint/2010/main" val="85727428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481" y="206545"/>
            <a:ext cx="2536437" cy="2800253"/>
          </a:xfrm>
          <a:noFill/>
        </p:spPr>
        <p:txBody>
          <a:bodyPr/>
          <a:lstStyle/>
          <a:p>
            <a:pPr>
              <a:defRPr/>
            </a:pPr>
            <a:r>
              <a:rPr lang="en-US" dirty="0"/>
              <a:t>Process Overview</a:t>
            </a:r>
          </a:p>
        </p:txBody>
      </p:sp>
      <p:sp>
        <p:nvSpPr>
          <p:cNvPr id="16" name="Right Arrow 15"/>
          <p:cNvSpPr/>
          <p:nvPr/>
        </p:nvSpPr>
        <p:spPr>
          <a:xfrm rot="10800000" flipV="1">
            <a:off x="3533371" y="3444929"/>
            <a:ext cx="365760" cy="34290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1" name="Right Arrow 20"/>
          <p:cNvSpPr/>
          <p:nvPr/>
        </p:nvSpPr>
        <p:spPr>
          <a:xfrm rot="5400000" flipV="1">
            <a:off x="2224009" y="3925016"/>
            <a:ext cx="365760" cy="34290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2" name="Right Arrow 21"/>
          <p:cNvSpPr/>
          <p:nvPr/>
        </p:nvSpPr>
        <p:spPr>
          <a:xfrm rot="5400000" flipV="1">
            <a:off x="9741389" y="3931673"/>
            <a:ext cx="365760" cy="34290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3" name="Right Arrow 22"/>
          <p:cNvSpPr/>
          <p:nvPr/>
        </p:nvSpPr>
        <p:spPr>
          <a:xfrm flipV="1">
            <a:off x="8260080" y="3435887"/>
            <a:ext cx="365760" cy="34290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5" name="Right Arrow 24"/>
          <p:cNvSpPr/>
          <p:nvPr/>
        </p:nvSpPr>
        <p:spPr>
          <a:xfrm rot="5400000" flipV="1">
            <a:off x="9733769" y="4970154"/>
            <a:ext cx="381001" cy="333222"/>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6" name="Oval 25"/>
          <p:cNvSpPr/>
          <p:nvPr/>
        </p:nvSpPr>
        <p:spPr>
          <a:xfrm>
            <a:off x="9873087" y="1221924"/>
            <a:ext cx="1587432" cy="1044575"/>
          </a:xfrm>
          <a:prstGeom prst="ellipse">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7" name="TextBox 26"/>
          <p:cNvSpPr txBox="1">
            <a:spLocks noChangeArrowheads="1"/>
          </p:cNvSpPr>
          <p:nvPr/>
        </p:nvSpPr>
        <p:spPr bwMode="auto">
          <a:xfrm>
            <a:off x="10021410" y="1377321"/>
            <a:ext cx="14056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dirty="0"/>
              <a:t>Emergency Removal???</a:t>
            </a:r>
          </a:p>
        </p:txBody>
      </p:sp>
      <p:sp>
        <p:nvSpPr>
          <p:cNvPr id="36" name="Right Arrow 35"/>
          <p:cNvSpPr/>
          <p:nvPr/>
        </p:nvSpPr>
        <p:spPr>
          <a:xfrm flipH="1" flipV="1">
            <a:off x="7867367" y="4468029"/>
            <a:ext cx="365760" cy="379631"/>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40" name="Right Arrow 39"/>
          <p:cNvSpPr/>
          <p:nvPr/>
        </p:nvSpPr>
        <p:spPr>
          <a:xfrm rot="5400000" flipV="1">
            <a:off x="5940445" y="829931"/>
            <a:ext cx="365760" cy="34290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41" name="Right Arrow 40"/>
          <p:cNvSpPr/>
          <p:nvPr/>
        </p:nvSpPr>
        <p:spPr>
          <a:xfrm rot="5400000" flipV="1">
            <a:off x="2198189" y="4968839"/>
            <a:ext cx="365760" cy="377532"/>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42" name="Right Arrow 41"/>
          <p:cNvSpPr/>
          <p:nvPr/>
        </p:nvSpPr>
        <p:spPr>
          <a:xfrm rot="8971620" flipV="1">
            <a:off x="4279858" y="5069833"/>
            <a:ext cx="365760" cy="274469"/>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44" name="Left-Right Arrow 43"/>
          <p:cNvSpPr/>
          <p:nvPr/>
        </p:nvSpPr>
        <p:spPr>
          <a:xfrm rot="13158271" flipV="1">
            <a:off x="7448223" y="5131260"/>
            <a:ext cx="586155" cy="257977"/>
          </a:xfrm>
          <a:prstGeom prst="leftRightArrow">
            <a:avLst/>
          </a:prstGeom>
          <a:noFill/>
          <a:ln>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45" name="Right Arrow 44"/>
          <p:cNvSpPr/>
          <p:nvPr/>
        </p:nvSpPr>
        <p:spPr>
          <a:xfrm flipH="1" flipV="1">
            <a:off x="4706526" y="5530791"/>
            <a:ext cx="2682121" cy="473609"/>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46" name="Right Arrow 45"/>
          <p:cNvSpPr/>
          <p:nvPr/>
        </p:nvSpPr>
        <p:spPr>
          <a:xfrm rot="5400000" flipV="1">
            <a:off x="5913120" y="1869798"/>
            <a:ext cx="365760" cy="34290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3" name="Rectangle: Rounded Corners 2">
            <a:extLst>
              <a:ext uri="{FF2B5EF4-FFF2-40B4-BE49-F238E27FC236}">
                <a16:creationId xmlns:a16="http://schemas.microsoft.com/office/drawing/2014/main" id="{DC5C1037-D3E7-7CCD-BC25-230DD25A8726}"/>
              </a:ext>
            </a:extLst>
          </p:cNvPr>
          <p:cNvSpPr/>
          <p:nvPr/>
        </p:nvSpPr>
        <p:spPr>
          <a:xfrm>
            <a:off x="4170543" y="105926"/>
            <a:ext cx="393192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dirty="0"/>
              <a:t>Title IX Coordinator receives report</a:t>
            </a:r>
          </a:p>
        </p:txBody>
      </p:sp>
      <p:sp>
        <p:nvSpPr>
          <p:cNvPr id="4" name="Rectangle: Rounded Corners 3">
            <a:extLst>
              <a:ext uri="{FF2B5EF4-FFF2-40B4-BE49-F238E27FC236}">
                <a16:creationId xmlns:a16="http://schemas.microsoft.com/office/drawing/2014/main" id="{6D232E16-8B67-2B86-CC8A-7D061B26A496}"/>
              </a:ext>
            </a:extLst>
          </p:cNvPr>
          <p:cNvSpPr/>
          <p:nvPr/>
        </p:nvSpPr>
        <p:spPr>
          <a:xfrm>
            <a:off x="4170543" y="1221924"/>
            <a:ext cx="393192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dirty="0"/>
              <a:t>Supportive measures</a:t>
            </a:r>
          </a:p>
        </p:txBody>
      </p:sp>
      <p:sp>
        <p:nvSpPr>
          <p:cNvPr id="5" name="Rectangle: Rounded Corners 4">
            <a:extLst>
              <a:ext uri="{FF2B5EF4-FFF2-40B4-BE49-F238E27FC236}">
                <a16:creationId xmlns:a16="http://schemas.microsoft.com/office/drawing/2014/main" id="{7388EC2F-5FD9-1C39-EF6E-0BCF692A5ABB}"/>
              </a:ext>
            </a:extLst>
          </p:cNvPr>
          <p:cNvSpPr/>
          <p:nvPr/>
        </p:nvSpPr>
        <p:spPr>
          <a:xfrm>
            <a:off x="8860058" y="3271160"/>
            <a:ext cx="196596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dirty="0"/>
              <a:t>Yes</a:t>
            </a:r>
          </a:p>
        </p:txBody>
      </p:sp>
      <p:sp>
        <p:nvSpPr>
          <p:cNvPr id="12" name="Rectangle: Rounded Corners 11">
            <a:extLst>
              <a:ext uri="{FF2B5EF4-FFF2-40B4-BE49-F238E27FC236}">
                <a16:creationId xmlns:a16="http://schemas.microsoft.com/office/drawing/2014/main" id="{F778325A-B3AD-E834-9EA3-DF3BCEA1FB26}"/>
              </a:ext>
            </a:extLst>
          </p:cNvPr>
          <p:cNvSpPr/>
          <p:nvPr/>
        </p:nvSpPr>
        <p:spPr>
          <a:xfrm>
            <a:off x="1446988" y="3271160"/>
            <a:ext cx="196596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dirty="0"/>
              <a:t>No</a:t>
            </a:r>
          </a:p>
        </p:txBody>
      </p:sp>
      <p:sp>
        <p:nvSpPr>
          <p:cNvPr id="13" name="Rectangle: Rounded Corners 12">
            <a:extLst>
              <a:ext uri="{FF2B5EF4-FFF2-40B4-BE49-F238E27FC236}">
                <a16:creationId xmlns:a16="http://schemas.microsoft.com/office/drawing/2014/main" id="{6329857E-5DAC-30F4-0053-88DD52F1447E}"/>
              </a:ext>
            </a:extLst>
          </p:cNvPr>
          <p:cNvSpPr/>
          <p:nvPr/>
        </p:nvSpPr>
        <p:spPr>
          <a:xfrm>
            <a:off x="4170543" y="3297692"/>
            <a:ext cx="393192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dirty="0"/>
              <a:t>Formal complaint?</a:t>
            </a:r>
          </a:p>
        </p:txBody>
      </p:sp>
      <p:sp>
        <p:nvSpPr>
          <p:cNvPr id="14" name="Rectangle: Rounded Corners 13">
            <a:extLst>
              <a:ext uri="{FF2B5EF4-FFF2-40B4-BE49-F238E27FC236}">
                <a16:creationId xmlns:a16="http://schemas.microsoft.com/office/drawing/2014/main" id="{079C7CB5-A7D1-52A7-0555-2FB85E91FA9C}"/>
              </a:ext>
            </a:extLst>
          </p:cNvPr>
          <p:cNvSpPr/>
          <p:nvPr/>
        </p:nvSpPr>
        <p:spPr>
          <a:xfrm>
            <a:off x="918029" y="4316554"/>
            <a:ext cx="292608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dirty="0"/>
              <a:t>No grievance process</a:t>
            </a:r>
          </a:p>
        </p:txBody>
      </p:sp>
      <p:sp>
        <p:nvSpPr>
          <p:cNvPr id="15" name="Rectangle: Rounded Corners 14">
            <a:extLst>
              <a:ext uri="{FF2B5EF4-FFF2-40B4-BE49-F238E27FC236}">
                <a16:creationId xmlns:a16="http://schemas.microsoft.com/office/drawing/2014/main" id="{9B4FB11A-C8B6-BB4D-AA30-0A192F7B0AC5}"/>
              </a:ext>
            </a:extLst>
          </p:cNvPr>
          <p:cNvSpPr/>
          <p:nvPr/>
        </p:nvSpPr>
        <p:spPr>
          <a:xfrm>
            <a:off x="415109" y="5425947"/>
            <a:ext cx="393192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400" dirty="0"/>
              <a:t>Continue to offer supportive measures</a:t>
            </a:r>
          </a:p>
          <a:p>
            <a:pPr algn="ctr"/>
            <a:r>
              <a:rPr lang="en-US" altLang="en-US" sz="1400" dirty="0"/>
              <a:t>Consider remedies for campus</a:t>
            </a:r>
          </a:p>
        </p:txBody>
      </p:sp>
      <p:sp>
        <p:nvSpPr>
          <p:cNvPr id="24" name="Rectangle: Rounded Corners 23">
            <a:extLst>
              <a:ext uri="{FF2B5EF4-FFF2-40B4-BE49-F238E27FC236}">
                <a16:creationId xmlns:a16="http://schemas.microsoft.com/office/drawing/2014/main" id="{883CD10D-9668-6CDC-1D5B-31C8432D5C49}"/>
              </a:ext>
            </a:extLst>
          </p:cNvPr>
          <p:cNvSpPr/>
          <p:nvPr/>
        </p:nvSpPr>
        <p:spPr>
          <a:xfrm>
            <a:off x="4673463" y="4324472"/>
            <a:ext cx="292608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dirty="0"/>
              <a:t>Informal resolution</a:t>
            </a:r>
          </a:p>
        </p:txBody>
      </p:sp>
      <p:sp>
        <p:nvSpPr>
          <p:cNvPr id="30" name="Rectangle: Rounded Corners 29">
            <a:extLst>
              <a:ext uri="{FF2B5EF4-FFF2-40B4-BE49-F238E27FC236}">
                <a16:creationId xmlns:a16="http://schemas.microsoft.com/office/drawing/2014/main" id="{F4B0B760-D887-55A7-2EF5-A1BE06D5BA38}"/>
              </a:ext>
            </a:extLst>
          </p:cNvPr>
          <p:cNvSpPr/>
          <p:nvPr/>
        </p:nvSpPr>
        <p:spPr>
          <a:xfrm>
            <a:off x="8500952" y="4284254"/>
            <a:ext cx="292608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dirty="0"/>
              <a:t>Formal or informal process?</a:t>
            </a:r>
          </a:p>
        </p:txBody>
      </p:sp>
      <p:sp>
        <p:nvSpPr>
          <p:cNvPr id="35" name="Rectangle: Rounded Corners 34">
            <a:extLst>
              <a:ext uri="{FF2B5EF4-FFF2-40B4-BE49-F238E27FC236}">
                <a16:creationId xmlns:a16="http://schemas.microsoft.com/office/drawing/2014/main" id="{7F71CD41-4168-A910-A0A2-11794C90EB05}"/>
              </a:ext>
            </a:extLst>
          </p:cNvPr>
          <p:cNvSpPr/>
          <p:nvPr/>
        </p:nvSpPr>
        <p:spPr>
          <a:xfrm>
            <a:off x="7958309" y="5431091"/>
            <a:ext cx="393192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600" dirty="0"/>
              <a:t>Formal grievance process</a:t>
            </a:r>
          </a:p>
        </p:txBody>
      </p:sp>
      <p:sp>
        <p:nvSpPr>
          <p:cNvPr id="6" name="Slide Number Placeholder 3">
            <a:extLst>
              <a:ext uri="{FF2B5EF4-FFF2-40B4-BE49-F238E27FC236}">
                <a16:creationId xmlns:a16="http://schemas.microsoft.com/office/drawing/2014/main" id="{C1F1279E-C5B6-FE72-BE5F-EADA799C0875}"/>
              </a:ext>
            </a:extLst>
          </p:cNvPr>
          <p:cNvSpPr txBox="1">
            <a:spLocks/>
          </p:cNvSpPr>
          <p:nvPr/>
        </p:nvSpPr>
        <p:spPr>
          <a:xfrm>
            <a:off x="9130553" y="635634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3B3791-6F44-4A52-AF9E-B67D299A9E14}" type="slidenum">
              <a:rPr lang="en-US" smtClean="0"/>
              <a:pPr/>
              <a:t>130</a:t>
            </a:fld>
            <a:endParaRPr lang="en-US" dirty="0"/>
          </a:p>
        </p:txBody>
      </p:sp>
      <p:sp>
        <p:nvSpPr>
          <p:cNvPr id="7" name="Rectangle: Rounded Corners 6">
            <a:extLst>
              <a:ext uri="{FF2B5EF4-FFF2-40B4-BE49-F238E27FC236}">
                <a16:creationId xmlns:a16="http://schemas.microsoft.com/office/drawing/2014/main" id="{647E7F4B-F74C-9527-75FD-982B44F955C9}"/>
              </a:ext>
            </a:extLst>
          </p:cNvPr>
          <p:cNvSpPr/>
          <p:nvPr/>
        </p:nvSpPr>
        <p:spPr>
          <a:xfrm>
            <a:off x="4172298" y="2236033"/>
            <a:ext cx="3931920" cy="6217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dirty="0"/>
              <a:t>Initial Title IX/VAWA Assessment</a:t>
            </a:r>
          </a:p>
        </p:txBody>
      </p:sp>
      <p:sp>
        <p:nvSpPr>
          <p:cNvPr id="8" name="Right Arrow 45">
            <a:extLst>
              <a:ext uri="{FF2B5EF4-FFF2-40B4-BE49-F238E27FC236}">
                <a16:creationId xmlns:a16="http://schemas.microsoft.com/office/drawing/2014/main" id="{054A4CCD-FF19-D974-A414-1EDFEE84C96B}"/>
              </a:ext>
            </a:extLst>
          </p:cNvPr>
          <p:cNvSpPr/>
          <p:nvPr/>
        </p:nvSpPr>
        <p:spPr>
          <a:xfrm rot="5400000" flipV="1">
            <a:off x="5953623" y="2922170"/>
            <a:ext cx="365760" cy="34290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val="247741039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CAAD192-D75C-812B-5984-E21A13D9E975}"/>
              </a:ext>
            </a:extLst>
          </p:cNvPr>
          <p:cNvSpPr/>
          <p:nvPr/>
        </p:nvSpPr>
        <p:spPr>
          <a:xfrm>
            <a:off x="6095999" y="1690687"/>
            <a:ext cx="4005602" cy="44862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5397FC2-ACC9-D1C9-6DF2-12F68C1317C2}"/>
              </a:ext>
            </a:extLst>
          </p:cNvPr>
          <p:cNvSpPr/>
          <p:nvPr/>
        </p:nvSpPr>
        <p:spPr>
          <a:xfrm>
            <a:off x="2090397" y="1690686"/>
            <a:ext cx="4005602" cy="4486275"/>
          </a:xfrm>
          <a:prstGeom prst="rect">
            <a:avLst/>
          </a:prstGeom>
          <a:solidFill>
            <a:srgbClr val="FA82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B21DF-DBA6-599C-48EE-61C5E1020FF5}"/>
              </a:ext>
            </a:extLst>
          </p:cNvPr>
          <p:cNvSpPr>
            <a:spLocks noGrp="1"/>
          </p:cNvSpPr>
          <p:nvPr>
            <p:ph type="title"/>
          </p:nvPr>
        </p:nvSpPr>
        <p:spPr>
          <a:xfrm>
            <a:off x="318247" y="365125"/>
            <a:ext cx="11555506" cy="1325563"/>
          </a:xfrm>
        </p:spPr>
        <p:txBody>
          <a:bodyPr anchor="ctr">
            <a:normAutofit/>
          </a:bodyPr>
          <a:lstStyle/>
          <a:p>
            <a:r>
              <a:rPr lang="en-US" dirty="0"/>
              <a:t>Q &amp; A</a:t>
            </a:r>
          </a:p>
        </p:txBody>
      </p:sp>
      <p:sp>
        <p:nvSpPr>
          <p:cNvPr id="4" name="Slide Number Placeholder 3">
            <a:extLst>
              <a:ext uri="{FF2B5EF4-FFF2-40B4-BE49-F238E27FC236}">
                <a16:creationId xmlns:a16="http://schemas.microsoft.com/office/drawing/2014/main" id="{030704CC-6FF7-C8BA-C129-3A276201D7E6}"/>
              </a:ext>
            </a:extLst>
          </p:cNvPr>
          <p:cNvSpPr>
            <a:spLocks noGrp="1"/>
          </p:cNvSpPr>
          <p:nvPr>
            <p:ph type="sldNum" sz="quarter" idx="12"/>
          </p:nvPr>
        </p:nvSpPr>
        <p:spPr>
          <a:xfrm>
            <a:off x="9130553" y="6356349"/>
            <a:ext cx="2743200" cy="365125"/>
          </a:xfrm>
        </p:spPr>
        <p:txBody>
          <a:bodyPr anchor="ctr">
            <a:normAutofit/>
          </a:bodyPr>
          <a:lstStyle/>
          <a:p>
            <a:pPr>
              <a:spcAft>
                <a:spcPts val="600"/>
              </a:spcAft>
            </a:pPr>
            <a:fld id="{7C128671-D032-469D-8723-87B14E1C74F3}" type="slidenum">
              <a:rPr lang="en-US" smtClean="0"/>
              <a:pPr>
                <a:spcAft>
                  <a:spcPts val="600"/>
                </a:spcAft>
              </a:pPr>
              <a:t>131</a:t>
            </a:fld>
            <a:endParaRPr lang="en-US"/>
          </a:p>
        </p:txBody>
      </p:sp>
      <p:sp>
        <p:nvSpPr>
          <p:cNvPr id="7" name="TextBox 6">
            <a:extLst>
              <a:ext uri="{FF2B5EF4-FFF2-40B4-BE49-F238E27FC236}">
                <a16:creationId xmlns:a16="http://schemas.microsoft.com/office/drawing/2014/main" id="{58C6481B-9E91-D3B2-E3D6-226B40311079}"/>
              </a:ext>
            </a:extLst>
          </p:cNvPr>
          <p:cNvSpPr txBox="1"/>
          <p:nvPr/>
        </p:nvSpPr>
        <p:spPr>
          <a:xfrm>
            <a:off x="5050801" y="1965960"/>
            <a:ext cx="2548890" cy="3770263"/>
          </a:xfrm>
          <a:prstGeom prst="rect">
            <a:avLst/>
          </a:prstGeom>
          <a:noFill/>
          <a:effectLst>
            <a:outerShdw blurRad="50800" dist="38100" dir="10800000" algn="r" rotWithShape="0">
              <a:prstClr val="black">
                <a:alpha val="40000"/>
              </a:prstClr>
            </a:outerShdw>
          </a:effectLst>
        </p:spPr>
        <p:txBody>
          <a:bodyPr wrap="square" rtlCol="0">
            <a:spAutoFit/>
          </a:bodyPr>
          <a:lstStyle/>
          <a:p>
            <a:r>
              <a:rPr lang="en-US" sz="23900" b="1" dirty="0">
                <a:solidFill>
                  <a:schemeClr val="bg1"/>
                </a:solidFill>
                <a:latin typeface="Arial Black" panose="020B0A04020102020204" pitchFamily="34" charset="0"/>
                <a:ea typeface="ADLaM Display" panose="020F0502020204030204" pitchFamily="2" charset="0"/>
                <a:cs typeface="ADLaM Display" panose="020F0502020204030204" pitchFamily="2" charset="0"/>
              </a:rPr>
              <a:t>?</a:t>
            </a:r>
          </a:p>
        </p:txBody>
      </p:sp>
    </p:spTree>
    <p:extLst>
      <p:ext uri="{BB962C8B-B14F-4D97-AF65-F5344CB8AC3E}">
        <p14:creationId xmlns:p14="http://schemas.microsoft.com/office/powerpoint/2010/main" val="203852285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9DA39-3916-5ECA-1C98-410FAA153CF6}"/>
              </a:ext>
            </a:extLst>
          </p:cNvPr>
          <p:cNvSpPr>
            <a:spLocks noGrp="1"/>
          </p:cNvSpPr>
          <p:nvPr>
            <p:ph type="title"/>
          </p:nvPr>
        </p:nvSpPr>
        <p:spPr/>
        <p:txBody>
          <a:bodyPr/>
          <a:lstStyle/>
          <a:p>
            <a:r>
              <a:rPr lang="en-US" dirty="0"/>
              <a:t>Formal Resolution Process</a:t>
            </a:r>
          </a:p>
        </p:txBody>
      </p:sp>
      <p:sp>
        <p:nvSpPr>
          <p:cNvPr id="4" name="Slide Number Placeholder 3">
            <a:extLst>
              <a:ext uri="{FF2B5EF4-FFF2-40B4-BE49-F238E27FC236}">
                <a16:creationId xmlns:a16="http://schemas.microsoft.com/office/drawing/2014/main" id="{A036084E-A4A0-7A0F-DDC8-77F274BA8C75}"/>
              </a:ext>
            </a:extLst>
          </p:cNvPr>
          <p:cNvSpPr>
            <a:spLocks noGrp="1"/>
          </p:cNvSpPr>
          <p:nvPr>
            <p:ph type="sldNum" sz="quarter" idx="12"/>
          </p:nvPr>
        </p:nvSpPr>
        <p:spPr/>
        <p:txBody>
          <a:bodyPr/>
          <a:lstStyle/>
          <a:p>
            <a:fld id="{7C128671-D032-469D-8723-87B14E1C74F3}" type="slidenum">
              <a:rPr lang="en-US" smtClean="0"/>
              <a:t>132</a:t>
            </a:fld>
            <a:endParaRPr lang="en-US"/>
          </a:p>
        </p:txBody>
      </p:sp>
    </p:spTree>
    <p:extLst>
      <p:ext uri="{BB962C8B-B14F-4D97-AF65-F5344CB8AC3E}">
        <p14:creationId xmlns:p14="http://schemas.microsoft.com/office/powerpoint/2010/main" val="33733434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9AC1D-2A40-CE07-3415-152991060A7D}"/>
              </a:ext>
            </a:extLst>
          </p:cNvPr>
          <p:cNvSpPr>
            <a:spLocks noGrp="1"/>
          </p:cNvSpPr>
          <p:nvPr>
            <p:ph type="title"/>
          </p:nvPr>
        </p:nvSpPr>
        <p:spPr/>
        <p:txBody>
          <a:bodyPr/>
          <a:lstStyle/>
          <a:p>
            <a:r>
              <a:rPr lang="en-US" dirty="0"/>
              <a:t>Conflicts of Interest</a:t>
            </a:r>
          </a:p>
        </p:txBody>
      </p:sp>
      <p:sp>
        <p:nvSpPr>
          <p:cNvPr id="3" name="Content Placeholder 2">
            <a:extLst>
              <a:ext uri="{FF2B5EF4-FFF2-40B4-BE49-F238E27FC236}">
                <a16:creationId xmlns:a16="http://schemas.microsoft.com/office/drawing/2014/main" id="{D6297EEC-A372-694A-DF3F-CC9B7081103C}"/>
              </a:ext>
            </a:extLst>
          </p:cNvPr>
          <p:cNvSpPr>
            <a:spLocks noGrp="1"/>
          </p:cNvSpPr>
          <p:nvPr>
            <p:ph idx="1"/>
          </p:nvPr>
        </p:nvSpPr>
        <p:spPr/>
        <p:txBody>
          <a:bodyPr>
            <a:normAutofit fontScale="85000" lnSpcReduction="10000"/>
          </a:bodyPr>
          <a:lstStyle/>
          <a:p>
            <a:r>
              <a:rPr lang="en-US" dirty="0"/>
              <a:t>VAWA: a prompt, fair, and impartial proceeding is conducted by officials who do not have a conflict of interest or bias for or against the accuser or the accused</a:t>
            </a:r>
          </a:p>
          <a:p>
            <a:r>
              <a:rPr lang="en-US" dirty="0"/>
              <a:t>Title IX: no conflicts of interest or bias as Title IX Coordinator, investigator, decision-maker, facilitator of informal resolution process, or individual responsible for appeals</a:t>
            </a:r>
          </a:p>
          <a:p>
            <a:pPr lvl="1"/>
            <a:r>
              <a:rPr lang="en-US" dirty="0"/>
              <a:t>For or against complainants or respondents generally</a:t>
            </a:r>
          </a:p>
          <a:p>
            <a:pPr lvl="1"/>
            <a:r>
              <a:rPr lang="en-US" dirty="0"/>
              <a:t>For or against an individual complainant or respondent</a:t>
            </a:r>
          </a:p>
          <a:p>
            <a:r>
              <a:rPr lang="en-US" dirty="0"/>
              <a:t>Disclose and manage conflicts of interest</a:t>
            </a:r>
          </a:p>
          <a:p>
            <a:r>
              <a:rPr lang="en-US" dirty="0"/>
              <a:t>Consider appearance of bias based on public profile (articles, social media, past professional roles, etc.)</a:t>
            </a:r>
          </a:p>
          <a:p>
            <a:r>
              <a:rPr lang="en-US" dirty="0"/>
              <a:t>Have a process for requesting disqualification of Title IX Coordinator, investigator, adjudicator, informal resolution process facilitator, or individual responsible for appeals</a:t>
            </a:r>
          </a:p>
          <a:p>
            <a:endParaRPr lang="en-US" dirty="0"/>
          </a:p>
        </p:txBody>
      </p:sp>
      <p:sp>
        <p:nvSpPr>
          <p:cNvPr id="4" name="Slide Number Placeholder 3">
            <a:extLst>
              <a:ext uri="{FF2B5EF4-FFF2-40B4-BE49-F238E27FC236}">
                <a16:creationId xmlns:a16="http://schemas.microsoft.com/office/drawing/2014/main" id="{04ED37CD-F751-DE1A-59BA-CCCF9E17B1A6}"/>
              </a:ext>
            </a:extLst>
          </p:cNvPr>
          <p:cNvSpPr>
            <a:spLocks noGrp="1"/>
          </p:cNvSpPr>
          <p:nvPr>
            <p:ph type="sldNum" sz="quarter" idx="12"/>
          </p:nvPr>
        </p:nvSpPr>
        <p:spPr/>
        <p:txBody>
          <a:bodyPr/>
          <a:lstStyle/>
          <a:p>
            <a:fld id="{7C128671-D032-469D-8723-87B14E1C74F3}" type="slidenum">
              <a:rPr lang="en-US" smtClean="0"/>
              <a:t>133</a:t>
            </a:fld>
            <a:endParaRPr lang="en-US"/>
          </a:p>
        </p:txBody>
      </p:sp>
    </p:spTree>
    <p:extLst>
      <p:ext uri="{BB962C8B-B14F-4D97-AF65-F5344CB8AC3E}">
        <p14:creationId xmlns:p14="http://schemas.microsoft.com/office/powerpoint/2010/main" val="240100032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E3EFE-3EE3-10AB-21C8-FDA9B78F9980}"/>
              </a:ext>
            </a:extLst>
          </p:cNvPr>
          <p:cNvSpPr>
            <a:spLocks noGrp="1"/>
          </p:cNvSpPr>
          <p:nvPr>
            <p:ph type="title"/>
          </p:nvPr>
        </p:nvSpPr>
        <p:spPr/>
        <p:txBody>
          <a:bodyPr/>
          <a:lstStyle/>
          <a:p>
            <a:r>
              <a:rPr lang="en-US" dirty="0"/>
              <a:t>Structuring the Complaint Resolution Process</a:t>
            </a:r>
          </a:p>
        </p:txBody>
      </p:sp>
      <p:sp>
        <p:nvSpPr>
          <p:cNvPr id="3" name="Content Placeholder 2">
            <a:extLst>
              <a:ext uri="{FF2B5EF4-FFF2-40B4-BE49-F238E27FC236}">
                <a16:creationId xmlns:a16="http://schemas.microsoft.com/office/drawing/2014/main" id="{BB6C481B-FEC8-C448-2D3B-B2B3367FE489}"/>
              </a:ext>
            </a:extLst>
          </p:cNvPr>
          <p:cNvSpPr>
            <a:spLocks noGrp="1"/>
          </p:cNvSpPr>
          <p:nvPr>
            <p:ph idx="1"/>
          </p:nvPr>
        </p:nvSpPr>
        <p:spPr>
          <a:noFill/>
        </p:spPr>
        <p:txBody>
          <a:bodyPr>
            <a:normAutofit fontScale="92500" lnSpcReduction="20000"/>
          </a:bodyPr>
          <a:lstStyle/>
          <a:p>
            <a:pPr>
              <a:lnSpc>
                <a:spcPct val="100000"/>
              </a:lnSpc>
            </a:pPr>
            <a:r>
              <a:rPr lang="en-US" sz="3600" dirty="0"/>
              <a:t>Process options</a:t>
            </a:r>
          </a:p>
          <a:p>
            <a:pPr lvl="1">
              <a:lnSpc>
                <a:spcPct val="100000"/>
              </a:lnSpc>
            </a:pPr>
            <a:r>
              <a:rPr lang="en-US" sz="3200" dirty="0"/>
              <a:t>One process: Use the same procedures for all sexual misconduct cases (including live hearings)</a:t>
            </a:r>
          </a:p>
          <a:p>
            <a:pPr lvl="1">
              <a:lnSpc>
                <a:spcPct val="100000"/>
              </a:lnSpc>
            </a:pPr>
            <a:r>
              <a:rPr lang="en-US" sz="3200" dirty="0"/>
              <a:t>Hybrid 1: Use the same procedures for all Title IX and VAWA cases (including live hearings) and a separate process for non-Title IX/non-VAWA cases</a:t>
            </a:r>
          </a:p>
          <a:p>
            <a:pPr lvl="1">
              <a:lnSpc>
                <a:spcPct val="100000"/>
              </a:lnSpc>
            </a:pPr>
            <a:r>
              <a:rPr lang="en-US" sz="3200" dirty="0"/>
              <a:t>Hybrid 2: Use separate procedures for Title IX cases including live hearings and the same procedures for VAWA and non-Title IX/non-VAWA cases</a:t>
            </a:r>
          </a:p>
          <a:p>
            <a:pPr lvl="1">
              <a:lnSpc>
                <a:spcPct val="100000"/>
              </a:lnSpc>
            </a:pPr>
            <a:r>
              <a:rPr lang="en-US" sz="3200" dirty="0"/>
              <a:t>Separate processes: Create separate procedures for Title IX, VAWA, and non-Title IX/non-VAWA cases</a:t>
            </a:r>
          </a:p>
          <a:p>
            <a:endParaRPr lang="en-US" dirty="0"/>
          </a:p>
        </p:txBody>
      </p:sp>
      <p:sp>
        <p:nvSpPr>
          <p:cNvPr id="4" name="Slide Number Placeholder 3">
            <a:extLst>
              <a:ext uri="{FF2B5EF4-FFF2-40B4-BE49-F238E27FC236}">
                <a16:creationId xmlns:a16="http://schemas.microsoft.com/office/drawing/2014/main" id="{651FACAB-8EA3-81FB-082E-33215D97B040}"/>
              </a:ext>
            </a:extLst>
          </p:cNvPr>
          <p:cNvSpPr>
            <a:spLocks noGrp="1"/>
          </p:cNvSpPr>
          <p:nvPr>
            <p:ph type="sldNum" sz="quarter" idx="12"/>
          </p:nvPr>
        </p:nvSpPr>
        <p:spPr/>
        <p:txBody>
          <a:bodyPr/>
          <a:lstStyle/>
          <a:p>
            <a:fld id="{7C128671-D032-469D-8723-87B14E1C74F3}" type="slidenum">
              <a:rPr lang="en-US" smtClean="0"/>
              <a:t>134</a:t>
            </a:fld>
            <a:endParaRPr lang="en-US"/>
          </a:p>
        </p:txBody>
      </p:sp>
    </p:spTree>
    <p:extLst>
      <p:ext uri="{BB962C8B-B14F-4D97-AF65-F5344CB8AC3E}">
        <p14:creationId xmlns:p14="http://schemas.microsoft.com/office/powerpoint/2010/main" val="306134090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A1319-9363-74C6-38D7-95867CFBF72C}"/>
              </a:ext>
            </a:extLst>
          </p:cNvPr>
          <p:cNvSpPr>
            <a:spLocks noGrp="1"/>
          </p:cNvSpPr>
          <p:nvPr>
            <p:ph type="title"/>
          </p:nvPr>
        </p:nvSpPr>
        <p:spPr/>
        <p:txBody>
          <a:bodyPr/>
          <a:lstStyle/>
          <a:p>
            <a:r>
              <a:rPr lang="en-US" dirty="0"/>
              <a:t>Same Procedures for All Cases</a:t>
            </a:r>
          </a:p>
        </p:txBody>
      </p:sp>
      <p:sp>
        <p:nvSpPr>
          <p:cNvPr id="3" name="Content Placeholder 2">
            <a:extLst>
              <a:ext uri="{FF2B5EF4-FFF2-40B4-BE49-F238E27FC236}">
                <a16:creationId xmlns:a16="http://schemas.microsoft.com/office/drawing/2014/main" id="{D49639A1-32A5-B2B5-0417-3A4DFEC23F36}"/>
              </a:ext>
            </a:extLst>
          </p:cNvPr>
          <p:cNvSpPr>
            <a:spLocks noGrp="1"/>
          </p:cNvSpPr>
          <p:nvPr>
            <p:ph idx="1"/>
          </p:nvPr>
        </p:nvSpPr>
        <p:spPr>
          <a:noFill/>
        </p:spPr>
        <p:txBody>
          <a:bodyPr>
            <a:normAutofit fontScale="92500" lnSpcReduction="10000"/>
          </a:bodyPr>
          <a:lstStyle/>
          <a:p>
            <a:pPr>
              <a:lnSpc>
                <a:spcPct val="100000"/>
              </a:lnSpc>
            </a:pPr>
            <a:r>
              <a:rPr lang="en-US" sz="3200" dirty="0"/>
              <a:t>Pros</a:t>
            </a:r>
          </a:p>
          <a:p>
            <a:pPr lvl="1">
              <a:lnSpc>
                <a:spcPct val="100000"/>
              </a:lnSpc>
            </a:pPr>
            <a:r>
              <a:rPr lang="en-US" sz="2800" dirty="0"/>
              <a:t>Clarity on the process that applies to allegations of sexual misconduct</a:t>
            </a:r>
          </a:p>
          <a:p>
            <a:pPr lvl="1">
              <a:lnSpc>
                <a:spcPct val="100000"/>
              </a:lnSpc>
            </a:pPr>
            <a:r>
              <a:rPr lang="en-US" sz="2800" dirty="0"/>
              <a:t>Less risk of due process litigation</a:t>
            </a:r>
          </a:p>
          <a:p>
            <a:pPr>
              <a:lnSpc>
                <a:spcPct val="100000"/>
              </a:lnSpc>
            </a:pPr>
            <a:r>
              <a:rPr lang="en-US" sz="3200" dirty="0"/>
              <a:t>Cons</a:t>
            </a:r>
          </a:p>
          <a:p>
            <a:pPr lvl="1">
              <a:lnSpc>
                <a:spcPct val="100000"/>
              </a:lnSpc>
            </a:pPr>
            <a:r>
              <a:rPr lang="en-US" sz="2800" dirty="0"/>
              <a:t>Chilling effect of live hearing in all cases</a:t>
            </a:r>
          </a:p>
          <a:p>
            <a:pPr lvl="1">
              <a:lnSpc>
                <a:spcPct val="100000"/>
              </a:lnSpc>
            </a:pPr>
            <a:r>
              <a:rPr lang="en-US" sz="2800" dirty="0"/>
              <a:t>Cost of additional procedural requirements, including hearings</a:t>
            </a:r>
          </a:p>
          <a:p>
            <a:pPr lvl="1">
              <a:lnSpc>
                <a:spcPct val="100000"/>
              </a:lnSpc>
            </a:pPr>
            <a:r>
              <a:rPr lang="en-US" sz="2800" dirty="0"/>
              <a:t>Cannot explain hearing process as legally required in all cases</a:t>
            </a:r>
          </a:p>
          <a:p>
            <a:pPr lvl="1">
              <a:lnSpc>
                <a:spcPct val="100000"/>
              </a:lnSpc>
            </a:pPr>
            <a:r>
              <a:rPr lang="en-US" sz="2800" dirty="0"/>
              <a:t>Potential FERPA issues with information sharing in non-Title IX/Non-VAWA cases</a:t>
            </a:r>
          </a:p>
          <a:p>
            <a:pPr lvl="1">
              <a:lnSpc>
                <a:spcPct val="100000"/>
              </a:lnSpc>
            </a:pPr>
            <a:r>
              <a:rPr lang="en-US" sz="2800" dirty="0"/>
              <a:t>Less flexibility</a:t>
            </a:r>
          </a:p>
          <a:p>
            <a:endParaRPr lang="en-US" dirty="0"/>
          </a:p>
        </p:txBody>
      </p:sp>
      <p:sp>
        <p:nvSpPr>
          <p:cNvPr id="4" name="Slide Number Placeholder 3">
            <a:extLst>
              <a:ext uri="{FF2B5EF4-FFF2-40B4-BE49-F238E27FC236}">
                <a16:creationId xmlns:a16="http://schemas.microsoft.com/office/drawing/2014/main" id="{938DF167-08A6-0DB4-883A-A4097A4C528B}"/>
              </a:ext>
            </a:extLst>
          </p:cNvPr>
          <p:cNvSpPr>
            <a:spLocks noGrp="1"/>
          </p:cNvSpPr>
          <p:nvPr>
            <p:ph type="sldNum" sz="quarter" idx="12"/>
          </p:nvPr>
        </p:nvSpPr>
        <p:spPr/>
        <p:txBody>
          <a:bodyPr/>
          <a:lstStyle/>
          <a:p>
            <a:fld id="{7C128671-D032-469D-8723-87B14E1C74F3}" type="slidenum">
              <a:rPr lang="en-US" smtClean="0"/>
              <a:t>135</a:t>
            </a:fld>
            <a:endParaRPr lang="en-US"/>
          </a:p>
        </p:txBody>
      </p:sp>
    </p:spTree>
    <p:extLst>
      <p:ext uri="{BB962C8B-B14F-4D97-AF65-F5344CB8AC3E}">
        <p14:creationId xmlns:p14="http://schemas.microsoft.com/office/powerpoint/2010/main" val="209945604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CCEBE-1812-C1DA-2914-C2EDD1D82547}"/>
              </a:ext>
            </a:extLst>
          </p:cNvPr>
          <p:cNvSpPr>
            <a:spLocks noGrp="1"/>
          </p:cNvSpPr>
          <p:nvPr>
            <p:ph type="title"/>
          </p:nvPr>
        </p:nvSpPr>
        <p:spPr/>
        <p:txBody>
          <a:bodyPr/>
          <a:lstStyle/>
          <a:p>
            <a:r>
              <a:rPr lang="en-US" dirty="0"/>
              <a:t>Separate Procedures for Title IX, VAWA, </a:t>
            </a:r>
            <a:br>
              <a:rPr lang="en-US" dirty="0"/>
            </a:br>
            <a:r>
              <a:rPr lang="en-US" dirty="0"/>
              <a:t>and Other Cases</a:t>
            </a:r>
          </a:p>
        </p:txBody>
      </p:sp>
      <p:sp>
        <p:nvSpPr>
          <p:cNvPr id="3" name="Content Placeholder 2">
            <a:extLst>
              <a:ext uri="{FF2B5EF4-FFF2-40B4-BE49-F238E27FC236}">
                <a16:creationId xmlns:a16="http://schemas.microsoft.com/office/drawing/2014/main" id="{06AAE4D8-FD6D-B4E6-AEBF-6729DA984EEE}"/>
              </a:ext>
            </a:extLst>
          </p:cNvPr>
          <p:cNvSpPr>
            <a:spLocks noGrp="1"/>
          </p:cNvSpPr>
          <p:nvPr>
            <p:ph idx="1"/>
          </p:nvPr>
        </p:nvSpPr>
        <p:spPr/>
        <p:txBody>
          <a:bodyPr>
            <a:normAutofit lnSpcReduction="10000"/>
          </a:bodyPr>
          <a:lstStyle/>
          <a:p>
            <a:pPr lvl="0">
              <a:lnSpc>
                <a:spcPct val="100000"/>
              </a:lnSpc>
            </a:pPr>
            <a:r>
              <a:rPr lang="en-US" sz="2400" dirty="0"/>
              <a:t>Pros</a:t>
            </a:r>
          </a:p>
          <a:p>
            <a:pPr lvl="1">
              <a:lnSpc>
                <a:spcPct val="100000"/>
              </a:lnSpc>
            </a:pPr>
            <a:r>
              <a:rPr lang="en-US" dirty="0"/>
              <a:t>Fewer hearings (less chilling effect; less administrative burden/cost)</a:t>
            </a:r>
          </a:p>
          <a:p>
            <a:pPr lvl="1">
              <a:lnSpc>
                <a:spcPct val="100000"/>
              </a:lnSpc>
            </a:pPr>
            <a:r>
              <a:rPr lang="en-US" dirty="0"/>
              <a:t>Clear FERPA exceptions for each process</a:t>
            </a:r>
          </a:p>
          <a:p>
            <a:pPr lvl="1">
              <a:lnSpc>
                <a:spcPct val="100000"/>
              </a:lnSpc>
            </a:pPr>
            <a:r>
              <a:rPr lang="en-US" dirty="0"/>
              <a:t>Can rely on legal requirements for each process (not requiring additional process beyond legal obligations)</a:t>
            </a:r>
          </a:p>
          <a:p>
            <a:pPr lvl="0">
              <a:lnSpc>
                <a:spcPct val="100000"/>
              </a:lnSpc>
            </a:pPr>
            <a:r>
              <a:rPr lang="en-US" sz="2400" dirty="0"/>
              <a:t>Cons</a:t>
            </a:r>
          </a:p>
          <a:p>
            <a:pPr lvl="1">
              <a:lnSpc>
                <a:spcPct val="100000"/>
              </a:lnSpc>
            </a:pPr>
            <a:r>
              <a:rPr lang="en-US" dirty="0"/>
              <a:t>More analysis needed to determine what process will apply</a:t>
            </a:r>
          </a:p>
          <a:p>
            <a:pPr lvl="2">
              <a:lnSpc>
                <a:spcPct val="100000"/>
              </a:lnSpc>
            </a:pPr>
            <a:r>
              <a:rPr lang="en-US" sz="2400" dirty="0"/>
              <a:t>Complications when additional facts arise and in cases with multiple allegations</a:t>
            </a:r>
          </a:p>
          <a:p>
            <a:pPr lvl="1">
              <a:lnSpc>
                <a:spcPct val="100000"/>
              </a:lnSpc>
            </a:pPr>
            <a:r>
              <a:rPr lang="en-US" dirty="0"/>
              <a:t>Confusing for parties</a:t>
            </a:r>
          </a:p>
          <a:p>
            <a:pPr lvl="1">
              <a:lnSpc>
                <a:spcPct val="100000"/>
              </a:lnSpc>
            </a:pPr>
            <a:r>
              <a:rPr lang="en-US" dirty="0"/>
              <a:t>Risk of due process litigation seeking a hearing requirement</a:t>
            </a:r>
          </a:p>
          <a:p>
            <a:endParaRPr lang="en-US" dirty="0"/>
          </a:p>
        </p:txBody>
      </p:sp>
      <p:sp>
        <p:nvSpPr>
          <p:cNvPr id="4" name="Slide Number Placeholder 3">
            <a:extLst>
              <a:ext uri="{FF2B5EF4-FFF2-40B4-BE49-F238E27FC236}">
                <a16:creationId xmlns:a16="http://schemas.microsoft.com/office/drawing/2014/main" id="{A1F07C87-DD8E-4962-FA32-553F2D1A4E3C}"/>
              </a:ext>
            </a:extLst>
          </p:cNvPr>
          <p:cNvSpPr>
            <a:spLocks noGrp="1"/>
          </p:cNvSpPr>
          <p:nvPr>
            <p:ph type="sldNum" sz="quarter" idx="12"/>
          </p:nvPr>
        </p:nvSpPr>
        <p:spPr/>
        <p:txBody>
          <a:bodyPr/>
          <a:lstStyle/>
          <a:p>
            <a:fld id="{7C128671-D032-469D-8723-87B14E1C74F3}" type="slidenum">
              <a:rPr lang="en-US" smtClean="0"/>
              <a:t>136</a:t>
            </a:fld>
            <a:endParaRPr lang="en-US"/>
          </a:p>
        </p:txBody>
      </p:sp>
    </p:spTree>
    <p:extLst>
      <p:ext uri="{BB962C8B-B14F-4D97-AF65-F5344CB8AC3E}">
        <p14:creationId xmlns:p14="http://schemas.microsoft.com/office/powerpoint/2010/main" val="25663615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A5514-62B3-E5D1-3BEA-A59A0E8DA872}"/>
              </a:ext>
            </a:extLst>
          </p:cNvPr>
          <p:cNvSpPr>
            <a:spLocks noGrp="1"/>
          </p:cNvSpPr>
          <p:nvPr>
            <p:ph type="title"/>
          </p:nvPr>
        </p:nvSpPr>
        <p:spPr/>
        <p:txBody>
          <a:bodyPr/>
          <a:lstStyle/>
          <a:p>
            <a:r>
              <a:rPr lang="en-US" dirty="0"/>
              <a:t>Other Considerations</a:t>
            </a:r>
          </a:p>
        </p:txBody>
      </p:sp>
      <p:sp>
        <p:nvSpPr>
          <p:cNvPr id="3" name="Content Placeholder 2">
            <a:extLst>
              <a:ext uri="{FF2B5EF4-FFF2-40B4-BE49-F238E27FC236}">
                <a16:creationId xmlns:a16="http://schemas.microsoft.com/office/drawing/2014/main" id="{7A933DBB-ECD6-5D01-FB08-DBD3FB3BA8B1}"/>
              </a:ext>
            </a:extLst>
          </p:cNvPr>
          <p:cNvSpPr>
            <a:spLocks noGrp="1"/>
          </p:cNvSpPr>
          <p:nvPr>
            <p:ph idx="1"/>
          </p:nvPr>
        </p:nvSpPr>
        <p:spPr/>
        <p:txBody>
          <a:bodyPr/>
          <a:lstStyle/>
          <a:p>
            <a:pPr>
              <a:lnSpc>
                <a:spcPct val="100000"/>
              </a:lnSpc>
            </a:pPr>
            <a:r>
              <a:rPr lang="en-US" sz="3200" dirty="0"/>
              <a:t>If using a non-hearing process for sexual misconduct cases that do not fall within Title IX, consider discontinuing the use of hearings in other student conduct matters that involve two parties</a:t>
            </a:r>
          </a:p>
          <a:p>
            <a:endParaRPr lang="en-US" dirty="0"/>
          </a:p>
        </p:txBody>
      </p:sp>
      <p:sp>
        <p:nvSpPr>
          <p:cNvPr id="4" name="Slide Number Placeholder 3">
            <a:extLst>
              <a:ext uri="{FF2B5EF4-FFF2-40B4-BE49-F238E27FC236}">
                <a16:creationId xmlns:a16="http://schemas.microsoft.com/office/drawing/2014/main" id="{889A2358-8672-4A69-003C-66952CE630E2}"/>
              </a:ext>
            </a:extLst>
          </p:cNvPr>
          <p:cNvSpPr>
            <a:spLocks noGrp="1"/>
          </p:cNvSpPr>
          <p:nvPr>
            <p:ph type="sldNum" sz="quarter" idx="12"/>
          </p:nvPr>
        </p:nvSpPr>
        <p:spPr/>
        <p:txBody>
          <a:bodyPr/>
          <a:lstStyle/>
          <a:p>
            <a:fld id="{7C128671-D032-469D-8723-87B14E1C74F3}" type="slidenum">
              <a:rPr lang="en-US" smtClean="0"/>
              <a:t>137</a:t>
            </a:fld>
            <a:endParaRPr lang="en-US"/>
          </a:p>
        </p:txBody>
      </p:sp>
    </p:spTree>
    <p:extLst>
      <p:ext uri="{BB962C8B-B14F-4D97-AF65-F5344CB8AC3E}">
        <p14:creationId xmlns:p14="http://schemas.microsoft.com/office/powerpoint/2010/main" val="242784583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7309-BA02-DDF4-0884-10D9941E47FC}"/>
              </a:ext>
            </a:extLst>
          </p:cNvPr>
          <p:cNvSpPr>
            <a:spLocks noGrp="1"/>
          </p:cNvSpPr>
          <p:nvPr>
            <p:ph type="title"/>
          </p:nvPr>
        </p:nvSpPr>
        <p:spPr/>
        <p:txBody>
          <a:bodyPr/>
          <a:lstStyle/>
          <a:p>
            <a:r>
              <a:rPr lang="en-US" dirty="0"/>
              <a:t>Determining Which Process Applies</a:t>
            </a:r>
          </a:p>
        </p:txBody>
      </p:sp>
      <p:sp>
        <p:nvSpPr>
          <p:cNvPr id="3" name="Content Placeholder 2">
            <a:extLst>
              <a:ext uri="{FF2B5EF4-FFF2-40B4-BE49-F238E27FC236}">
                <a16:creationId xmlns:a16="http://schemas.microsoft.com/office/drawing/2014/main" id="{3F9D84DF-9A61-E4E5-E995-67DEE233B4ED}"/>
              </a:ext>
            </a:extLst>
          </p:cNvPr>
          <p:cNvSpPr>
            <a:spLocks noGrp="1"/>
          </p:cNvSpPr>
          <p:nvPr>
            <p:ph idx="1"/>
          </p:nvPr>
        </p:nvSpPr>
        <p:spPr/>
        <p:txBody>
          <a:bodyPr>
            <a:normAutofit fontScale="92500"/>
          </a:bodyPr>
          <a:lstStyle/>
          <a:p>
            <a:pPr>
              <a:lnSpc>
                <a:spcPct val="110000"/>
              </a:lnSpc>
            </a:pPr>
            <a:r>
              <a:rPr lang="en-US" dirty="0"/>
              <a:t>Analyze when report or complaint is received and throughout the process</a:t>
            </a:r>
          </a:p>
          <a:p>
            <a:pPr>
              <a:lnSpc>
                <a:spcPct val="110000"/>
              </a:lnSpc>
            </a:pPr>
            <a:r>
              <a:rPr lang="en-US" dirty="0"/>
              <a:t>Who determines which process applies</a:t>
            </a:r>
          </a:p>
          <a:p>
            <a:pPr lvl="1">
              <a:lnSpc>
                <a:spcPct val="110000"/>
              </a:lnSpc>
            </a:pPr>
            <a:r>
              <a:rPr lang="en-US" dirty="0"/>
              <a:t>Title IX Coordinator (with assistance from investigator)</a:t>
            </a:r>
          </a:p>
          <a:p>
            <a:pPr lvl="1">
              <a:lnSpc>
                <a:spcPct val="110000"/>
              </a:lnSpc>
            </a:pPr>
            <a:r>
              <a:rPr lang="en-US" dirty="0"/>
              <a:t>Another individual?</a:t>
            </a:r>
          </a:p>
          <a:p>
            <a:pPr>
              <a:lnSpc>
                <a:spcPct val="110000"/>
              </a:lnSpc>
            </a:pPr>
            <a:r>
              <a:rPr lang="en-US" dirty="0"/>
              <a:t>If separate Title IX and VAWA procedures, follow same investigation process regardless of Title IX or VAWA up until information sharing stage</a:t>
            </a:r>
          </a:p>
          <a:p>
            <a:pPr lvl="1">
              <a:lnSpc>
                <a:spcPct val="110000"/>
              </a:lnSpc>
            </a:pPr>
            <a:r>
              <a:rPr lang="en-US" dirty="0"/>
              <a:t>Title IX: Hard copy or electronic format of directly related evidence</a:t>
            </a:r>
          </a:p>
          <a:p>
            <a:pPr lvl="1">
              <a:lnSpc>
                <a:spcPct val="110000"/>
              </a:lnSpc>
            </a:pPr>
            <a:r>
              <a:rPr lang="en-US" dirty="0"/>
              <a:t>VAWA: Access to evidence that will be shared with the decision-maker</a:t>
            </a:r>
          </a:p>
          <a:p>
            <a:pPr>
              <a:lnSpc>
                <a:spcPct val="110000"/>
              </a:lnSpc>
            </a:pPr>
            <a:r>
              <a:rPr lang="en-US" dirty="0"/>
              <a:t>When in doubt, err on side of following Title IX process </a:t>
            </a:r>
          </a:p>
          <a:p>
            <a:endParaRPr lang="en-US" dirty="0"/>
          </a:p>
        </p:txBody>
      </p:sp>
      <p:sp>
        <p:nvSpPr>
          <p:cNvPr id="4" name="Slide Number Placeholder 3">
            <a:extLst>
              <a:ext uri="{FF2B5EF4-FFF2-40B4-BE49-F238E27FC236}">
                <a16:creationId xmlns:a16="http://schemas.microsoft.com/office/drawing/2014/main" id="{CF80017D-BF71-CEFC-B654-23814AA1E5A9}"/>
              </a:ext>
            </a:extLst>
          </p:cNvPr>
          <p:cNvSpPr>
            <a:spLocks noGrp="1"/>
          </p:cNvSpPr>
          <p:nvPr>
            <p:ph type="sldNum" sz="quarter" idx="12"/>
          </p:nvPr>
        </p:nvSpPr>
        <p:spPr/>
        <p:txBody>
          <a:bodyPr/>
          <a:lstStyle/>
          <a:p>
            <a:fld id="{7C128671-D032-469D-8723-87B14E1C74F3}" type="slidenum">
              <a:rPr lang="en-US" smtClean="0"/>
              <a:t>138</a:t>
            </a:fld>
            <a:endParaRPr lang="en-US"/>
          </a:p>
        </p:txBody>
      </p:sp>
    </p:spTree>
    <p:extLst>
      <p:ext uri="{BB962C8B-B14F-4D97-AF65-F5344CB8AC3E}">
        <p14:creationId xmlns:p14="http://schemas.microsoft.com/office/powerpoint/2010/main" val="213909208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2C02F-420F-DF09-6FFF-336473F36011}"/>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453C42BB-01B8-ABA7-3446-54AE88330F88}"/>
              </a:ext>
            </a:extLst>
          </p:cNvPr>
          <p:cNvSpPr>
            <a:spLocks noGrp="1"/>
          </p:cNvSpPr>
          <p:nvPr>
            <p:ph idx="1"/>
          </p:nvPr>
        </p:nvSpPr>
        <p:spPr>
          <a:noFill/>
        </p:spPr>
        <p:txBody>
          <a:bodyPr>
            <a:normAutofit lnSpcReduction="10000"/>
          </a:bodyPr>
          <a:lstStyle/>
          <a:p>
            <a:r>
              <a:rPr lang="en-US" dirty="0"/>
              <a:t>Haddie signed a formal complaint against Damian, stating:</a:t>
            </a:r>
          </a:p>
          <a:p>
            <a:pPr lvl="1"/>
            <a:r>
              <a:rPr lang="en-US" dirty="0"/>
              <a:t>I went on a few dates with Damian Daniels earlier this semester. We were getting along well, but then he started to pressure me physically and ultimately took advantage of me when I was drunk. On Friday, May 1, I went to his dorm to watch a show and when he tried to put his hand up my shirt, I told him I didn’t want to do that type of thing yet. But he wouldn’t take no for an answer. Then the next night we were at a party together and I got super drunk. He brought me back to my dorm and the next thing I knew we were both naked and he was having sex with me. The night is a total blur. I was way too drunk to consent.</a:t>
            </a:r>
          </a:p>
          <a:p>
            <a:r>
              <a:rPr lang="en-US" dirty="0"/>
              <a:t>What policy violations are triggered?</a:t>
            </a:r>
          </a:p>
          <a:p>
            <a:r>
              <a:rPr lang="en-US" dirty="0"/>
              <a:t>What is your next step? </a:t>
            </a:r>
          </a:p>
        </p:txBody>
      </p:sp>
      <p:sp>
        <p:nvSpPr>
          <p:cNvPr id="4" name="Slide Number Placeholder 3">
            <a:extLst>
              <a:ext uri="{FF2B5EF4-FFF2-40B4-BE49-F238E27FC236}">
                <a16:creationId xmlns:a16="http://schemas.microsoft.com/office/drawing/2014/main" id="{34D840F5-3B8B-EB3A-D6B0-328CA1F169FD}"/>
              </a:ext>
            </a:extLst>
          </p:cNvPr>
          <p:cNvSpPr>
            <a:spLocks noGrp="1"/>
          </p:cNvSpPr>
          <p:nvPr>
            <p:ph type="sldNum" sz="quarter" idx="12"/>
          </p:nvPr>
        </p:nvSpPr>
        <p:spPr/>
        <p:txBody>
          <a:bodyPr/>
          <a:lstStyle/>
          <a:p>
            <a:fld id="{7C128671-D032-469D-8723-87B14E1C74F3}" type="slidenum">
              <a:rPr lang="en-US" smtClean="0"/>
              <a:t>139</a:t>
            </a:fld>
            <a:endParaRPr lang="en-US"/>
          </a:p>
        </p:txBody>
      </p:sp>
    </p:spTree>
    <p:extLst>
      <p:ext uri="{BB962C8B-B14F-4D97-AF65-F5344CB8AC3E}">
        <p14:creationId xmlns:p14="http://schemas.microsoft.com/office/powerpoint/2010/main" val="1139938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81426-2E59-3BB7-D2A0-FFDA843BF36B}"/>
              </a:ext>
            </a:extLst>
          </p:cNvPr>
          <p:cNvSpPr>
            <a:spLocks noGrp="1"/>
          </p:cNvSpPr>
          <p:nvPr>
            <p:ph type="title"/>
          </p:nvPr>
        </p:nvSpPr>
        <p:spPr/>
        <p:txBody>
          <a:bodyPr/>
          <a:lstStyle/>
          <a:p>
            <a:r>
              <a:rPr lang="en-US" dirty="0"/>
              <a:t>When an Institution Must Respond</a:t>
            </a:r>
          </a:p>
        </p:txBody>
      </p:sp>
      <p:sp>
        <p:nvSpPr>
          <p:cNvPr id="3" name="Content Placeholder 2">
            <a:extLst>
              <a:ext uri="{FF2B5EF4-FFF2-40B4-BE49-F238E27FC236}">
                <a16:creationId xmlns:a16="http://schemas.microsoft.com/office/drawing/2014/main" id="{5EC06212-1330-D6F2-770B-EA2673F616D8}"/>
              </a:ext>
            </a:extLst>
          </p:cNvPr>
          <p:cNvSpPr>
            <a:spLocks noGrp="1"/>
          </p:cNvSpPr>
          <p:nvPr>
            <p:ph idx="1"/>
          </p:nvPr>
        </p:nvSpPr>
        <p:spPr/>
        <p:txBody>
          <a:bodyPr/>
          <a:lstStyle/>
          <a:p>
            <a:pPr>
              <a:lnSpc>
                <a:spcPct val="100000"/>
              </a:lnSpc>
            </a:pPr>
            <a:r>
              <a:rPr lang="en-US" sz="3600" dirty="0"/>
              <a:t>Education program or activity (cont.)</a:t>
            </a:r>
          </a:p>
          <a:p>
            <a:pPr lvl="1">
              <a:lnSpc>
                <a:spcPct val="100000"/>
              </a:lnSpc>
            </a:pPr>
            <a:r>
              <a:rPr lang="en-US" sz="3200" dirty="0"/>
              <a:t>Consider whether recipient funded, promoted, or sponsored the event or circumstance</a:t>
            </a:r>
          </a:p>
          <a:p>
            <a:pPr lvl="1">
              <a:lnSpc>
                <a:spcPct val="100000"/>
              </a:lnSpc>
            </a:pPr>
            <a:r>
              <a:rPr lang="en-US" sz="3200" dirty="0"/>
              <a:t>No single factor is determinative </a:t>
            </a:r>
          </a:p>
          <a:p>
            <a:pPr lvl="1">
              <a:lnSpc>
                <a:spcPct val="100000"/>
              </a:lnSpc>
            </a:pPr>
            <a:r>
              <a:rPr lang="en-US" sz="3200" dirty="0"/>
              <a:t>Clery Act geography is not co-extensive with scope of education program or activity</a:t>
            </a:r>
          </a:p>
          <a:p>
            <a:endParaRPr lang="en-US" dirty="0"/>
          </a:p>
        </p:txBody>
      </p:sp>
      <p:sp>
        <p:nvSpPr>
          <p:cNvPr id="4" name="Slide Number Placeholder 3">
            <a:extLst>
              <a:ext uri="{FF2B5EF4-FFF2-40B4-BE49-F238E27FC236}">
                <a16:creationId xmlns:a16="http://schemas.microsoft.com/office/drawing/2014/main" id="{CE8A1972-CA8F-5EC0-3C12-FA61A4D467AD}"/>
              </a:ext>
            </a:extLst>
          </p:cNvPr>
          <p:cNvSpPr>
            <a:spLocks noGrp="1"/>
          </p:cNvSpPr>
          <p:nvPr>
            <p:ph type="sldNum" sz="quarter" idx="12"/>
          </p:nvPr>
        </p:nvSpPr>
        <p:spPr/>
        <p:txBody>
          <a:bodyPr/>
          <a:lstStyle/>
          <a:p>
            <a:fld id="{7C128671-D032-469D-8723-87B14E1C74F3}" type="slidenum">
              <a:rPr lang="en-US" smtClean="0"/>
              <a:t>14</a:t>
            </a:fld>
            <a:endParaRPr lang="en-US"/>
          </a:p>
        </p:txBody>
      </p:sp>
    </p:spTree>
    <p:extLst>
      <p:ext uri="{BB962C8B-B14F-4D97-AF65-F5344CB8AC3E}">
        <p14:creationId xmlns:p14="http://schemas.microsoft.com/office/powerpoint/2010/main" val="159760974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99D58-0C59-E117-375F-8897FD9452A9}"/>
              </a:ext>
            </a:extLst>
          </p:cNvPr>
          <p:cNvSpPr>
            <a:spLocks noGrp="1"/>
          </p:cNvSpPr>
          <p:nvPr>
            <p:ph type="title"/>
          </p:nvPr>
        </p:nvSpPr>
        <p:spPr/>
        <p:txBody>
          <a:bodyPr/>
          <a:lstStyle/>
          <a:p>
            <a:r>
              <a:rPr lang="en-US" dirty="0"/>
              <a:t>Notice of Allegations</a:t>
            </a:r>
          </a:p>
        </p:txBody>
      </p:sp>
      <p:sp>
        <p:nvSpPr>
          <p:cNvPr id="3" name="Content Placeholder 2">
            <a:extLst>
              <a:ext uri="{FF2B5EF4-FFF2-40B4-BE49-F238E27FC236}">
                <a16:creationId xmlns:a16="http://schemas.microsoft.com/office/drawing/2014/main" id="{C3559C3E-F9A2-7CB2-8BDB-2DF76D65A6C8}"/>
              </a:ext>
            </a:extLst>
          </p:cNvPr>
          <p:cNvSpPr>
            <a:spLocks noGrp="1"/>
          </p:cNvSpPr>
          <p:nvPr>
            <p:ph idx="1"/>
          </p:nvPr>
        </p:nvSpPr>
        <p:spPr/>
        <p:txBody>
          <a:bodyPr>
            <a:normAutofit lnSpcReduction="10000"/>
          </a:bodyPr>
          <a:lstStyle/>
          <a:p>
            <a:pPr>
              <a:lnSpc>
                <a:spcPct val="100000"/>
              </a:lnSpc>
            </a:pPr>
            <a:r>
              <a:rPr lang="en-US" sz="3200" dirty="0"/>
              <a:t>Upon formal complaint, provide written notice to known parties, including:</a:t>
            </a:r>
          </a:p>
          <a:p>
            <a:pPr lvl="1">
              <a:lnSpc>
                <a:spcPct val="100000"/>
              </a:lnSpc>
            </a:pPr>
            <a:r>
              <a:rPr lang="en-US" sz="2800" dirty="0"/>
              <a:t>Notice of grievance process, including any informal resolution process</a:t>
            </a:r>
          </a:p>
          <a:p>
            <a:pPr lvl="1">
              <a:lnSpc>
                <a:spcPct val="100000"/>
              </a:lnSpc>
            </a:pPr>
            <a:r>
              <a:rPr lang="en-US" sz="2800" dirty="0"/>
              <a:t>Notice of the allegations, including sufficient details known at the time and with sufficient time to prepare response before initial interview</a:t>
            </a:r>
          </a:p>
          <a:p>
            <a:pPr lvl="2">
              <a:lnSpc>
                <a:spcPct val="100000"/>
              </a:lnSpc>
            </a:pPr>
            <a:r>
              <a:rPr lang="en-US" sz="2400" dirty="0"/>
              <a:t>Identities of the parties involved, if known</a:t>
            </a:r>
          </a:p>
          <a:p>
            <a:pPr lvl="2">
              <a:lnSpc>
                <a:spcPct val="100000"/>
              </a:lnSpc>
            </a:pPr>
            <a:r>
              <a:rPr lang="en-US" sz="2400" dirty="0"/>
              <a:t>Conduct allegedly constituting sexual harassment </a:t>
            </a:r>
          </a:p>
          <a:p>
            <a:pPr lvl="2">
              <a:lnSpc>
                <a:spcPct val="100000"/>
              </a:lnSpc>
            </a:pPr>
            <a:r>
              <a:rPr lang="en-US" sz="2400" dirty="0"/>
              <a:t>Date and location of the alleged incident, if known</a:t>
            </a:r>
          </a:p>
          <a:p>
            <a:endParaRPr lang="en-US" dirty="0"/>
          </a:p>
        </p:txBody>
      </p:sp>
      <p:sp>
        <p:nvSpPr>
          <p:cNvPr id="4" name="Slide Number Placeholder 3">
            <a:extLst>
              <a:ext uri="{FF2B5EF4-FFF2-40B4-BE49-F238E27FC236}">
                <a16:creationId xmlns:a16="http://schemas.microsoft.com/office/drawing/2014/main" id="{E56D86C5-C1BB-69F5-12C4-A073505FBEF7}"/>
              </a:ext>
            </a:extLst>
          </p:cNvPr>
          <p:cNvSpPr>
            <a:spLocks noGrp="1"/>
          </p:cNvSpPr>
          <p:nvPr>
            <p:ph type="sldNum" sz="quarter" idx="12"/>
          </p:nvPr>
        </p:nvSpPr>
        <p:spPr/>
        <p:txBody>
          <a:bodyPr/>
          <a:lstStyle/>
          <a:p>
            <a:fld id="{7C128671-D032-469D-8723-87B14E1C74F3}" type="slidenum">
              <a:rPr lang="en-US" smtClean="0"/>
              <a:t>140</a:t>
            </a:fld>
            <a:endParaRPr lang="en-US"/>
          </a:p>
        </p:txBody>
      </p:sp>
    </p:spTree>
    <p:extLst>
      <p:ext uri="{BB962C8B-B14F-4D97-AF65-F5344CB8AC3E}">
        <p14:creationId xmlns:p14="http://schemas.microsoft.com/office/powerpoint/2010/main" val="398593546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FC771-F57D-75C8-2550-65C660B69A5B}"/>
              </a:ext>
            </a:extLst>
          </p:cNvPr>
          <p:cNvSpPr>
            <a:spLocks noGrp="1"/>
          </p:cNvSpPr>
          <p:nvPr>
            <p:ph type="title"/>
          </p:nvPr>
        </p:nvSpPr>
        <p:spPr/>
        <p:txBody>
          <a:bodyPr/>
          <a:lstStyle/>
          <a:p>
            <a:r>
              <a:rPr lang="en-US" dirty="0"/>
              <a:t>Notice of Allegations</a:t>
            </a:r>
          </a:p>
        </p:txBody>
      </p:sp>
      <p:sp>
        <p:nvSpPr>
          <p:cNvPr id="3" name="Content Placeholder 2">
            <a:extLst>
              <a:ext uri="{FF2B5EF4-FFF2-40B4-BE49-F238E27FC236}">
                <a16:creationId xmlns:a16="http://schemas.microsoft.com/office/drawing/2014/main" id="{BFAA4C3F-ABC4-6D72-C4C5-7E625C69F661}"/>
              </a:ext>
            </a:extLst>
          </p:cNvPr>
          <p:cNvSpPr>
            <a:spLocks noGrp="1"/>
          </p:cNvSpPr>
          <p:nvPr>
            <p:ph idx="1"/>
          </p:nvPr>
        </p:nvSpPr>
        <p:spPr/>
        <p:txBody>
          <a:bodyPr>
            <a:normAutofit fontScale="70000" lnSpcReduction="20000"/>
          </a:bodyPr>
          <a:lstStyle/>
          <a:p>
            <a:pPr>
              <a:lnSpc>
                <a:spcPct val="120000"/>
              </a:lnSpc>
            </a:pPr>
            <a:r>
              <a:rPr lang="en-US" sz="3400" dirty="0"/>
              <a:t>Upon formal complaint, provide written notice to both parties, including statements that:</a:t>
            </a:r>
          </a:p>
          <a:p>
            <a:pPr lvl="1">
              <a:lnSpc>
                <a:spcPct val="120000"/>
              </a:lnSpc>
            </a:pPr>
            <a:r>
              <a:rPr lang="en-US" sz="3200" dirty="0"/>
              <a:t>Respondent is presumed not responsible</a:t>
            </a:r>
          </a:p>
          <a:p>
            <a:pPr lvl="1">
              <a:lnSpc>
                <a:spcPct val="120000"/>
              </a:lnSpc>
            </a:pPr>
            <a:r>
              <a:rPr lang="en-US" sz="3200" dirty="0"/>
              <a:t>Determination of responsibility is made at conclusion of grievance process</a:t>
            </a:r>
          </a:p>
          <a:p>
            <a:pPr lvl="1">
              <a:lnSpc>
                <a:spcPct val="120000"/>
              </a:lnSpc>
            </a:pPr>
            <a:r>
              <a:rPr lang="en-US" sz="3200" dirty="0"/>
              <a:t>Right to advisor of choice who may be but is not required to be an attorney</a:t>
            </a:r>
          </a:p>
          <a:p>
            <a:pPr lvl="1">
              <a:lnSpc>
                <a:spcPct val="120000"/>
              </a:lnSpc>
            </a:pPr>
            <a:r>
              <a:rPr lang="en-US" sz="3200" dirty="0"/>
              <a:t>Parties may inspect and review evidence </a:t>
            </a:r>
            <a:r>
              <a:rPr lang="en-US" sz="3200" i="1" dirty="0"/>
              <a:t>as permitted in sexual misconduct policy</a:t>
            </a:r>
          </a:p>
          <a:p>
            <a:pPr lvl="1">
              <a:lnSpc>
                <a:spcPct val="120000"/>
              </a:lnSpc>
            </a:pPr>
            <a:r>
              <a:rPr lang="en-US" sz="3200" dirty="0"/>
              <a:t>Inform parties of any</a:t>
            </a:r>
            <a:r>
              <a:rPr lang="en-US" sz="3200" dirty="0">
                <a:solidFill>
                  <a:srgbClr val="FF0000"/>
                </a:solidFill>
              </a:rPr>
              <a:t> </a:t>
            </a:r>
            <a:r>
              <a:rPr lang="en-US" sz="3200" dirty="0"/>
              <a:t>policy provision that prohibits knowingly making false statements or knowingly submitting false information during the grievance process</a:t>
            </a:r>
          </a:p>
          <a:p>
            <a:pPr>
              <a:lnSpc>
                <a:spcPct val="120000"/>
              </a:lnSpc>
            </a:pPr>
            <a:r>
              <a:rPr lang="en-US" sz="3400" dirty="0"/>
              <a:t>Provide notice of </a:t>
            </a:r>
            <a:r>
              <a:rPr lang="en-US" sz="3400" i="1" dirty="0"/>
              <a:t>additional</a:t>
            </a:r>
            <a:r>
              <a:rPr lang="en-US" sz="3400" dirty="0"/>
              <a:t> allegations about the complainant or respondent that arise during process</a:t>
            </a:r>
          </a:p>
          <a:p>
            <a:endParaRPr lang="en-US" dirty="0"/>
          </a:p>
        </p:txBody>
      </p:sp>
      <p:sp>
        <p:nvSpPr>
          <p:cNvPr id="4" name="Slide Number Placeholder 3">
            <a:extLst>
              <a:ext uri="{FF2B5EF4-FFF2-40B4-BE49-F238E27FC236}">
                <a16:creationId xmlns:a16="http://schemas.microsoft.com/office/drawing/2014/main" id="{39831FDD-1C21-52E0-B23B-B5E04323680E}"/>
              </a:ext>
            </a:extLst>
          </p:cNvPr>
          <p:cNvSpPr>
            <a:spLocks noGrp="1"/>
          </p:cNvSpPr>
          <p:nvPr>
            <p:ph type="sldNum" sz="quarter" idx="12"/>
          </p:nvPr>
        </p:nvSpPr>
        <p:spPr/>
        <p:txBody>
          <a:bodyPr/>
          <a:lstStyle/>
          <a:p>
            <a:fld id="{7C128671-D032-469D-8723-87B14E1C74F3}" type="slidenum">
              <a:rPr lang="en-US" smtClean="0"/>
              <a:t>141</a:t>
            </a:fld>
            <a:endParaRPr lang="en-US"/>
          </a:p>
        </p:txBody>
      </p:sp>
    </p:spTree>
    <p:extLst>
      <p:ext uri="{BB962C8B-B14F-4D97-AF65-F5344CB8AC3E}">
        <p14:creationId xmlns:p14="http://schemas.microsoft.com/office/powerpoint/2010/main" val="43283909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0D294-35FA-3054-7E51-EB0E18293316}"/>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B047FFF6-E3AD-2C68-C279-F6ABD9162D3E}"/>
              </a:ext>
            </a:extLst>
          </p:cNvPr>
          <p:cNvSpPr>
            <a:spLocks noGrp="1"/>
          </p:cNvSpPr>
          <p:nvPr>
            <p:ph idx="1"/>
          </p:nvPr>
        </p:nvSpPr>
        <p:spPr>
          <a:noFill/>
        </p:spPr>
        <p:txBody>
          <a:bodyPr>
            <a:normAutofit lnSpcReduction="10000"/>
          </a:bodyPr>
          <a:lstStyle/>
          <a:p>
            <a:pPr marL="0" indent="0">
              <a:buNone/>
            </a:pPr>
            <a:r>
              <a:rPr lang="en-US" b="1" u="sng" dirty="0"/>
              <a:t>Excerpt of Notice of Allegations</a:t>
            </a:r>
          </a:p>
          <a:p>
            <a:pPr marL="0" indent="0">
              <a:buNone/>
            </a:pPr>
            <a:r>
              <a:rPr lang="en-US" dirty="0"/>
              <a:t>On May 6, 2026, a formal complaint of alleged sexual misconduct was made by Haddie </a:t>
            </a:r>
            <a:r>
              <a:rPr lang="en-US" dirty="0" err="1"/>
              <a:t>Haderson</a:t>
            </a:r>
            <a:r>
              <a:rPr lang="en-US" dirty="0"/>
              <a:t> (“Haddie” or “Complainant”) against Damian Daniels (“Damian” or “Respondent”) under the University’s Sexual Misconduct Policy.</a:t>
            </a:r>
          </a:p>
          <a:p>
            <a:pPr marL="0" indent="0">
              <a:buNone/>
            </a:pPr>
            <a:r>
              <a:rPr lang="en-US" dirty="0"/>
              <a:t>Haddie alleged that:</a:t>
            </a:r>
          </a:p>
          <a:p>
            <a:r>
              <a:rPr lang="en-US" dirty="0"/>
              <a:t>On May 1, 2026, in Damian’s dorm room in Residence Village, Damian engaged in nonconsensual sexual contact in the form of touching Haddie’s intimate body parts. </a:t>
            </a:r>
          </a:p>
          <a:p>
            <a:r>
              <a:rPr lang="en-US" dirty="0"/>
              <a:t>On May 2, 2026, in Haddie’s dorm room in Residence Village, Damian engaged in nonconsensual sexual penetration of Haddie.</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4BE8004E-49E7-1E89-CE5F-915A92500FD9}"/>
              </a:ext>
            </a:extLst>
          </p:cNvPr>
          <p:cNvSpPr>
            <a:spLocks noGrp="1"/>
          </p:cNvSpPr>
          <p:nvPr>
            <p:ph type="sldNum" sz="quarter" idx="12"/>
          </p:nvPr>
        </p:nvSpPr>
        <p:spPr/>
        <p:txBody>
          <a:bodyPr/>
          <a:lstStyle/>
          <a:p>
            <a:fld id="{7C128671-D032-469D-8723-87B14E1C74F3}" type="slidenum">
              <a:rPr lang="en-US" smtClean="0"/>
              <a:t>142</a:t>
            </a:fld>
            <a:endParaRPr lang="en-US"/>
          </a:p>
        </p:txBody>
      </p:sp>
    </p:spTree>
    <p:extLst>
      <p:ext uri="{BB962C8B-B14F-4D97-AF65-F5344CB8AC3E}">
        <p14:creationId xmlns:p14="http://schemas.microsoft.com/office/powerpoint/2010/main" val="213927621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D1A-F8AE-CA18-0CA9-8F7434AE4116}"/>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B9230CB8-1716-5543-9D58-961C52E03BCE}"/>
              </a:ext>
            </a:extLst>
          </p:cNvPr>
          <p:cNvSpPr>
            <a:spLocks noGrp="1"/>
          </p:cNvSpPr>
          <p:nvPr>
            <p:ph idx="1"/>
          </p:nvPr>
        </p:nvSpPr>
        <p:spPr>
          <a:noFill/>
        </p:spPr>
        <p:txBody>
          <a:bodyPr>
            <a:normAutofit/>
          </a:bodyPr>
          <a:lstStyle/>
          <a:p>
            <a:r>
              <a:rPr lang="en-US" sz="2800" dirty="0">
                <a:effectLst/>
                <a:latin typeface="Arial" panose="020B0604020202020204" pitchFamily="34" charset="0"/>
                <a:ea typeface="Times New Roman" panose="02020603050405020304" pitchFamily="18" charset="0"/>
                <a:cs typeface="Times New Roman" panose="02020603050405020304" pitchFamily="18" charset="0"/>
              </a:rPr>
              <a:t>The investigator in the matter involving Haddie and Damian calls you. She says that during Haddie’s initial interview some new information came out that might impact the allegations. </a:t>
            </a:r>
          </a:p>
          <a:p>
            <a:r>
              <a:rPr lang="en-US" sz="2800" dirty="0">
                <a:effectLst/>
                <a:latin typeface="Arial" panose="020B0604020202020204" pitchFamily="34" charset="0"/>
                <a:ea typeface="Times New Roman" panose="02020603050405020304" pitchFamily="18" charset="0"/>
                <a:cs typeface="Times New Roman" panose="02020603050405020304" pitchFamily="18" charset="0"/>
              </a:rPr>
              <a:t>What should you do?</a:t>
            </a:r>
          </a:p>
          <a:p>
            <a:endParaRPr lang="en-US" sz="2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5D9DF92-9F12-CB78-6548-E918E3F8C8F3}"/>
              </a:ext>
            </a:extLst>
          </p:cNvPr>
          <p:cNvSpPr>
            <a:spLocks noGrp="1"/>
          </p:cNvSpPr>
          <p:nvPr>
            <p:ph type="sldNum" sz="quarter" idx="12"/>
          </p:nvPr>
        </p:nvSpPr>
        <p:spPr/>
        <p:txBody>
          <a:bodyPr/>
          <a:lstStyle/>
          <a:p>
            <a:fld id="{7C128671-D032-469D-8723-87B14E1C74F3}" type="slidenum">
              <a:rPr lang="en-US" smtClean="0"/>
              <a:t>143</a:t>
            </a:fld>
            <a:endParaRPr lang="en-US"/>
          </a:p>
        </p:txBody>
      </p:sp>
    </p:spTree>
    <p:extLst>
      <p:ext uri="{BB962C8B-B14F-4D97-AF65-F5344CB8AC3E}">
        <p14:creationId xmlns:p14="http://schemas.microsoft.com/office/powerpoint/2010/main" val="22762369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D153A-A751-EE43-1FCD-68D3146A3000}"/>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ADEB57FA-CCDD-111A-DF76-71594A08A8E3}"/>
              </a:ext>
            </a:extLst>
          </p:cNvPr>
          <p:cNvSpPr>
            <a:spLocks noGrp="1"/>
          </p:cNvSpPr>
          <p:nvPr>
            <p:ph idx="1"/>
          </p:nvPr>
        </p:nvSpPr>
        <p:spPr>
          <a:noFill/>
        </p:spPr>
        <p:txBody>
          <a:bodyPr>
            <a:normAutofit/>
          </a:bodyPr>
          <a:lstStyle/>
          <a:p>
            <a:r>
              <a:rPr lang="en-US" dirty="0"/>
              <a:t>You reviewed the transcripts, and they contain the following new factual allegations:</a:t>
            </a:r>
          </a:p>
          <a:p>
            <a:pPr lvl="1"/>
            <a:r>
              <a:rPr lang="en-US" dirty="0"/>
              <a:t>The conduct initially alleged to have occurred on May 2 actually occurred during the early morning hours of May 3.</a:t>
            </a:r>
          </a:p>
          <a:p>
            <a:pPr lvl="1"/>
            <a:r>
              <a:rPr lang="en-US" dirty="0"/>
              <a:t>During the May 3 incident, Damian removed Haddie’s dress, bra, and underwear.</a:t>
            </a:r>
          </a:p>
          <a:p>
            <a:pPr lvl="1"/>
            <a:r>
              <a:rPr lang="en-US" dirty="0"/>
              <a:t>In addition to alleging that Damian touched her breasts on May 1, Haddie told the investigator that Damian touched her inner thigh and vaginal area.</a:t>
            </a:r>
          </a:p>
          <a:p>
            <a:pPr lvl="1"/>
            <a:endParaRPr lang="en-US" dirty="0"/>
          </a:p>
          <a:p>
            <a:r>
              <a:rPr lang="en-US" dirty="0"/>
              <a:t>Would any of this require amendment of the notice of allegations?</a:t>
            </a:r>
          </a:p>
        </p:txBody>
      </p:sp>
      <p:sp>
        <p:nvSpPr>
          <p:cNvPr id="4" name="Slide Number Placeholder 3">
            <a:extLst>
              <a:ext uri="{FF2B5EF4-FFF2-40B4-BE49-F238E27FC236}">
                <a16:creationId xmlns:a16="http://schemas.microsoft.com/office/drawing/2014/main" id="{D84EE40B-C063-E2F5-87F7-71DC5F1EDF2B}"/>
              </a:ext>
            </a:extLst>
          </p:cNvPr>
          <p:cNvSpPr>
            <a:spLocks noGrp="1"/>
          </p:cNvSpPr>
          <p:nvPr>
            <p:ph type="sldNum" sz="quarter" idx="12"/>
          </p:nvPr>
        </p:nvSpPr>
        <p:spPr/>
        <p:txBody>
          <a:bodyPr/>
          <a:lstStyle/>
          <a:p>
            <a:fld id="{7C128671-D032-469D-8723-87B14E1C74F3}" type="slidenum">
              <a:rPr lang="en-US" smtClean="0"/>
              <a:t>144</a:t>
            </a:fld>
            <a:endParaRPr lang="en-US"/>
          </a:p>
        </p:txBody>
      </p:sp>
    </p:spTree>
    <p:extLst>
      <p:ext uri="{BB962C8B-B14F-4D97-AF65-F5344CB8AC3E}">
        <p14:creationId xmlns:p14="http://schemas.microsoft.com/office/powerpoint/2010/main" val="71709009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DF726-D160-3B23-FC60-2D0A2A6AC6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4470E1-34C8-77C9-9A02-4B1548C02FA0}"/>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A12E0B55-A741-F577-BE81-C150D9DB34B6}"/>
              </a:ext>
            </a:extLst>
          </p:cNvPr>
          <p:cNvSpPr>
            <a:spLocks noGrp="1"/>
          </p:cNvSpPr>
          <p:nvPr>
            <p:ph idx="1"/>
          </p:nvPr>
        </p:nvSpPr>
        <p:spPr>
          <a:noFill/>
        </p:spPr>
        <p:txBody>
          <a:bodyPr>
            <a:normAutofit fontScale="92500" lnSpcReduction="10000"/>
          </a:bodyPr>
          <a:lstStyle/>
          <a:p>
            <a:pPr marL="0" indent="0">
              <a:buNone/>
            </a:pPr>
            <a:r>
              <a:rPr lang="en-US" b="1" u="sng" dirty="0"/>
              <a:t>Excerpt of Amended Notice of Allegations</a:t>
            </a:r>
          </a:p>
          <a:p>
            <a:pPr marL="0" indent="0">
              <a:buNone/>
            </a:pPr>
            <a:r>
              <a:rPr lang="en-US" dirty="0"/>
              <a:t>On May 6, 2026, a formal complaint of alleged sexual misconduct was made by Haddie </a:t>
            </a:r>
            <a:r>
              <a:rPr lang="en-US" dirty="0" err="1"/>
              <a:t>Haderson</a:t>
            </a:r>
            <a:r>
              <a:rPr lang="en-US" dirty="0"/>
              <a:t> (“Haddie” or “Complainant”) against Damian Daniels (“Damian” or “Respondent”) under the University’s Sexual Misconduct Policy.</a:t>
            </a:r>
          </a:p>
          <a:p>
            <a:pPr marL="0" indent="0">
              <a:buNone/>
            </a:pPr>
            <a:r>
              <a:rPr lang="en-US" dirty="0"/>
              <a:t>Haddie alleged that:</a:t>
            </a:r>
          </a:p>
          <a:p>
            <a:pPr lvl="0"/>
            <a:r>
              <a:rPr lang="en-US" dirty="0"/>
              <a:t>On May 1, 2026, in Damian’s dorm room in Residence Village, Damian engaged in nonconsensual sexual contact in the form of touching Haddie’s intimate body parts. </a:t>
            </a:r>
          </a:p>
          <a:p>
            <a:pPr lvl="0"/>
            <a:r>
              <a:rPr lang="en-US" dirty="0"/>
              <a:t>On </a:t>
            </a:r>
            <a:r>
              <a:rPr lang="en-US" b="1" dirty="0"/>
              <a:t>May 3</a:t>
            </a:r>
            <a:r>
              <a:rPr lang="en-US" dirty="0"/>
              <a:t>, 2026, in Haddie’s dorm room in Residence Village, Damian engaged in nonconsensual sexual penetration of Haddie </a:t>
            </a:r>
            <a:r>
              <a:rPr lang="en-US" b="1" dirty="0"/>
              <a:t>and took nonconsensual or abusive sexual advantage of Haddie in the form of removing Haddie’s clothing without consent</a:t>
            </a:r>
            <a:r>
              <a:rPr lang="en-US" dirty="0"/>
              <a:t>.</a:t>
            </a:r>
          </a:p>
          <a:p>
            <a:pPr marL="0" indent="0">
              <a:buNone/>
            </a:pPr>
            <a:endParaRPr lang="en-US" u="sng" dirty="0"/>
          </a:p>
        </p:txBody>
      </p:sp>
      <p:sp>
        <p:nvSpPr>
          <p:cNvPr id="4" name="Slide Number Placeholder 3">
            <a:extLst>
              <a:ext uri="{FF2B5EF4-FFF2-40B4-BE49-F238E27FC236}">
                <a16:creationId xmlns:a16="http://schemas.microsoft.com/office/drawing/2014/main" id="{B753552F-E4F3-6C28-52B7-5659F8855A9B}"/>
              </a:ext>
            </a:extLst>
          </p:cNvPr>
          <p:cNvSpPr>
            <a:spLocks noGrp="1"/>
          </p:cNvSpPr>
          <p:nvPr>
            <p:ph type="sldNum" sz="quarter" idx="12"/>
          </p:nvPr>
        </p:nvSpPr>
        <p:spPr/>
        <p:txBody>
          <a:bodyPr/>
          <a:lstStyle/>
          <a:p>
            <a:fld id="{7C128671-D032-469D-8723-87B14E1C74F3}" type="slidenum">
              <a:rPr lang="en-US" smtClean="0"/>
              <a:t>145</a:t>
            </a:fld>
            <a:endParaRPr lang="en-US"/>
          </a:p>
        </p:txBody>
      </p:sp>
    </p:spTree>
    <p:extLst>
      <p:ext uri="{BB962C8B-B14F-4D97-AF65-F5344CB8AC3E}">
        <p14:creationId xmlns:p14="http://schemas.microsoft.com/office/powerpoint/2010/main" val="109973920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D4D2E-CBE6-EEAB-6617-F26269859013}"/>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8BB499DE-13E1-B679-5D19-85D894AF66F5}"/>
              </a:ext>
            </a:extLst>
          </p:cNvPr>
          <p:cNvSpPr>
            <a:spLocks noGrp="1"/>
          </p:cNvSpPr>
          <p:nvPr>
            <p:ph idx="1"/>
          </p:nvPr>
        </p:nvSpPr>
        <p:spPr>
          <a:noFill/>
        </p:spPr>
        <p:txBody>
          <a:bodyPr>
            <a:normAutofit lnSpcReduction="10000"/>
          </a:bodyPr>
          <a:lstStyle/>
          <a:p>
            <a:r>
              <a:rPr lang="en-US" dirty="0"/>
              <a:t>Haddie stops by your office and says she’s having difficulty at work. She tells you that she works in a coffee shop on campus that is located near the Engineering Department. She said that since Damian is an Engineering major, she sees Damian and his friends at and near the coffee shop. She says Damian never comes near her, but she says she can’t concentrate and she’s continually on edge, worrying that she will see him or that he could be watching her. She says that last week she had a panic attack when she was getting ready for work because she was dreading it so much. </a:t>
            </a:r>
          </a:p>
          <a:p>
            <a:r>
              <a:rPr lang="en-US" dirty="0"/>
              <a:t>Haddie also says that she is having trouble juggling work and her studies with the complaint process going on. </a:t>
            </a:r>
          </a:p>
          <a:p>
            <a:r>
              <a:rPr lang="en-US" dirty="0"/>
              <a:t>How can you help Haddie?</a:t>
            </a:r>
          </a:p>
          <a:p>
            <a:endParaRPr lang="en-US" dirty="0"/>
          </a:p>
        </p:txBody>
      </p:sp>
      <p:sp>
        <p:nvSpPr>
          <p:cNvPr id="4" name="Slide Number Placeholder 3">
            <a:extLst>
              <a:ext uri="{FF2B5EF4-FFF2-40B4-BE49-F238E27FC236}">
                <a16:creationId xmlns:a16="http://schemas.microsoft.com/office/drawing/2014/main" id="{987164D4-0421-B20A-159B-2EE6F54F7A7A}"/>
              </a:ext>
            </a:extLst>
          </p:cNvPr>
          <p:cNvSpPr>
            <a:spLocks noGrp="1"/>
          </p:cNvSpPr>
          <p:nvPr>
            <p:ph type="sldNum" sz="quarter" idx="12"/>
          </p:nvPr>
        </p:nvSpPr>
        <p:spPr/>
        <p:txBody>
          <a:bodyPr/>
          <a:lstStyle/>
          <a:p>
            <a:fld id="{7C128671-D032-469D-8723-87B14E1C74F3}" type="slidenum">
              <a:rPr lang="en-US" smtClean="0"/>
              <a:t>146</a:t>
            </a:fld>
            <a:endParaRPr lang="en-US"/>
          </a:p>
        </p:txBody>
      </p:sp>
    </p:spTree>
    <p:extLst>
      <p:ext uri="{BB962C8B-B14F-4D97-AF65-F5344CB8AC3E}">
        <p14:creationId xmlns:p14="http://schemas.microsoft.com/office/powerpoint/2010/main" val="104673072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0F44B-8761-C367-A7EF-F105A66BFE07}"/>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67C03240-07F6-07CE-53D7-81ED8FDB9EDF}"/>
              </a:ext>
            </a:extLst>
          </p:cNvPr>
          <p:cNvSpPr>
            <a:spLocks noGrp="1"/>
          </p:cNvSpPr>
          <p:nvPr>
            <p:ph idx="1"/>
          </p:nvPr>
        </p:nvSpPr>
        <p:spPr>
          <a:noFill/>
        </p:spPr>
        <p:txBody>
          <a:bodyPr/>
          <a:lstStyle/>
          <a:p>
            <a:r>
              <a:rPr lang="en-US" dirty="0"/>
              <a:t>The investigator calls you to tell you that Damian’s initial interview is scheduled for later in the week. She asks you what information she should include in her notice to Haddie about the interview.</a:t>
            </a:r>
          </a:p>
          <a:p>
            <a:r>
              <a:rPr lang="en-US" dirty="0"/>
              <a:t>What do you tell the investigator?</a:t>
            </a:r>
          </a:p>
        </p:txBody>
      </p:sp>
      <p:sp>
        <p:nvSpPr>
          <p:cNvPr id="4" name="Slide Number Placeholder 3">
            <a:extLst>
              <a:ext uri="{FF2B5EF4-FFF2-40B4-BE49-F238E27FC236}">
                <a16:creationId xmlns:a16="http://schemas.microsoft.com/office/drawing/2014/main" id="{4E5692DB-1D0F-B57B-CF55-B133C64BEF5A}"/>
              </a:ext>
            </a:extLst>
          </p:cNvPr>
          <p:cNvSpPr>
            <a:spLocks noGrp="1"/>
          </p:cNvSpPr>
          <p:nvPr>
            <p:ph type="sldNum" sz="quarter" idx="12"/>
          </p:nvPr>
        </p:nvSpPr>
        <p:spPr/>
        <p:txBody>
          <a:bodyPr/>
          <a:lstStyle/>
          <a:p>
            <a:fld id="{7C128671-D032-469D-8723-87B14E1C74F3}" type="slidenum">
              <a:rPr lang="en-US" smtClean="0"/>
              <a:t>147</a:t>
            </a:fld>
            <a:endParaRPr lang="en-US"/>
          </a:p>
        </p:txBody>
      </p:sp>
    </p:spTree>
    <p:extLst>
      <p:ext uri="{BB962C8B-B14F-4D97-AF65-F5344CB8AC3E}">
        <p14:creationId xmlns:p14="http://schemas.microsoft.com/office/powerpoint/2010/main" val="21818415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AB34B-AA33-B726-173F-5A56693587FA}"/>
              </a:ext>
            </a:extLst>
          </p:cNvPr>
          <p:cNvSpPr>
            <a:spLocks noGrp="1"/>
          </p:cNvSpPr>
          <p:nvPr>
            <p:ph type="title"/>
          </p:nvPr>
        </p:nvSpPr>
        <p:spPr/>
        <p:txBody>
          <a:bodyPr/>
          <a:lstStyle/>
          <a:p>
            <a:r>
              <a:rPr lang="en-US" dirty="0"/>
              <a:t>Notice of Meetings</a:t>
            </a:r>
          </a:p>
        </p:txBody>
      </p:sp>
      <p:sp>
        <p:nvSpPr>
          <p:cNvPr id="3" name="Content Placeholder 2">
            <a:extLst>
              <a:ext uri="{FF2B5EF4-FFF2-40B4-BE49-F238E27FC236}">
                <a16:creationId xmlns:a16="http://schemas.microsoft.com/office/drawing/2014/main" id="{AC049566-9CF2-568F-C3EB-04F0BF51FF9F}"/>
              </a:ext>
            </a:extLst>
          </p:cNvPr>
          <p:cNvSpPr>
            <a:spLocks noGrp="1"/>
          </p:cNvSpPr>
          <p:nvPr>
            <p:ph idx="1"/>
          </p:nvPr>
        </p:nvSpPr>
        <p:spPr/>
        <p:txBody>
          <a:bodyPr>
            <a:normAutofit lnSpcReduction="10000"/>
          </a:bodyPr>
          <a:lstStyle/>
          <a:p>
            <a:pPr>
              <a:lnSpc>
                <a:spcPct val="100000"/>
              </a:lnSpc>
            </a:pPr>
            <a:r>
              <a:rPr lang="en-US" sz="2600" dirty="0"/>
              <a:t>Title IX: Written notice to the party whose participation is invited or expected of the</a:t>
            </a:r>
          </a:p>
          <a:p>
            <a:pPr lvl="1">
              <a:lnSpc>
                <a:spcPct val="100000"/>
              </a:lnSpc>
            </a:pPr>
            <a:r>
              <a:rPr lang="en-US" dirty="0"/>
              <a:t>Date</a:t>
            </a:r>
          </a:p>
          <a:p>
            <a:pPr lvl="1">
              <a:lnSpc>
                <a:spcPct val="100000"/>
              </a:lnSpc>
            </a:pPr>
            <a:r>
              <a:rPr lang="en-US" dirty="0"/>
              <a:t>Time</a:t>
            </a:r>
          </a:p>
          <a:p>
            <a:pPr lvl="1">
              <a:lnSpc>
                <a:spcPct val="100000"/>
              </a:lnSpc>
            </a:pPr>
            <a:r>
              <a:rPr lang="en-US" dirty="0"/>
              <a:t>Location</a:t>
            </a:r>
          </a:p>
          <a:p>
            <a:pPr lvl="1">
              <a:lnSpc>
                <a:spcPct val="100000"/>
              </a:lnSpc>
            </a:pPr>
            <a:r>
              <a:rPr lang="en-US" dirty="0"/>
              <a:t>Participants </a:t>
            </a:r>
          </a:p>
          <a:p>
            <a:pPr lvl="1">
              <a:lnSpc>
                <a:spcPct val="100000"/>
              </a:lnSpc>
            </a:pPr>
            <a:r>
              <a:rPr lang="en-US" dirty="0"/>
              <a:t>Purpose </a:t>
            </a:r>
          </a:p>
          <a:p>
            <a:pPr marL="347472" lvl="1" indent="0">
              <a:lnSpc>
                <a:spcPct val="100000"/>
              </a:lnSpc>
              <a:buNone/>
            </a:pPr>
            <a:r>
              <a:rPr lang="en-US" sz="2600" dirty="0"/>
              <a:t>of all hearings, investigative interviews, or other meetings with a party, with sufficient time for the party to prepare to participate</a:t>
            </a:r>
          </a:p>
          <a:p>
            <a:pPr lvl="0">
              <a:lnSpc>
                <a:spcPct val="100000"/>
              </a:lnSpc>
            </a:pPr>
            <a:r>
              <a:rPr lang="en-US" sz="2600" dirty="0"/>
              <a:t>VAWA: Timely notice to the other party of meetings that are part of the disciplinary process </a:t>
            </a:r>
          </a:p>
          <a:p>
            <a:endParaRPr lang="en-US" dirty="0"/>
          </a:p>
        </p:txBody>
      </p:sp>
      <p:sp>
        <p:nvSpPr>
          <p:cNvPr id="4" name="Slide Number Placeholder 3">
            <a:extLst>
              <a:ext uri="{FF2B5EF4-FFF2-40B4-BE49-F238E27FC236}">
                <a16:creationId xmlns:a16="http://schemas.microsoft.com/office/drawing/2014/main" id="{787463A4-1D98-EB1A-5CAB-7FCBB21E706F}"/>
              </a:ext>
            </a:extLst>
          </p:cNvPr>
          <p:cNvSpPr>
            <a:spLocks noGrp="1"/>
          </p:cNvSpPr>
          <p:nvPr>
            <p:ph type="sldNum" sz="quarter" idx="12"/>
          </p:nvPr>
        </p:nvSpPr>
        <p:spPr/>
        <p:txBody>
          <a:bodyPr/>
          <a:lstStyle/>
          <a:p>
            <a:fld id="{7C128671-D032-469D-8723-87B14E1C74F3}" type="slidenum">
              <a:rPr lang="en-US" smtClean="0"/>
              <a:t>148</a:t>
            </a:fld>
            <a:endParaRPr lang="en-US"/>
          </a:p>
        </p:txBody>
      </p:sp>
    </p:spTree>
    <p:extLst>
      <p:ext uri="{BB962C8B-B14F-4D97-AF65-F5344CB8AC3E}">
        <p14:creationId xmlns:p14="http://schemas.microsoft.com/office/powerpoint/2010/main" val="391134951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B33A5-FEF1-0E20-BF45-E611E7895986}"/>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589B3FBD-570F-6154-1FF7-B74D28642F97}"/>
              </a:ext>
            </a:extLst>
          </p:cNvPr>
          <p:cNvSpPr>
            <a:spLocks noGrp="1"/>
          </p:cNvSpPr>
          <p:nvPr>
            <p:ph idx="1"/>
          </p:nvPr>
        </p:nvSpPr>
        <p:spPr>
          <a:noFill/>
        </p:spPr>
        <p:txBody>
          <a:bodyPr/>
          <a:lstStyle/>
          <a:p>
            <a:r>
              <a:rPr lang="en-US" dirty="0"/>
              <a:t>The investigator calls you after Damian’s initial interview. She says that Damian said that when he and Haddie were at the off-campus party on May 2, Haddie was “grinding up on” him, “like pushing her hip region into mine.”</a:t>
            </a:r>
          </a:p>
          <a:p>
            <a:r>
              <a:rPr lang="en-US" dirty="0"/>
              <a:t>The investigator is wondering whether the notice of allegations needs to be amended to add another form of sexual contact since Haddie may not have had capacity to consent.</a:t>
            </a:r>
          </a:p>
          <a:p>
            <a:endParaRPr lang="en-US" dirty="0"/>
          </a:p>
        </p:txBody>
      </p:sp>
      <p:sp>
        <p:nvSpPr>
          <p:cNvPr id="4" name="Slide Number Placeholder 3">
            <a:extLst>
              <a:ext uri="{FF2B5EF4-FFF2-40B4-BE49-F238E27FC236}">
                <a16:creationId xmlns:a16="http://schemas.microsoft.com/office/drawing/2014/main" id="{F9BC3892-01E7-A2D6-8507-330B6643E18E}"/>
              </a:ext>
            </a:extLst>
          </p:cNvPr>
          <p:cNvSpPr>
            <a:spLocks noGrp="1"/>
          </p:cNvSpPr>
          <p:nvPr>
            <p:ph type="sldNum" sz="quarter" idx="12"/>
          </p:nvPr>
        </p:nvSpPr>
        <p:spPr/>
        <p:txBody>
          <a:bodyPr/>
          <a:lstStyle/>
          <a:p>
            <a:fld id="{7C128671-D032-469D-8723-87B14E1C74F3}" type="slidenum">
              <a:rPr lang="en-US" smtClean="0"/>
              <a:t>149</a:t>
            </a:fld>
            <a:endParaRPr lang="en-US"/>
          </a:p>
        </p:txBody>
      </p:sp>
    </p:spTree>
    <p:extLst>
      <p:ext uri="{BB962C8B-B14F-4D97-AF65-F5344CB8AC3E}">
        <p14:creationId xmlns:p14="http://schemas.microsoft.com/office/powerpoint/2010/main" val="3652660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CC2EBC3-54D6-0774-B616-594F8E11D199}"/>
              </a:ext>
            </a:extLst>
          </p:cNvPr>
          <p:cNvSpPr>
            <a:spLocks noGrp="1"/>
          </p:cNvSpPr>
          <p:nvPr>
            <p:ph type="title"/>
          </p:nvPr>
        </p:nvSpPr>
        <p:spPr/>
        <p:txBody>
          <a:bodyPr/>
          <a:lstStyle/>
          <a:p>
            <a:r>
              <a:rPr lang="en-US" dirty="0"/>
              <a:t>How an Institution Must Respond</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690688"/>
            <a:ext cx="8122930" cy="4486275"/>
          </a:xfrm>
        </p:spPr>
        <p:txBody>
          <a:bodyPr/>
          <a:lstStyle/>
          <a:p>
            <a:pPr>
              <a:lnSpc>
                <a:spcPct val="100000"/>
              </a:lnSpc>
            </a:pPr>
            <a:r>
              <a:rPr lang="en-US" sz="3600" dirty="0"/>
              <a:t>Must respond promptly in a manner that is not deliberately indifferent</a:t>
            </a:r>
          </a:p>
          <a:p>
            <a:pPr>
              <a:lnSpc>
                <a:spcPct val="100000"/>
              </a:lnSpc>
            </a:pPr>
            <a:r>
              <a:rPr lang="en-US" sz="3600" dirty="0"/>
              <a:t>Deliberately indifferent = response is clearly unreasonable in light of the known circumstances</a:t>
            </a:r>
          </a:p>
          <a:p>
            <a:pPr>
              <a:lnSpc>
                <a:spcPct val="100000"/>
              </a:lnSpc>
            </a:pPr>
            <a:r>
              <a:rPr lang="en-US" sz="3600" dirty="0"/>
              <a:t>Follow grievance process                                    outlined in the regulations</a:t>
            </a:r>
          </a:p>
          <a:p>
            <a:pPr marL="0" indent="0">
              <a:buNone/>
            </a:pPr>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15</a:t>
            </a:fld>
            <a:endParaRPr lang="en-US"/>
          </a:p>
        </p:txBody>
      </p:sp>
      <p:pic>
        <p:nvPicPr>
          <p:cNvPr id="2" name="Picture 1" descr="A person looking at a person in a mirror&#10;&#10;Description automatically generated">
            <a:extLst>
              <a:ext uri="{FF2B5EF4-FFF2-40B4-BE49-F238E27FC236}">
                <a16:creationId xmlns:a16="http://schemas.microsoft.com/office/drawing/2014/main" id="{54113316-D7C2-3528-1659-4DD614468D94}"/>
              </a:ext>
            </a:extLst>
          </p:cNvPr>
          <p:cNvPicPr>
            <a:picLocks noChangeAspect="1"/>
          </p:cNvPicPr>
          <p:nvPr/>
        </p:nvPicPr>
        <p:blipFill rotWithShape="1">
          <a:blip r:embed="rId3">
            <a:extLst>
              <a:ext uri="{28A0092B-C50C-407E-A947-70E740481C1C}">
                <a14:useLocalDpi xmlns:a14="http://schemas.microsoft.com/office/drawing/2010/main" val="0"/>
              </a:ext>
            </a:extLst>
          </a:blip>
          <a:srcRect l="7546" t="21543" r="3933"/>
          <a:stretch/>
        </p:blipFill>
        <p:spPr>
          <a:xfrm>
            <a:off x="8526743" y="1754505"/>
            <a:ext cx="3261444" cy="3348989"/>
          </a:xfrm>
          <a:prstGeom prst="rect">
            <a:avLst/>
          </a:prstGeom>
        </p:spPr>
      </p:pic>
    </p:spTree>
    <p:extLst>
      <p:ext uri="{BB962C8B-B14F-4D97-AF65-F5344CB8AC3E}">
        <p14:creationId xmlns:p14="http://schemas.microsoft.com/office/powerpoint/2010/main" val="63999324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8BEFA-A8DB-6D8C-A196-1C0B4995B593}"/>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778D650B-F456-66A9-764A-5E9619E300A8}"/>
              </a:ext>
            </a:extLst>
          </p:cNvPr>
          <p:cNvSpPr>
            <a:spLocks noGrp="1"/>
          </p:cNvSpPr>
          <p:nvPr>
            <p:ph idx="1"/>
          </p:nvPr>
        </p:nvSpPr>
        <p:spPr>
          <a:noFill/>
        </p:spPr>
        <p:txBody>
          <a:bodyPr/>
          <a:lstStyle/>
          <a:p>
            <a:r>
              <a:rPr lang="en-US" dirty="0"/>
              <a:t>The investigator in the matter calls to tell you that she is having trouble scheduling interviews with some of the witnesses due to their finals schedules. She is wondering what she should do.</a:t>
            </a:r>
          </a:p>
          <a:p>
            <a:r>
              <a:rPr lang="en-US" dirty="0"/>
              <a:t>How do you respond?</a:t>
            </a:r>
          </a:p>
        </p:txBody>
      </p:sp>
      <p:sp>
        <p:nvSpPr>
          <p:cNvPr id="4" name="Slide Number Placeholder 3">
            <a:extLst>
              <a:ext uri="{FF2B5EF4-FFF2-40B4-BE49-F238E27FC236}">
                <a16:creationId xmlns:a16="http://schemas.microsoft.com/office/drawing/2014/main" id="{F0FBE37A-3F16-1A2D-47DC-4FCB522BF7C9}"/>
              </a:ext>
            </a:extLst>
          </p:cNvPr>
          <p:cNvSpPr>
            <a:spLocks noGrp="1"/>
          </p:cNvSpPr>
          <p:nvPr>
            <p:ph type="sldNum" sz="quarter" idx="12"/>
          </p:nvPr>
        </p:nvSpPr>
        <p:spPr/>
        <p:txBody>
          <a:bodyPr/>
          <a:lstStyle/>
          <a:p>
            <a:fld id="{7C128671-D032-469D-8723-87B14E1C74F3}" type="slidenum">
              <a:rPr lang="en-US" smtClean="0"/>
              <a:t>150</a:t>
            </a:fld>
            <a:endParaRPr lang="en-US"/>
          </a:p>
        </p:txBody>
      </p:sp>
    </p:spTree>
    <p:extLst>
      <p:ext uri="{BB962C8B-B14F-4D97-AF65-F5344CB8AC3E}">
        <p14:creationId xmlns:p14="http://schemas.microsoft.com/office/powerpoint/2010/main" val="7888331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F0E0A-C87D-9628-9BA5-44427AEF1C5B}"/>
              </a:ext>
            </a:extLst>
          </p:cNvPr>
          <p:cNvSpPr>
            <a:spLocks noGrp="1"/>
          </p:cNvSpPr>
          <p:nvPr>
            <p:ph type="title"/>
          </p:nvPr>
        </p:nvSpPr>
        <p:spPr/>
        <p:txBody>
          <a:bodyPr/>
          <a:lstStyle/>
          <a:p>
            <a:r>
              <a:rPr lang="en-US" dirty="0"/>
              <a:t>Notice of Delay</a:t>
            </a:r>
          </a:p>
        </p:txBody>
      </p:sp>
      <p:sp>
        <p:nvSpPr>
          <p:cNvPr id="3" name="Content Placeholder 2">
            <a:extLst>
              <a:ext uri="{FF2B5EF4-FFF2-40B4-BE49-F238E27FC236}">
                <a16:creationId xmlns:a16="http://schemas.microsoft.com/office/drawing/2014/main" id="{369A1391-C866-2382-FC5F-066901AF1236}"/>
              </a:ext>
            </a:extLst>
          </p:cNvPr>
          <p:cNvSpPr>
            <a:spLocks noGrp="1"/>
          </p:cNvSpPr>
          <p:nvPr>
            <p:ph idx="1"/>
          </p:nvPr>
        </p:nvSpPr>
        <p:spPr/>
        <p:txBody>
          <a:bodyPr>
            <a:normAutofit fontScale="85000" lnSpcReduction="20000"/>
          </a:bodyPr>
          <a:lstStyle/>
          <a:p>
            <a:pPr>
              <a:lnSpc>
                <a:spcPct val="110000"/>
              </a:lnSpc>
            </a:pPr>
            <a:r>
              <a:rPr lang="en-US" sz="3100" dirty="0"/>
              <a:t>Reasonably prompt timeframes </a:t>
            </a:r>
          </a:p>
          <a:p>
            <a:pPr lvl="1">
              <a:lnSpc>
                <a:spcPct val="110000"/>
              </a:lnSpc>
            </a:pPr>
            <a:r>
              <a:rPr lang="en-US" sz="2800" dirty="0"/>
              <a:t>Including timeframes for filing and resolving appeals and informal resolution processes</a:t>
            </a:r>
          </a:p>
          <a:p>
            <a:pPr lvl="1">
              <a:lnSpc>
                <a:spcPct val="110000"/>
              </a:lnSpc>
            </a:pPr>
            <a:r>
              <a:rPr lang="en-US" sz="2800" dirty="0"/>
              <a:t>Temporary delay or extension of timeframes for good cause, which may include</a:t>
            </a:r>
          </a:p>
          <a:p>
            <a:pPr lvl="2">
              <a:lnSpc>
                <a:spcPct val="110000"/>
              </a:lnSpc>
            </a:pPr>
            <a:r>
              <a:rPr lang="en-US" sz="2600" dirty="0"/>
              <a:t>Absence of parties, a party’s advisor, or witnesses</a:t>
            </a:r>
          </a:p>
          <a:p>
            <a:pPr lvl="2">
              <a:lnSpc>
                <a:spcPct val="110000"/>
              </a:lnSpc>
            </a:pPr>
            <a:r>
              <a:rPr lang="en-US" sz="2600" dirty="0"/>
              <a:t>Concurrent law enforcement activity</a:t>
            </a:r>
          </a:p>
          <a:p>
            <a:pPr lvl="2">
              <a:lnSpc>
                <a:spcPct val="110000"/>
              </a:lnSpc>
            </a:pPr>
            <a:r>
              <a:rPr lang="en-US" sz="2600" dirty="0"/>
              <a:t>Need for language assistance or accommodations of disability</a:t>
            </a:r>
          </a:p>
          <a:p>
            <a:pPr lvl="1">
              <a:lnSpc>
                <a:spcPct val="110000"/>
              </a:lnSpc>
            </a:pPr>
            <a:r>
              <a:rPr lang="en-US" sz="2800" dirty="0"/>
              <a:t>Must provide written notice to parties of the delay or extension and the reason for it</a:t>
            </a:r>
          </a:p>
          <a:p>
            <a:pPr lvl="2">
              <a:lnSpc>
                <a:spcPct val="110000"/>
              </a:lnSpc>
            </a:pPr>
            <a:r>
              <a:rPr lang="en-US" sz="2600" dirty="0"/>
              <a:t>ED guidance: also include anticipated length of delay</a:t>
            </a:r>
          </a:p>
          <a:p>
            <a:pPr lvl="1">
              <a:lnSpc>
                <a:spcPct val="110000"/>
              </a:lnSpc>
            </a:pPr>
            <a:r>
              <a:rPr lang="en-US" sz="2800" dirty="0"/>
              <a:t>Some timeframes are set by the regulations (Title IX)</a:t>
            </a:r>
          </a:p>
          <a:p>
            <a:endParaRPr lang="en-US" dirty="0"/>
          </a:p>
        </p:txBody>
      </p:sp>
      <p:sp>
        <p:nvSpPr>
          <p:cNvPr id="4" name="Slide Number Placeholder 3">
            <a:extLst>
              <a:ext uri="{FF2B5EF4-FFF2-40B4-BE49-F238E27FC236}">
                <a16:creationId xmlns:a16="http://schemas.microsoft.com/office/drawing/2014/main" id="{BDAA0711-2D3B-37D7-0EC7-C7C285D13F19}"/>
              </a:ext>
            </a:extLst>
          </p:cNvPr>
          <p:cNvSpPr>
            <a:spLocks noGrp="1"/>
          </p:cNvSpPr>
          <p:nvPr>
            <p:ph type="sldNum" sz="quarter" idx="12"/>
          </p:nvPr>
        </p:nvSpPr>
        <p:spPr/>
        <p:txBody>
          <a:bodyPr/>
          <a:lstStyle/>
          <a:p>
            <a:fld id="{7C128671-D032-469D-8723-87B14E1C74F3}" type="slidenum">
              <a:rPr lang="en-US" smtClean="0"/>
              <a:t>151</a:t>
            </a:fld>
            <a:endParaRPr lang="en-US"/>
          </a:p>
        </p:txBody>
      </p:sp>
    </p:spTree>
    <p:extLst>
      <p:ext uri="{BB962C8B-B14F-4D97-AF65-F5344CB8AC3E}">
        <p14:creationId xmlns:p14="http://schemas.microsoft.com/office/powerpoint/2010/main" val="149896494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6F43-3ED3-81BD-51A8-65AFC3BA34EE}"/>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A5D14C31-F207-173E-A531-8310714E5D2E}"/>
              </a:ext>
            </a:extLst>
          </p:cNvPr>
          <p:cNvSpPr>
            <a:spLocks noGrp="1"/>
          </p:cNvSpPr>
          <p:nvPr>
            <p:ph idx="1"/>
          </p:nvPr>
        </p:nvSpPr>
        <p:spPr>
          <a:noFill/>
        </p:spPr>
        <p:txBody>
          <a:bodyPr/>
          <a:lstStyle/>
          <a:p>
            <a:pPr>
              <a:spcBef>
                <a:spcPts val="0"/>
              </a:spcBef>
            </a:pPr>
            <a:r>
              <a:rPr lang="en-US" sz="3200" dirty="0">
                <a:effectLst/>
                <a:latin typeface="Arial" panose="020B0604020202020204" pitchFamily="34" charset="0"/>
                <a:ea typeface="Times New Roman" panose="02020603050405020304" pitchFamily="18" charset="0"/>
                <a:cs typeface="Times New Roman" panose="02020603050405020304" pitchFamily="18" charset="0"/>
              </a:rPr>
              <a:t>Francesca in the case involving the volleyball coach emails to tell you that she has chosen an advisor. You realize that the individual is already serving as the advisor for Georgia in the same case.</a:t>
            </a:r>
          </a:p>
          <a:p>
            <a:pPr>
              <a:spcBef>
                <a:spcPts val="0"/>
              </a:spcBef>
            </a:pPr>
            <a:r>
              <a:rPr lang="en-US" sz="3200" dirty="0">
                <a:effectLst/>
                <a:latin typeface="Arial" panose="020B0604020202020204" pitchFamily="34" charset="0"/>
                <a:ea typeface="Times New Roman" panose="02020603050405020304" pitchFamily="18" charset="0"/>
                <a:cs typeface="Times New Roman" panose="02020603050405020304" pitchFamily="18" charset="0"/>
              </a:rPr>
              <a:t>How do you respond?</a:t>
            </a:r>
          </a:p>
          <a:p>
            <a:pPr marL="0" marR="0" lvl="0" indent="0">
              <a:spcBef>
                <a:spcPts val="0"/>
              </a:spcBef>
              <a:spcAft>
                <a:spcPts val="0"/>
              </a:spcAft>
              <a:buNone/>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D3BE475C-8A45-5612-3FCF-E98B0A5223F2}"/>
              </a:ext>
            </a:extLst>
          </p:cNvPr>
          <p:cNvSpPr>
            <a:spLocks noGrp="1"/>
          </p:cNvSpPr>
          <p:nvPr>
            <p:ph type="sldNum" sz="quarter" idx="12"/>
          </p:nvPr>
        </p:nvSpPr>
        <p:spPr/>
        <p:txBody>
          <a:bodyPr/>
          <a:lstStyle/>
          <a:p>
            <a:fld id="{7C128671-D032-469D-8723-87B14E1C74F3}" type="slidenum">
              <a:rPr lang="en-US" smtClean="0"/>
              <a:t>152</a:t>
            </a:fld>
            <a:endParaRPr lang="en-US"/>
          </a:p>
        </p:txBody>
      </p:sp>
    </p:spTree>
    <p:extLst>
      <p:ext uri="{BB962C8B-B14F-4D97-AF65-F5344CB8AC3E}">
        <p14:creationId xmlns:p14="http://schemas.microsoft.com/office/powerpoint/2010/main" val="191237087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90A91-8288-072A-E080-7F03DEA31234}"/>
              </a:ext>
            </a:extLst>
          </p:cNvPr>
          <p:cNvSpPr>
            <a:spLocks noGrp="1"/>
          </p:cNvSpPr>
          <p:nvPr>
            <p:ph type="title"/>
          </p:nvPr>
        </p:nvSpPr>
        <p:spPr/>
        <p:txBody>
          <a:bodyPr/>
          <a:lstStyle/>
          <a:p>
            <a:r>
              <a:rPr lang="en-US" dirty="0"/>
              <a:t>Advisors</a:t>
            </a:r>
          </a:p>
        </p:txBody>
      </p:sp>
      <p:sp>
        <p:nvSpPr>
          <p:cNvPr id="3" name="Content Placeholder 2">
            <a:extLst>
              <a:ext uri="{FF2B5EF4-FFF2-40B4-BE49-F238E27FC236}">
                <a16:creationId xmlns:a16="http://schemas.microsoft.com/office/drawing/2014/main" id="{541CBE23-E4DB-44E2-3691-3FAAA7A79D76}"/>
              </a:ext>
            </a:extLst>
          </p:cNvPr>
          <p:cNvSpPr>
            <a:spLocks noGrp="1"/>
          </p:cNvSpPr>
          <p:nvPr>
            <p:ph idx="1"/>
          </p:nvPr>
        </p:nvSpPr>
        <p:spPr/>
        <p:txBody>
          <a:bodyPr/>
          <a:lstStyle/>
          <a:p>
            <a:pPr>
              <a:lnSpc>
                <a:spcPct val="100000"/>
              </a:lnSpc>
            </a:pPr>
            <a:r>
              <a:rPr lang="en-US" dirty="0"/>
              <a:t>VAWA requires:</a:t>
            </a:r>
          </a:p>
          <a:p>
            <a:pPr lvl="1">
              <a:lnSpc>
                <a:spcPct val="100000"/>
              </a:lnSpc>
            </a:pPr>
            <a:r>
              <a:rPr lang="en-US" dirty="0"/>
              <a:t>Proceeding must “provide the accuser and the accused with the same opportunities to have others present during any institutional disciplinary proceeding, including the </a:t>
            </a:r>
            <a:r>
              <a:rPr lang="en-US" b="1" dirty="0"/>
              <a:t>opportunity to be accompanied to any related meeting </a:t>
            </a:r>
            <a:r>
              <a:rPr lang="en-US" dirty="0"/>
              <a:t>or proceeding by the advisor of their choice”</a:t>
            </a:r>
          </a:p>
          <a:p>
            <a:pPr>
              <a:lnSpc>
                <a:spcPct val="100000"/>
              </a:lnSpc>
            </a:pPr>
            <a:r>
              <a:rPr lang="en-US" dirty="0"/>
              <a:t>Title IX requires:</a:t>
            </a:r>
          </a:p>
          <a:p>
            <a:pPr lvl="1">
              <a:lnSpc>
                <a:spcPct val="100000"/>
              </a:lnSpc>
            </a:pPr>
            <a:r>
              <a:rPr lang="en-US" dirty="0"/>
              <a:t>Allow advisor of choice, who may be but is not required to be an </a:t>
            </a:r>
          </a:p>
          <a:p>
            <a:pPr marL="457200" lvl="1" indent="0" defTabSz="693738">
              <a:lnSpc>
                <a:spcPct val="100000"/>
              </a:lnSpc>
              <a:buNone/>
            </a:pPr>
            <a:r>
              <a:rPr lang="en-US" dirty="0"/>
              <a:t>	attorney</a:t>
            </a:r>
          </a:p>
          <a:p>
            <a:pPr lvl="2">
              <a:lnSpc>
                <a:spcPct val="100000"/>
              </a:lnSpc>
            </a:pPr>
            <a:r>
              <a:rPr lang="en-US" dirty="0"/>
              <a:t>May establish equal restrictions on advisors’ participation</a:t>
            </a:r>
          </a:p>
          <a:p>
            <a:endParaRPr lang="en-US" dirty="0"/>
          </a:p>
        </p:txBody>
      </p:sp>
      <p:sp>
        <p:nvSpPr>
          <p:cNvPr id="4" name="Slide Number Placeholder 3">
            <a:extLst>
              <a:ext uri="{FF2B5EF4-FFF2-40B4-BE49-F238E27FC236}">
                <a16:creationId xmlns:a16="http://schemas.microsoft.com/office/drawing/2014/main" id="{F65B7275-96E0-C4B5-2A4E-32A5072D7D85}"/>
              </a:ext>
            </a:extLst>
          </p:cNvPr>
          <p:cNvSpPr>
            <a:spLocks noGrp="1"/>
          </p:cNvSpPr>
          <p:nvPr>
            <p:ph type="sldNum" sz="quarter" idx="12"/>
          </p:nvPr>
        </p:nvSpPr>
        <p:spPr/>
        <p:txBody>
          <a:bodyPr/>
          <a:lstStyle/>
          <a:p>
            <a:fld id="{7C128671-D032-469D-8723-87B14E1C74F3}" type="slidenum">
              <a:rPr lang="en-US" smtClean="0"/>
              <a:t>153</a:t>
            </a:fld>
            <a:endParaRPr lang="en-US"/>
          </a:p>
        </p:txBody>
      </p:sp>
      <p:pic>
        <p:nvPicPr>
          <p:cNvPr id="5" name="Picture 2">
            <a:extLst>
              <a:ext uri="{FF2B5EF4-FFF2-40B4-BE49-F238E27FC236}">
                <a16:creationId xmlns:a16="http://schemas.microsoft.com/office/drawing/2014/main" id="{AA6BA85A-0FAF-BD4F-025F-2510694586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629" r="19805"/>
          <a:stretch/>
        </p:blipFill>
        <p:spPr bwMode="auto">
          <a:xfrm>
            <a:off x="10161010" y="3824076"/>
            <a:ext cx="1477925" cy="2890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43263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CC061-C0A9-9106-F5F3-D21B3527F397}"/>
              </a:ext>
            </a:extLst>
          </p:cNvPr>
          <p:cNvSpPr>
            <a:spLocks noGrp="1"/>
          </p:cNvSpPr>
          <p:nvPr>
            <p:ph type="title"/>
          </p:nvPr>
        </p:nvSpPr>
        <p:spPr/>
        <p:txBody>
          <a:bodyPr/>
          <a:lstStyle/>
          <a:p>
            <a:r>
              <a:rPr lang="en-US" dirty="0"/>
              <a:t>Advisors</a:t>
            </a:r>
          </a:p>
        </p:txBody>
      </p:sp>
      <p:sp>
        <p:nvSpPr>
          <p:cNvPr id="3" name="Content Placeholder 2">
            <a:extLst>
              <a:ext uri="{FF2B5EF4-FFF2-40B4-BE49-F238E27FC236}">
                <a16:creationId xmlns:a16="http://schemas.microsoft.com/office/drawing/2014/main" id="{3E5487E6-BD4E-B88C-EF6D-E462DFC66BDF}"/>
              </a:ext>
            </a:extLst>
          </p:cNvPr>
          <p:cNvSpPr>
            <a:spLocks noGrp="1"/>
          </p:cNvSpPr>
          <p:nvPr>
            <p:ph idx="1"/>
          </p:nvPr>
        </p:nvSpPr>
        <p:spPr>
          <a:xfrm>
            <a:off x="318247" y="1478280"/>
            <a:ext cx="11555506" cy="4698683"/>
          </a:xfrm>
        </p:spPr>
        <p:txBody>
          <a:bodyPr>
            <a:normAutofit fontScale="47500" lnSpcReduction="20000"/>
          </a:bodyPr>
          <a:lstStyle/>
          <a:p>
            <a:pPr>
              <a:lnSpc>
                <a:spcPct val="120000"/>
              </a:lnSpc>
              <a:defRPr/>
            </a:pPr>
            <a:r>
              <a:rPr lang="en-US" sz="3800" dirty="0"/>
              <a:t>Advisors, particularly attorney advisors, have become increasingly common participants</a:t>
            </a:r>
          </a:p>
          <a:p>
            <a:pPr>
              <a:lnSpc>
                <a:spcPct val="120000"/>
              </a:lnSpc>
              <a:defRPr/>
            </a:pPr>
            <a:r>
              <a:rPr lang="en-US" sz="3800" dirty="0"/>
              <a:t>Tips for addressing disruptive advisors:</a:t>
            </a:r>
          </a:p>
          <a:p>
            <a:pPr lvl="1">
              <a:lnSpc>
                <a:spcPct val="120000"/>
              </a:lnSpc>
              <a:defRPr/>
            </a:pPr>
            <a:r>
              <a:rPr lang="en-US" sz="3400" dirty="0"/>
              <a:t>Inform parties about restrictions on advisors in advance</a:t>
            </a:r>
          </a:p>
          <a:p>
            <a:pPr lvl="2">
              <a:lnSpc>
                <a:spcPct val="120000"/>
              </a:lnSpc>
              <a:defRPr/>
            </a:pPr>
            <a:r>
              <a:rPr lang="en-US" sz="2900" dirty="0"/>
              <a:t>“Potted plant”</a:t>
            </a:r>
          </a:p>
          <a:p>
            <a:pPr lvl="2">
              <a:lnSpc>
                <a:spcPct val="120000"/>
              </a:lnSpc>
              <a:defRPr/>
            </a:pPr>
            <a:r>
              <a:rPr lang="en-US" sz="2900" dirty="0"/>
              <a:t>No direct communication (orally or in writing) with Title IX Coordinator, Deputy Coordinator(s), Investigator(s), Adjudicator(s), Appeal Officer(s)</a:t>
            </a:r>
          </a:p>
          <a:p>
            <a:pPr lvl="2">
              <a:lnSpc>
                <a:spcPct val="120000"/>
              </a:lnSpc>
              <a:defRPr/>
            </a:pPr>
            <a:r>
              <a:rPr lang="en-US" sz="2900" dirty="0"/>
              <a:t>Must keep information confidential</a:t>
            </a:r>
          </a:p>
          <a:p>
            <a:pPr lvl="2">
              <a:lnSpc>
                <a:spcPct val="120000"/>
              </a:lnSpc>
              <a:defRPr/>
            </a:pPr>
            <a:r>
              <a:rPr lang="en-US" sz="2900" dirty="0"/>
              <a:t>Rules at the hearing</a:t>
            </a:r>
          </a:p>
          <a:p>
            <a:pPr lvl="1">
              <a:lnSpc>
                <a:spcPct val="120000"/>
              </a:lnSpc>
              <a:defRPr/>
            </a:pPr>
            <a:r>
              <a:rPr lang="en-US" sz="3400" dirty="0"/>
              <a:t>Signed advisor agreements – acknowledge role and restrictions</a:t>
            </a:r>
          </a:p>
          <a:p>
            <a:pPr lvl="1">
              <a:lnSpc>
                <a:spcPct val="120000"/>
              </a:lnSpc>
              <a:defRPr/>
            </a:pPr>
            <a:r>
              <a:rPr lang="en-US" sz="3400" dirty="0"/>
              <a:t>Be prepared to enforce the agreement parameters</a:t>
            </a:r>
          </a:p>
          <a:p>
            <a:pPr lvl="1">
              <a:lnSpc>
                <a:spcPct val="120000"/>
              </a:lnSpc>
              <a:defRPr/>
            </a:pPr>
            <a:r>
              <a:rPr lang="en-US" sz="3400" dirty="0"/>
              <a:t>Hold the party responsible for the advisor’s actions</a:t>
            </a:r>
          </a:p>
          <a:p>
            <a:pPr lvl="1">
              <a:lnSpc>
                <a:spcPct val="120000"/>
              </a:lnSpc>
              <a:defRPr/>
            </a:pPr>
            <a:r>
              <a:rPr lang="en-US" sz="3400" dirty="0"/>
              <a:t>Don’t be afraid to consider pausing the process if the advisor continues to be disruptive</a:t>
            </a:r>
          </a:p>
          <a:p>
            <a:pPr lvl="1">
              <a:lnSpc>
                <a:spcPct val="120000"/>
              </a:lnSpc>
              <a:defRPr/>
            </a:pPr>
            <a:r>
              <a:rPr lang="en-US" sz="3400" dirty="0"/>
              <a:t>Institutions may remove or dismiss advisors who become disruptive or who do not abide by the restrictions on their participation</a:t>
            </a:r>
          </a:p>
          <a:p>
            <a:pPr lvl="1">
              <a:lnSpc>
                <a:spcPct val="120000"/>
              </a:lnSpc>
              <a:defRPr/>
            </a:pPr>
            <a:r>
              <a:rPr lang="en-US" sz="3400" dirty="0"/>
              <a:t>Be consistent</a:t>
            </a:r>
          </a:p>
          <a:p>
            <a:endParaRPr lang="en-US" dirty="0"/>
          </a:p>
        </p:txBody>
      </p:sp>
      <p:sp>
        <p:nvSpPr>
          <p:cNvPr id="4" name="Slide Number Placeholder 3">
            <a:extLst>
              <a:ext uri="{FF2B5EF4-FFF2-40B4-BE49-F238E27FC236}">
                <a16:creationId xmlns:a16="http://schemas.microsoft.com/office/drawing/2014/main" id="{9BF65ECC-5C2F-2789-F886-3B4104B7436B}"/>
              </a:ext>
            </a:extLst>
          </p:cNvPr>
          <p:cNvSpPr>
            <a:spLocks noGrp="1"/>
          </p:cNvSpPr>
          <p:nvPr>
            <p:ph type="sldNum" sz="quarter" idx="12"/>
          </p:nvPr>
        </p:nvSpPr>
        <p:spPr/>
        <p:txBody>
          <a:bodyPr/>
          <a:lstStyle/>
          <a:p>
            <a:fld id="{7C128671-D032-469D-8723-87B14E1C74F3}" type="slidenum">
              <a:rPr lang="en-US" smtClean="0"/>
              <a:t>154</a:t>
            </a:fld>
            <a:endParaRPr lang="en-US"/>
          </a:p>
        </p:txBody>
      </p:sp>
    </p:spTree>
    <p:extLst>
      <p:ext uri="{BB962C8B-B14F-4D97-AF65-F5344CB8AC3E}">
        <p14:creationId xmlns:p14="http://schemas.microsoft.com/office/powerpoint/2010/main" val="385149461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E48AF-F834-58BB-75EF-002CB7FFEF77}"/>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34F608EC-FC1C-D679-51D3-E98426F5DFA1}"/>
              </a:ext>
            </a:extLst>
          </p:cNvPr>
          <p:cNvSpPr>
            <a:spLocks noGrp="1"/>
          </p:cNvSpPr>
          <p:nvPr>
            <p:ph idx="1"/>
          </p:nvPr>
        </p:nvSpPr>
        <p:spPr>
          <a:noFill/>
        </p:spPr>
        <p:txBody>
          <a:bodyPr/>
          <a:lstStyle/>
          <a:p>
            <a:r>
              <a:rPr lang="en-US" dirty="0"/>
              <a:t>The investigator calls you to say that she has been trying to reach out to a witness—Mark. The investigator says she has reached out to Mark three times with no response. She asks you what she should do.</a:t>
            </a:r>
          </a:p>
          <a:p>
            <a:r>
              <a:rPr lang="en-US" dirty="0"/>
              <a:t>How do you respond?</a:t>
            </a:r>
          </a:p>
          <a:p>
            <a:endParaRPr lang="en-US" dirty="0"/>
          </a:p>
        </p:txBody>
      </p:sp>
      <p:sp>
        <p:nvSpPr>
          <p:cNvPr id="4" name="Slide Number Placeholder 3">
            <a:extLst>
              <a:ext uri="{FF2B5EF4-FFF2-40B4-BE49-F238E27FC236}">
                <a16:creationId xmlns:a16="http://schemas.microsoft.com/office/drawing/2014/main" id="{6CD839AD-797D-2763-8A77-BC6CE6FF48FF}"/>
              </a:ext>
            </a:extLst>
          </p:cNvPr>
          <p:cNvSpPr>
            <a:spLocks noGrp="1"/>
          </p:cNvSpPr>
          <p:nvPr>
            <p:ph type="sldNum" sz="quarter" idx="12"/>
          </p:nvPr>
        </p:nvSpPr>
        <p:spPr/>
        <p:txBody>
          <a:bodyPr/>
          <a:lstStyle/>
          <a:p>
            <a:fld id="{7C128671-D032-469D-8723-87B14E1C74F3}" type="slidenum">
              <a:rPr lang="en-US" smtClean="0"/>
              <a:t>155</a:t>
            </a:fld>
            <a:endParaRPr lang="en-US"/>
          </a:p>
        </p:txBody>
      </p:sp>
    </p:spTree>
    <p:extLst>
      <p:ext uri="{BB962C8B-B14F-4D97-AF65-F5344CB8AC3E}">
        <p14:creationId xmlns:p14="http://schemas.microsoft.com/office/powerpoint/2010/main" val="114061727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4D7C-D745-6177-4ECA-99EC99A25CCF}"/>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9603457E-3436-3847-F899-54FAD18281A8}"/>
              </a:ext>
            </a:extLst>
          </p:cNvPr>
          <p:cNvSpPr>
            <a:spLocks noGrp="1"/>
          </p:cNvSpPr>
          <p:nvPr>
            <p:ph idx="1"/>
          </p:nvPr>
        </p:nvSpPr>
        <p:spPr>
          <a:noFill/>
        </p:spPr>
        <p:txBody>
          <a:bodyPr/>
          <a:lstStyle/>
          <a:p>
            <a:r>
              <a:rPr lang="en-US" dirty="0"/>
              <a:t>You consolidated the formal complaints against Coach Jackie, and the investigation has been underway. The investigator has interviewed both complainants and is planning to interview the respondent next week. </a:t>
            </a:r>
          </a:p>
          <a:p>
            <a:r>
              <a:rPr lang="en-US" dirty="0"/>
              <a:t>The investigator tells you that both complainants mentioned another player on the team, Iris, who was uncomfortable with Coach Jackie’s conduct. </a:t>
            </a:r>
          </a:p>
          <a:p>
            <a:r>
              <a:rPr lang="en-US" dirty="0"/>
              <a:t>What do you do with this information?</a:t>
            </a:r>
          </a:p>
        </p:txBody>
      </p:sp>
      <p:sp>
        <p:nvSpPr>
          <p:cNvPr id="4" name="Slide Number Placeholder 3">
            <a:extLst>
              <a:ext uri="{FF2B5EF4-FFF2-40B4-BE49-F238E27FC236}">
                <a16:creationId xmlns:a16="http://schemas.microsoft.com/office/drawing/2014/main" id="{41AEEF62-1038-FC58-26B3-7801581E105A}"/>
              </a:ext>
            </a:extLst>
          </p:cNvPr>
          <p:cNvSpPr>
            <a:spLocks noGrp="1"/>
          </p:cNvSpPr>
          <p:nvPr>
            <p:ph type="sldNum" sz="quarter" idx="12"/>
          </p:nvPr>
        </p:nvSpPr>
        <p:spPr/>
        <p:txBody>
          <a:bodyPr/>
          <a:lstStyle/>
          <a:p>
            <a:fld id="{7C128671-D032-469D-8723-87B14E1C74F3}" type="slidenum">
              <a:rPr lang="en-US" smtClean="0"/>
              <a:t>156</a:t>
            </a:fld>
            <a:endParaRPr lang="en-US"/>
          </a:p>
        </p:txBody>
      </p:sp>
    </p:spTree>
    <p:extLst>
      <p:ext uri="{BB962C8B-B14F-4D97-AF65-F5344CB8AC3E}">
        <p14:creationId xmlns:p14="http://schemas.microsoft.com/office/powerpoint/2010/main" val="423317552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F1B2D-2276-8719-056B-E3EC701EEB45}"/>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CC3D602E-D3A4-9F50-3C82-EDDB7DC4CEBA}"/>
              </a:ext>
            </a:extLst>
          </p:cNvPr>
          <p:cNvSpPr>
            <a:spLocks noGrp="1"/>
          </p:cNvSpPr>
          <p:nvPr>
            <p:ph idx="1"/>
          </p:nvPr>
        </p:nvSpPr>
        <p:spPr>
          <a:noFill/>
        </p:spPr>
        <p:txBody>
          <a:bodyPr>
            <a:normAutofit fontScale="92500" lnSpcReduction="20000"/>
          </a:bodyPr>
          <a:lstStyle/>
          <a:p>
            <a:r>
              <a:rPr lang="en-US" dirty="0"/>
              <a:t>After reviewing the transcripts, you decide to reach out to Iris to set up an intake meeting. Iris agrees to meet with you.</a:t>
            </a:r>
          </a:p>
          <a:p>
            <a:r>
              <a:rPr lang="en-US" dirty="0"/>
              <a:t>Iris says she’s heard about the investigation into Coach Jackie. Iris tells you that she is uncomfortable with some of the comments Coach Jackie makes. As an example, she shares that after a recent game, a teammate said she was going to get ice cream with her boyfriend and Coach Jackie responded, “Yeah, I’m sure getting ice cream is the only thing you’re going to do” and winked. Iris says that after the player left, Coach Jackie said something like, “I saw him at the game tonight. If I were her, I would climb him like a tree,” referring to the player’s boyfriend. Iris says that she’s also never had a coach that touches their players as much as Coach Jackie does. Iris says that Coach Jackie touches her arms and waist when correcting her form and that she does it to her teammates as well. </a:t>
            </a:r>
          </a:p>
          <a:p>
            <a:r>
              <a:rPr lang="en-US" dirty="0"/>
              <a:t>How do you respond to what Iris has shared?</a:t>
            </a:r>
          </a:p>
        </p:txBody>
      </p:sp>
      <p:sp>
        <p:nvSpPr>
          <p:cNvPr id="4" name="Slide Number Placeholder 3">
            <a:extLst>
              <a:ext uri="{FF2B5EF4-FFF2-40B4-BE49-F238E27FC236}">
                <a16:creationId xmlns:a16="http://schemas.microsoft.com/office/drawing/2014/main" id="{E6C7121A-7FF8-A9C4-49BB-81DF5AFC8CD4}"/>
              </a:ext>
            </a:extLst>
          </p:cNvPr>
          <p:cNvSpPr>
            <a:spLocks noGrp="1"/>
          </p:cNvSpPr>
          <p:nvPr>
            <p:ph type="sldNum" sz="quarter" idx="12"/>
          </p:nvPr>
        </p:nvSpPr>
        <p:spPr/>
        <p:txBody>
          <a:bodyPr/>
          <a:lstStyle/>
          <a:p>
            <a:fld id="{7C128671-D032-469D-8723-87B14E1C74F3}" type="slidenum">
              <a:rPr lang="en-US" smtClean="0"/>
              <a:t>157</a:t>
            </a:fld>
            <a:endParaRPr lang="en-US"/>
          </a:p>
        </p:txBody>
      </p:sp>
    </p:spTree>
    <p:extLst>
      <p:ext uri="{BB962C8B-B14F-4D97-AF65-F5344CB8AC3E}">
        <p14:creationId xmlns:p14="http://schemas.microsoft.com/office/powerpoint/2010/main" val="74841469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CAE01-0BDB-FC57-1D69-DA1F850EF539}"/>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876E8992-5927-478A-DFDC-AD5750F75947}"/>
              </a:ext>
            </a:extLst>
          </p:cNvPr>
          <p:cNvSpPr>
            <a:spLocks noGrp="1"/>
          </p:cNvSpPr>
          <p:nvPr>
            <p:ph idx="1"/>
          </p:nvPr>
        </p:nvSpPr>
        <p:spPr>
          <a:noFill/>
        </p:spPr>
        <p:txBody>
          <a:bodyPr/>
          <a:lstStyle/>
          <a:p>
            <a:r>
              <a:rPr lang="en-US" dirty="0"/>
              <a:t>Iris tells you she would like to file a formal complaint.</a:t>
            </a:r>
          </a:p>
          <a:p>
            <a:r>
              <a:rPr lang="en-US" dirty="0"/>
              <a:t>Should Iris’s complaint be consolidated with Francesca’s and Georgia’s complaint?</a:t>
            </a:r>
          </a:p>
          <a:p>
            <a:endParaRPr lang="en-US" dirty="0"/>
          </a:p>
        </p:txBody>
      </p:sp>
      <p:sp>
        <p:nvSpPr>
          <p:cNvPr id="4" name="Slide Number Placeholder 3">
            <a:extLst>
              <a:ext uri="{FF2B5EF4-FFF2-40B4-BE49-F238E27FC236}">
                <a16:creationId xmlns:a16="http://schemas.microsoft.com/office/drawing/2014/main" id="{FF616FD7-1F0C-76FA-CADF-97C6823033BA}"/>
              </a:ext>
            </a:extLst>
          </p:cNvPr>
          <p:cNvSpPr>
            <a:spLocks noGrp="1"/>
          </p:cNvSpPr>
          <p:nvPr>
            <p:ph type="sldNum" sz="quarter" idx="12"/>
          </p:nvPr>
        </p:nvSpPr>
        <p:spPr/>
        <p:txBody>
          <a:bodyPr/>
          <a:lstStyle/>
          <a:p>
            <a:fld id="{7C128671-D032-469D-8723-87B14E1C74F3}" type="slidenum">
              <a:rPr lang="en-US" smtClean="0"/>
              <a:t>158</a:t>
            </a:fld>
            <a:endParaRPr lang="en-US"/>
          </a:p>
        </p:txBody>
      </p:sp>
    </p:spTree>
    <p:extLst>
      <p:ext uri="{BB962C8B-B14F-4D97-AF65-F5344CB8AC3E}">
        <p14:creationId xmlns:p14="http://schemas.microsoft.com/office/powerpoint/2010/main" val="158599885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3A4B1-E851-4DD8-19CE-5F69A7BEEC97}"/>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2CB1A35E-E29A-4DFE-55D9-9080330B7469}"/>
              </a:ext>
            </a:extLst>
          </p:cNvPr>
          <p:cNvSpPr>
            <a:spLocks noGrp="1"/>
          </p:cNvSpPr>
          <p:nvPr>
            <p:ph idx="1"/>
          </p:nvPr>
        </p:nvSpPr>
        <p:spPr>
          <a:noFill/>
        </p:spPr>
        <p:txBody>
          <a:bodyPr/>
          <a:lstStyle/>
          <a:p>
            <a:r>
              <a:rPr lang="en-US" dirty="0"/>
              <a:t>The investigator in the matter involving Haddie and Damian is nearing completion of her interviews.</a:t>
            </a:r>
          </a:p>
          <a:p>
            <a:r>
              <a:rPr lang="en-US" dirty="0"/>
              <a:t>What is the next step? </a:t>
            </a:r>
          </a:p>
        </p:txBody>
      </p:sp>
      <p:sp>
        <p:nvSpPr>
          <p:cNvPr id="4" name="Slide Number Placeholder 3">
            <a:extLst>
              <a:ext uri="{FF2B5EF4-FFF2-40B4-BE49-F238E27FC236}">
                <a16:creationId xmlns:a16="http://schemas.microsoft.com/office/drawing/2014/main" id="{C766C07F-1D23-2A9A-FF1B-9093AAFDF8C6}"/>
              </a:ext>
            </a:extLst>
          </p:cNvPr>
          <p:cNvSpPr>
            <a:spLocks noGrp="1"/>
          </p:cNvSpPr>
          <p:nvPr>
            <p:ph type="sldNum" sz="quarter" idx="12"/>
          </p:nvPr>
        </p:nvSpPr>
        <p:spPr/>
        <p:txBody>
          <a:bodyPr/>
          <a:lstStyle/>
          <a:p>
            <a:fld id="{7C128671-D032-469D-8723-87B14E1C74F3}" type="slidenum">
              <a:rPr lang="en-US" smtClean="0"/>
              <a:t>159</a:t>
            </a:fld>
            <a:endParaRPr lang="en-US"/>
          </a:p>
        </p:txBody>
      </p:sp>
    </p:spTree>
    <p:extLst>
      <p:ext uri="{BB962C8B-B14F-4D97-AF65-F5344CB8AC3E}">
        <p14:creationId xmlns:p14="http://schemas.microsoft.com/office/powerpoint/2010/main" val="3317301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309EF-0999-D170-007A-1B1DE6A911DD}"/>
              </a:ext>
            </a:extLst>
          </p:cNvPr>
          <p:cNvSpPr>
            <a:spLocks noGrp="1"/>
          </p:cNvSpPr>
          <p:nvPr>
            <p:ph type="title"/>
          </p:nvPr>
        </p:nvSpPr>
        <p:spPr/>
        <p:txBody>
          <a:bodyPr/>
          <a:lstStyle/>
          <a:p>
            <a:r>
              <a:rPr lang="en-US" dirty="0"/>
              <a:t>The Legal Landscape</a:t>
            </a:r>
          </a:p>
        </p:txBody>
      </p:sp>
      <p:sp>
        <p:nvSpPr>
          <p:cNvPr id="3" name="Content Placeholder 2">
            <a:extLst>
              <a:ext uri="{FF2B5EF4-FFF2-40B4-BE49-F238E27FC236}">
                <a16:creationId xmlns:a16="http://schemas.microsoft.com/office/drawing/2014/main" id="{4284E3FA-527E-50CC-552E-2932C56EE610}"/>
              </a:ext>
            </a:extLst>
          </p:cNvPr>
          <p:cNvSpPr>
            <a:spLocks noGrp="1"/>
          </p:cNvSpPr>
          <p:nvPr>
            <p:ph idx="1"/>
          </p:nvPr>
        </p:nvSpPr>
        <p:spPr/>
        <p:txBody>
          <a:bodyPr/>
          <a:lstStyle/>
          <a:p>
            <a:pPr fontAlgn="auto">
              <a:spcAft>
                <a:spcPts val="0"/>
              </a:spcAft>
              <a:defRPr/>
            </a:pPr>
            <a:r>
              <a:rPr lang="en-US" sz="3200" dirty="0"/>
              <a:t>All schools receiving federal funds must:</a:t>
            </a:r>
          </a:p>
          <a:p>
            <a:pPr lvl="1" fontAlgn="auto">
              <a:spcAft>
                <a:spcPts val="0"/>
              </a:spcAft>
              <a:buFont typeface="Arial" panose="020B0604020202020204" pitchFamily="34" charset="0"/>
              <a:buChar char="•"/>
              <a:defRPr/>
            </a:pPr>
            <a:r>
              <a:rPr lang="en-US" sz="2800" dirty="0"/>
              <a:t>Publish Notice of Nondiscrimination</a:t>
            </a:r>
          </a:p>
          <a:p>
            <a:pPr lvl="1" fontAlgn="auto">
              <a:spcAft>
                <a:spcPts val="0"/>
              </a:spcAft>
              <a:buFont typeface="Arial" panose="020B0604020202020204" pitchFamily="34" charset="0"/>
              <a:buChar char="•"/>
              <a:defRPr/>
            </a:pPr>
            <a:r>
              <a:rPr lang="en-US" sz="2800" dirty="0"/>
              <a:t>Designate a Title IX Coordinator</a:t>
            </a:r>
          </a:p>
          <a:p>
            <a:pPr lvl="1" fontAlgn="auto">
              <a:spcAft>
                <a:spcPts val="0"/>
              </a:spcAft>
              <a:buFont typeface="Arial" panose="020B0604020202020204" pitchFamily="34" charset="0"/>
              <a:buChar char="•"/>
              <a:defRPr/>
            </a:pPr>
            <a:r>
              <a:rPr lang="en-US" sz="2800" dirty="0"/>
              <a:t>Disseminate policy prohibiting sex discrimination</a:t>
            </a:r>
          </a:p>
          <a:p>
            <a:pPr lvl="1" fontAlgn="auto">
              <a:spcAft>
                <a:spcPts val="0"/>
              </a:spcAft>
              <a:buFont typeface="Arial" panose="020B0604020202020204" pitchFamily="34" charset="0"/>
              <a:buChar char="•"/>
              <a:defRPr/>
            </a:pPr>
            <a:r>
              <a:rPr lang="en-US" sz="2800" dirty="0"/>
              <a:t>Adopt and publish fair and equitable grievance procedures</a:t>
            </a:r>
          </a:p>
          <a:p>
            <a:pPr lvl="1" fontAlgn="auto">
              <a:spcAft>
                <a:spcPts val="0"/>
              </a:spcAft>
              <a:buFont typeface="Arial" panose="020B0604020202020204" pitchFamily="34" charset="0"/>
              <a:buChar char="•"/>
              <a:defRPr/>
            </a:pPr>
            <a:r>
              <a:rPr lang="en-US" sz="2800" dirty="0"/>
              <a:t>Offer supportive measures to a complainant and respondent</a:t>
            </a:r>
          </a:p>
          <a:p>
            <a:pPr lvl="1" fontAlgn="auto">
              <a:spcAft>
                <a:spcPts val="0"/>
              </a:spcAft>
              <a:buFont typeface="Arial" panose="020B0604020202020204" pitchFamily="34" charset="0"/>
              <a:buChar char="•"/>
              <a:defRPr/>
            </a:pPr>
            <a:r>
              <a:rPr lang="en-US" sz="2800" dirty="0"/>
              <a:t>Follow a legally compliant grievance process</a:t>
            </a:r>
          </a:p>
          <a:p>
            <a:pPr lvl="1" fontAlgn="auto">
              <a:spcAft>
                <a:spcPts val="0"/>
              </a:spcAft>
              <a:buFont typeface="Arial" panose="020B0604020202020204" pitchFamily="34" charset="0"/>
              <a:buChar char="•"/>
              <a:defRPr/>
            </a:pPr>
            <a:r>
              <a:rPr lang="en-US" sz="2800" dirty="0"/>
              <a:t>Train individuals with heightened responsibilities</a:t>
            </a:r>
          </a:p>
          <a:p>
            <a:pPr lvl="1" fontAlgn="auto">
              <a:spcAft>
                <a:spcPts val="0"/>
              </a:spcAft>
              <a:buFont typeface="Arial" panose="020B0604020202020204" pitchFamily="34" charset="0"/>
              <a:buChar char="•"/>
              <a:defRPr/>
            </a:pPr>
            <a:r>
              <a:rPr lang="en-US" sz="2800" dirty="0"/>
              <a:t>Train students and employees</a:t>
            </a:r>
          </a:p>
          <a:p>
            <a:endParaRPr lang="en-US" dirty="0"/>
          </a:p>
        </p:txBody>
      </p:sp>
      <p:sp>
        <p:nvSpPr>
          <p:cNvPr id="4" name="Slide Number Placeholder 3">
            <a:extLst>
              <a:ext uri="{FF2B5EF4-FFF2-40B4-BE49-F238E27FC236}">
                <a16:creationId xmlns:a16="http://schemas.microsoft.com/office/drawing/2014/main" id="{4DBF1E03-8F12-60E3-475A-5C29C5D85E35}"/>
              </a:ext>
            </a:extLst>
          </p:cNvPr>
          <p:cNvSpPr>
            <a:spLocks noGrp="1"/>
          </p:cNvSpPr>
          <p:nvPr>
            <p:ph type="sldNum" sz="quarter" idx="12"/>
          </p:nvPr>
        </p:nvSpPr>
        <p:spPr/>
        <p:txBody>
          <a:bodyPr/>
          <a:lstStyle/>
          <a:p>
            <a:fld id="{7C128671-D032-469D-8723-87B14E1C74F3}" type="slidenum">
              <a:rPr lang="en-US" smtClean="0"/>
              <a:t>16</a:t>
            </a:fld>
            <a:endParaRPr lang="en-US"/>
          </a:p>
        </p:txBody>
      </p:sp>
    </p:spTree>
    <p:extLst>
      <p:ext uri="{BB962C8B-B14F-4D97-AF65-F5344CB8AC3E}">
        <p14:creationId xmlns:p14="http://schemas.microsoft.com/office/powerpoint/2010/main" val="288804063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1A977-882D-D515-008C-5935B69B4020}"/>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4C610E31-0977-6334-A24C-28F62CD6A54B}"/>
              </a:ext>
            </a:extLst>
          </p:cNvPr>
          <p:cNvSpPr>
            <a:spLocks noGrp="1"/>
          </p:cNvSpPr>
          <p:nvPr>
            <p:ph idx="1"/>
          </p:nvPr>
        </p:nvSpPr>
        <p:spPr>
          <a:noFill/>
        </p:spPr>
        <p:txBody>
          <a:bodyPr/>
          <a:lstStyle/>
          <a:p>
            <a:r>
              <a:rPr lang="en-US" dirty="0"/>
              <a:t>The investigator tells you that she has been using ChatGPT to draft the investigation report, and she feels like it is helping. She says she doesn’t even have to review the interview transcripts; ChatGPT can just create a summary for her and she revises it as needed.</a:t>
            </a:r>
          </a:p>
          <a:p>
            <a:r>
              <a:rPr lang="en-US" dirty="0"/>
              <a:t>Should you be concerned?</a:t>
            </a:r>
          </a:p>
          <a:p>
            <a:endParaRPr lang="en-US" dirty="0"/>
          </a:p>
        </p:txBody>
      </p:sp>
      <p:sp>
        <p:nvSpPr>
          <p:cNvPr id="4" name="Slide Number Placeholder 3">
            <a:extLst>
              <a:ext uri="{FF2B5EF4-FFF2-40B4-BE49-F238E27FC236}">
                <a16:creationId xmlns:a16="http://schemas.microsoft.com/office/drawing/2014/main" id="{BA97B06F-8F9B-B3AD-A14E-9BFA0E5AEB20}"/>
              </a:ext>
            </a:extLst>
          </p:cNvPr>
          <p:cNvSpPr>
            <a:spLocks noGrp="1"/>
          </p:cNvSpPr>
          <p:nvPr>
            <p:ph type="sldNum" sz="quarter" idx="12"/>
          </p:nvPr>
        </p:nvSpPr>
        <p:spPr/>
        <p:txBody>
          <a:bodyPr/>
          <a:lstStyle/>
          <a:p>
            <a:fld id="{7C128671-D032-469D-8723-87B14E1C74F3}" type="slidenum">
              <a:rPr lang="en-US" smtClean="0"/>
              <a:t>160</a:t>
            </a:fld>
            <a:endParaRPr lang="en-US"/>
          </a:p>
        </p:txBody>
      </p:sp>
    </p:spTree>
    <p:extLst>
      <p:ext uri="{BB962C8B-B14F-4D97-AF65-F5344CB8AC3E}">
        <p14:creationId xmlns:p14="http://schemas.microsoft.com/office/powerpoint/2010/main" val="7978496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16B0CD-8448-3F96-6703-5FBD56C24E1E}"/>
              </a:ext>
            </a:extLst>
          </p:cNvPr>
          <p:cNvSpPr>
            <a:spLocks noGrp="1"/>
          </p:cNvSpPr>
          <p:nvPr>
            <p:ph type="title"/>
          </p:nvPr>
        </p:nvSpPr>
        <p:spPr/>
        <p:txBody>
          <a:bodyPr/>
          <a:lstStyle/>
          <a:p>
            <a:r>
              <a:rPr lang="en-US" dirty="0"/>
              <a:t>Provide “Directly Related” Evidence to </a:t>
            </a:r>
            <a:br>
              <a:rPr lang="en-US" dirty="0"/>
            </a:br>
            <a:r>
              <a:rPr lang="en-US" dirty="0"/>
              <a:t>Parties* </a:t>
            </a:r>
          </a:p>
        </p:txBody>
      </p:sp>
      <p:sp>
        <p:nvSpPr>
          <p:cNvPr id="6" name="Content Placeholder 5">
            <a:extLst>
              <a:ext uri="{FF2B5EF4-FFF2-40B4-BE49-F238E27FC236}">
                <a16:creationId xmlns:a16="http://schemas.microsoft.com/office/drawing/2014/main" id="{626759D5-EA96-EA53-539C-F778A0B84A8E}"/>
              </a:ext>
            </a:extLst>
          </p:cNvPr>
          <p:cNvSpPr>
            <a:spLocks noGrp="1"/>
          </p:cNvSpPr>
          <p:nvPr>
            <p:ph idx="1"/>
          </p:nvPr>
        </p:nvSpPr>
        <p:spPr/>
        <p:txBody>
          <a:bodyPr>
            <a:normAutofit fontScale="40000" lnSpcReduction="20000"/>
          </a:bodyPr>
          <a:lstStyle/>
          <a:p>
            <a:pPr>
              <a:lnSpc>
                <a:spcPct val="120000"/>
              </a:lnSpc>
            </a:pPr>
            <a:r>
              <a:rPr lang="en-US" sz="5000" i="1" dirty="0"/>
              <a:t>Prior to completion of investigation report</a:t>
            </a:r>
            <a:r>
              <a:rPr lang="en-US" sz="5000" dirty="0"/>
              <a:t>, must provide equal opportunity to inspect and review any evidence obtained that is </a:t>
            </a:r>
            <a:r>
              <a:rPr lang="en-US" sz="5000" i="1" dirty="0"/>
              <a:t>directly related to the allegations </a:t>
            </a:r>
          </a:p>
          <a:p>
            <a:pPr lvl="1">
              <a:lnSpc>
                <a:spcPct val="120000"/>
              </a:lnSpc>
            </a:pPr>
            <a:r>
              <a:rPr lang="en-US" sz="4500" dirty="0"/>
              <a:t>Includes evidence upon which the institution does not intend to rely in reaching a determination and inculpatory or exculpatory evidence whether obtained from a party or other source</a:t>
            </a:r>
          </a:p>
          <a:p>
            <a:pPr lvl="1">
              <a:lnSpc>
                <a:spcPct val="120000"/>
              </a:lnSpc>
            </a:pPr>
            <a:r>
              <a:rPr lang="en-US" sz="4500" dirty="0"/>
              <a:t>Must send to party and party’s advisor in hard copy or electronic format </a:t>
            </a:r>
          </a:p>
          <a:p>
            <a:pPr lvl="2">
              <a:lnSpc>
                <a:spcPct val="120000"/>
              </a:lnSpc>
            </a:pPr>
            <a:r>
              <a:rPr lang="en-US" sz="3400" dirty="0"/>
              <a:t>May use a file sharing platform that restricts downloading or copying</a:t>
            </a:r>
          </a:p>
          <a:p>
            <a:pPr lvl="2">
              <a:lnSpc>
                <a:spcPct val="120000"/>
              </a:lnSpc>
            </a:pPr>
            <a:r>
              <a:rPr lang="en-US" sz="3400" dirty="0"/>
              <a:t>May prohibit photographing/copying</a:t>
            </a:r>
          </a:p>
          <a:p>
            <a:pPr lvl="2">
              <a:lnSpc>
                <a:spcPct val="120000"/>
              </a:lnSpc>
            </a:pPr>
            <a:r>
              <a:rPr lang="en-US" sz="3400" dirty="0"/>
              <a:t>May require signing a non-disclosure agreement</a:t>
            </a:r>
          </a:p>
          <a:p>
            <a:pPr lvl="2">
              <a:lnSpc>
                <a:spcPct val="120000"/>
              </a:lnSpc>
            </a:pPr>
            <a:r>
              <a:rPr lang="en-US" sz="3400" dirty="0"/>
              <a:t>May not limit time for review (besides the 10 days)</a:t>
            </a:r>
          </a:p>
          <a:p>
            <a:pPr lvl="2">
              <a:lnSpc>
                <a:spcPct val="120000"/>
              </a:lnSpc>
            </a:pPr>
            <a:r>
              <a:rPr lang="en-US" sz="3400" dirty="0"/>
              <a:t>May not require supervision</a:t>
            </a:r>
          </a:p>
          <a:p>
            <a:pPr lvl="1">
              <a:lnSpc>
                <a:spcPct val="120000"/>
              </a:lnSpc>
            </a:pPr>
            <a:r>
              <a:rPr lang="en-US" sz="4500" dirty="0"/>
              <a:t>Party must be given at least 10 days to submit a written response</a:t>
            </a:r>
          </a:p>
          <a:p>
            <a:pPr>
              <a:lnSpc>
                <a:spcPct val="120000"/>
              </a:lnSpc>
            </a:pPr>
            <a:r>
              <a:rPr lang="en-US" sz="4500" dirty="0"/>
              <a:t>Investigator must consider that written response before completing investigation report</a:t>
            </a:r>
          </a:p>
          <a:p>
            <a:pPr>
              <a:lnSpc>
                <a:spcPct val="120000"/>
              </a:lnSpc>
            </a:pPr>
            <a:r>
              <a:rPr lang="en-US" sz="4500" dirty="0"/>
              <a:t>Must make all that evidence available at any hearing </a:t>
            </a:r>
          </a:p>
          <a:p>
            <a:endParaRPr lang="en-US" dirty="0"/>
          </a:p>
        </p:txBody>
      </p:sp>
      <p:sp>
        <p:nvSpPr>
          <p:cNvPr id="4" name="Slide Number Placeholder 3">
            <a:extLst>
              <a:ext uri="{FF2B5EF4-FFF2-40B4-BE49-F238E27FC236}">
                <a16:creationId xmlns:a16="http://schemas.microsoft.com/office/drawing/2014/main" id="{5A92D83C-AB06-6B83-F8CE-1662D3635190}"/>
              </a:ext>
            </a:extLst>
          </p:cNvPr>
          <p:cNvSpPr>
            <a:spLocks noGrp="1"/>
          </p:cNvSpPr>
          <p:nvPr>
            <p:ph type="sldNum" sz="quarter" idx="12"/>
          </p:nvPr>
        </p:nvSpPr>
        <p:spPr/>
        <p:txBody>
          <a:bodyPr/>
          <a:lstStyle/>
          <a:p>
            <a:fld id="{7C128671-D032-469D-8723-87B14E1C74F3}" type="slidenum">
              <a:rPr lang="en-US" smtClean="0"/>
              <a:t>161</a:t>
            </a:fld>
            <a:endParaRPr lang="en-US"/>
          </a:p>
        </p:txBody>
      </p:sp>
      <p:sp>
        <p:nvSpPr>
          <p:cNvPr id="7" name="TextBox 6">
            <a:extLst>
              <a:ext uri="{FF2B5EF4-FFF2-40B4-BE49-F238E27FC236}">
                <a16:creationId xmlns:a16="http://schemas.microsoft.com/office/drawing/2014/main" id="{354DB908-34B1-EE06-E996-D2BD7CF8A09A}"/>
              </a:ext>
            </a:extLst>
          </p:cNvPr>
          <p:cNvSpPr txBox="1"/>
          <p:nvPr/>
        </p:nvSpPr>
        <p:spPr>
          <a:xfrm>
            <a:off x="9473453" y="6308209"/>
            <a:ext cx="2057400" cy="369332"/>
          </a:xfrm>
          <a:prstGeom prst="rect">
            <a:avLst/>
          </a:prstGeom>
          <a:noFill/>
        </p:spPr>
        <p:txBody>
          <a:bodyPr wrap="square" rtlCol="0">
            <a:spAutoFit/>
          </a:bodyPr>
          <a:lstStyle/>
          <a:p>
            <a:r>
              <a:rPr lang="en-US" b="1" dirty="0"/>
              <a:t>*Title IX Only</a:t>
            </a:r>
          </a:p>
        </p:txBody>
      </p:sp>
    </p:spTree>
    <p:extLst>
      <p:ext uri="{BB962C8B-B14F-4D97-AF65-F5344CB8AC3E}">
        <p14:creationId xmlns:p14="http://schemas.microsoft.com/office/powerpoint/2010/main" val="220832237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B9C9-B510-D9CD-3897-314E43148CF8}"/>
              </a:ext>
            </a:extLst>
          </p:cNvPr>
          <p:cNvSpPr>
            <a:spLocks noGrp="1"/>
          </p:cNvSpPr>
          <p:nvPr>
            <p:ph type="title"/>
          </p:nvPr>
        </p:nvSpPr>
        <p:spPr/>
        <p:txBody>
          <a:bodyPr/>
          <a:lstStyle/>
          <a:p>
            <a:r>
              <a:rPr lang="en-US" dirty="0"/>
              <a:t>Provide “Directly Related” Evidence to </a:t>
            </a:r>
            <a:br>
              <a:rPr lang="en-US" dirty="0"/>
            </a:br>
            <a:r>
              <a:rPr lang="en-US" dirty="0"/>
              <a:t>Parties* </a:t>
            </a:r>
          </a:p>
        </p:txBody>
      </p:sp>
      <p:sp>
        <p:nvSpPr>
          <p:cNvPr id="3" name="Content Placeholder 2">
            <a:extLst>
              <a:ext uri="{FF2B5EF4-FFF2-40B4-BE49-F238E27FC236}">
                <a16:creationId xmlns:a16="http://schemas.microsoft.com/office/drawing/2014/main" id="{427D664D-D655-7B90-7C5A-ED10A5D2EA63}"/>
              </a:ext>
            </a:extLst>
          </p:cNvPr>
          <p:cNvSpPr>
            <a:spLocks noGrp="1"/>
          </p:cNvSpPr>
          <p:nvPr>
            <p:ph idx="1"/>
          </p:nvPr>
        </p:nvSpPr>
        <p:spPr/>
        <p:txBody>
          <a:bodyPr/>
          <a:lstStyle/>
          <a:p>
            <a:r>
              <a:rPr lang="en-US" dirty="0"/>
              <a:t>Types of evidence that must be provided to parties:</a:t>
            </a:r>
          </a:p>
          <a:p>
            <a:pPr lvl="1"/>
            <a:r>
              <a:rPr lang="en-US" dirty="0"/>
              <a:t>Documents collected from the parties</a:t>
            </a:r>
          </a:p>
          <a:p>
            <a:pPr lvl="2"/>
            <a:r>
              <a:rPr lang="en-US" dirty="0"/>
              <a:t>Text messages</a:t>
            </a:r>
          </a:p>
          <a:p>
            <a:pPr lvl="2"/>
            <a:r>
              <a:rPr lang="en-US" dirty="0"/>
              <a:t>Emails</a:t>
            </a:r>
          </a:p>
          <a:p>
            <a:pPr lvl="2"/>
            <a:r>
              <a:rPr lang="en-US" dirty="0"/>
              <a:t>Social media posts and messages</a:t>
            </a:r>
          </a:p>
          <a:p>
            <a:pPr lvl="2"/>
            <a:r>
              <a:rPr lang="en-US" dirty="0"/>
              <a:t>Photos and videos</a:t>
            </a:r>
          </a:p>
          <a:p>
            <a:pPr lvl="1"/>
            <a:r>
              <a:rPr lang="en-US" dirty="0"/>
              <a:t>Other evidence</a:t>
            </a:r>
          </a:p>
          <a:p>
            <a:pPr lvl="2"/>
            <a:r>
              <a:rPr lang="en-US" dirty="0"/>
              <a:t>Police reports</a:t>
            </a:r>
          </a:p>
          <a:p>
            <a:pPr lvl="2"/>
            <a:r>
              <a:rPr lang="en-US" dirty="0"/>
              <a:t>Security footage</a:t>
            </a:r>
          </a:p>
          <a:p>
            <a:pPr lvl="2"/>
            <a:r>
              <a:rPr lang="en-US" dirty="0" err="1"/>
              <a:t>Wifi</a:t>
            </a:r>
            <a:r>
              <a:rPr lang="en-US" dirty="0"/>
              <a:t> access point records</a:t>
            </a:r>
          </a:p>
          <a:p>
            <a:pPr lvl="1"/>
            <a:r>
              <a:rPr lang="en-US" dirty="0"/>
              <a:t>Party and witness interviews</a:t>
            </a:r>
          </a:p>
          <a:p>
            <a:endParaRPr lang="en-US" dirty="0"/>
          </a:p>
        </p:txBody>
      </p:sp>
      <p:sp>
        <p:nvSpPr>
          <p:cNvPr id="4" name="Slide Number Placeholder 3">
            <a:extLst>
              <a:ext uri="{FF2B5EF4-FFF2-40B4-BE49-F238E27FC236}">
                <a16:creationId xmlns:a16="http://schemas.microsoft.com/office/drawing/2014/main" id="{5913A727-3217-3AA8-1949-15C6ABBC690E}"/>
              </a:ext>
            </a:extLst>
          </p:cNvPr>
          <p:cNvSpPr>
            <a:spLocks noGrp="1"/>
          </p:cNvSpPr>
          <p:nvPr>
            <p:ph type="sldNum" sz="quarter" idx="12"/>
          </p:nvPr>
        </p:nvSpPr>
        <p:spPr/>
        <p:txBody>
          <a:bodyPr/>
          <a:lstStyle/>
          <a:p>
            <a:fld id="{7C128671-D032-469D-8723-87B14E1C74F3}" type="slidenum">
              <a:rPr lang="en-US" smtClean="0"/>
              <a:t>162</a:t>
            </a:fld>
            <a:endParaRPr lang="en-US"/>
          </a:p>
        </p:txBody>
      </p:sp>
      <p:sp>
        <p:nvSpPr>
          <p:cNvPr id="5" name="TextBox 4">
            <a:extLst>
              <a:ext uri="{FF2B5EF4-FFF2-40B4-BE49-F238E27FC236}">
                <a16:creationId xmlns:a16="http://schemas.microsoft.com/office/drawing/2014/main" id="{92394B3A-A860-2ED8-2996-7833317ED90B}"/>
              </a:ext>
            </a:extLst>
          </p:cNvPr>
          <p:cNvSpPr txBox="1"/>
          <p:nvPr/>
        </p:nvSpPr>
        <p:spPr>
          <a:xfrm>
            <a:off x="8749553" y="6308209"/>
            <a:ext cx="3124200" cy="369332"/>
          </a:xfrm>
          <a:prstGeom prst="rect">
            <a:avLst/>
          </a:prstGeom>
          <a:noFill/>
        </p:spPr>
        <p:txBody>
          <a:bodyPr wrap="square" rtlCol="0">
            <a:spAutoFit/>
          </a:bodyPr>
          <a:lstStyle/>
          <a:p>
            <a:pPr lvl="1">
              <a:spcBef>
                <a:spcPts val="1800"/>
              </a:spcBef>
            </a:pPr>
            <a:r>
              <a:rPr lang="en-US" b="1" dirty="0"/>
              <a:t>*Title IX Only</a:t>
            </a:r>
          </a:p>
        </p:txBody>
      </p:sp>
      <p:grpSp>
        <p:nvGrpSpPr>
          <p:cNvPr id="8" name="Group 7">
            <a:extLst>
              <a:ext uri="{FF2B5EF4-FFF2-40B4-BE49-F238E27FC236}">
                <a16:creationId xmlns:a16="http://schemas.microsoft.com/office/drawing/2014/main" id="{E75797DA-5A91-C082-F32A-DC3726D57782}"/>
              </a:ext>
            </a:extLst>
          </p:cNvPr>
          <p:cNvGrpSpPr/>
          <p:nvPr/>
        </p:nvGrpSpPr>
        <p:grpSpPr>
          <a:xfrm>
            <a:off x="8263999" y="2325768"/>
            <a:ext cx="2923954" cy="3590187"/>
            <a:chOff x="7889358" y="2902688"/>
            <a:chExt cx="2923954" cy="3590187"/>
          </a:xfrm>
        </p:grpSpPr>
        <p:grpSp>
          <p:nvGrpSpPr>
            <p:cNvPr id="9" name="Group 8">
              <a:extLst>
                <a:ext uri="{FF2B5EF4-FFF2-40B4-BE49-F238E27FC236}">
                  <a16:creationId xmlns:a16="http://schemas.microsoft.com/office/drawing/2014/main" id="{380C31B9-7DC5-9246-E957-721B998C0251}"/>
                </a:ext>
              </a:extLst>
            </p:cNvPr>
            <p:cNvGrpSpPr/>
            <p:nvPr/>
          </p:nvGrpSpPr>
          <p:grpSpPr>
            <a:xfrm>
              <a:off x="8070112" y="3060256"/>
              <a:ext cx="2562446" cy="2976156"/>
              <a:chOff x="8463517" y="2583712"/>
              <a:chExt cx="2562446" cy="2976156"/>
            </a:xfrm>
          </p:grpSpPr>
          <p:sp>
            <p:nvSpPr>
              <p:cNvPr id="11" name="Speech Bubble: Rectangle with Corners Rounded 10">
                <a:extLst>
                  <a:ext uri="{FF2B5EF4-FFF2-40B4-BE49-F238E27FC236}">
                    <a16:creationId xmlns:a16="http://schemas.microsoft.com/office/drawing/2014/main" id="{DF25E599-8ECA-E7FD-FB78-BCB17B9036B4}"/>
                  </a:ext>
                </a:extLst>
              </p:cNvPr>
              <p:cNvSpPr/>
              <p:nvPr/>
            </p:nvSpPr>
            <p:spPr>
              <a:xfrm>
                <a:off x="8463517" y="2583712"/>
                <a:ext cx="2562446" cy="467832"/>
              </a:xfrm>
              <a:prstGeom prst="wedgeRoundRectCallout">
                <a:avLst>
                  <a:gd name="adj1" fmla="val 37259"/>
                  <a:gd name="adj2" fmla="val 76614"/>
                  <a:gd name="adj3" fmla="val 16667"/>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peech Bubble: Rectangle with Corners Rounded 11">
                <a:extLst>
                  <a:ext uri="{FF2B5EF4-FFF2-40B4-BE49-F238E27FC236}">
                    <a16:creationId xmlns:a16="http://schemas.microsoft.com/office/drawing/2014/main" id="{54BFA716-C5F0-BE5B-935D-42A7E11B5743}"/>
                  </a:ext>
                </a:extLst>
              </p:cNvPr>
              <p:cNvSpPr/>
              <p:nvPr/>
            </p:nvSpPr>
            <p:spPr>
              <a:xfrm>
                <a:off x="8463517" y="3221444"/>
                <a:ext cx="1998920" cy="467832"/>
              </a:xfrm>
              <a:prstGeom prst="wedgeRoundRectCallout">
                <a:avLst>
                  <a:gd name="adj1" fmla="val -34018"/>
                  <a:gd name="adj2" fmla="val 8570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peech Bubble: Rectangle with Corners Rounded 12">
                <a:extLst>
                  <a:ext uri="{FF2B5EF4-FFF2-40B4-BE49-F238E27FC236}">
                    <a16:creationId xmlns:a16="http://schemas.microsoft.com/office/drawing/2014/main" id="{F5313B21-8379-9A7D-B50D-FA6D0A1FC1FB}"/>
                  </a:ext>
                </a:extLst>
              </p:cNvPr>
              <p:cNvSpPr/>
              <p:nvPr/>
            </p:nvSpPr>
            <p:spPr>
              <a:xfrm>
                <a:off x="9324753" y="3806457"/>
                <a:ext cx="1701210" cy="467832"/>
              </a:xfrm>
              <a:prstGeom prst="wedgeRoundRectCallout">
                <a:avLst>
                  <a:gd name="adj1" fmla="val 37259"/>
                  <a:gd name="adj2" fmla="val 76614"/>
                  <a:gd name="adj3" fmla="val 16667"/>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peech Bubble: Rectangle with Corners Rounded 13">
                <a:extLst>
                  <a:ext uri="{FF2B5EF4-FFF2-40B4-BE49-F238E27FC236}">
                    <a16:creationId xmlns:a16="http://schemas.microsoft.com/office/drawing/2014/main" id="{EDC212FB-FE46-2E4B-45A0-EC7A98B0F3E3}"/>
                  </a:ext>
                </a:extLst>
              </p:cNvPr>
              <p:cNvSpPr/>
              <p:nvPr/>
            </p:nvSpPr>
            <p:spPr>
              <a:xfrm>
                <a:off x="9888279" y="4520205"/>
                <a:ext cx="1137684" cy="467832"/>
              </a:xfrm>
              <a:prstGeom prst="wedgeRoundRectCallout">
                <a:avLst>
                  <a:gd name="adj1" fmla="val 37259"/>
                  <a:gd name="adj2" fmla="val 76614"/>
                  <a:gd name="adj3" fmla="val 16667"/>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peech Bubble: Rectangle with Corners Rounded 14">
                <a:extLst>
                  <a:ext uri="{FF2B5EF4-FFF2-40B4-BE49-F238E27FC236}">
                    <a16:creationId xmlns:a16="http://schemas.microsoft.com/office/drawing/2014/main" id="{71271C04-0504-4DC7-E3F5-81F7493BFB45}"/>
                  </a:ext>
                </a:extLst>
              </p:cNvPr>
              <p:cNvSpPr/>
              <p:nvPr/>
            </p:nvSpPr>
            <p:spPr>
              <a:xfrm>
                <a:off x="8463517" y="5092036"/>
                <a:ext cx="1998920" cy="467832"/>
              </a:xfrm>
              <a:prstGeom prst="wedgeRoundRectCallout">
                <a:avLst>
                  <a:gd name="adj1" fmla="val -34018"/>
                  <a:gd name="adj2" fmla="val 8570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2740A1FA-9585-4FBF-A523-5181160DEC72}"/>
                </a:ext>
              </a:extLst>
            </p:cNvPr>
            <p:cNvSpPr/>
            <p:nvPr/>
          </p:nvSpPr>
          <p:spPr>
            <a:xfrm>
              <a:off x="7889358" y="2902688"/>
              <a:ext cx="2923954" cy="359018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spTree>
    <p:extLst>
      <p:ext uri="{BB962C8B-B14F-4D97-AF65-F5344CB8AC3E}">
        <p14:creationId xmlns:p14="http://schemas.microsoft.com/office/powerpoint/2010/main" val="226790365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B9C9-B510-D9CD-3897-314E43148CF8}"/>
              </a:ext>
            </a:extLst>
          </p:cNvPr>
          <p:cNvSpPr>
            <a:spLocks noGrp="1"/>
          </p:cNvSpPr>
          <p:nvPr>
            <p:ph type="title"/>
          </p:nvPr>
        </p:nvSpPr>
        <p:spPr/>
        <p:txBody>
          <a:bodyPr/>
          <a:lstStyle/>
          <a:p>
            <a:r>
              <a:rPr lang="en-US" dirty="0"/>
              <a:t>Provide “Directly Related” Evidence to </a:t>
            </a:r>
            <a:br>
              <a:rPr lang="en-US" dirty="0"/>
            </a:br>
            <a:r>
              <a:rPr lang="en-US" dirty="0"/>
              <a:t>Parties* </a:t>
            </a:r>
          </a:p>
        </p:txBody>
      </p:sp>
      <p:sp>
        <p:nvSpPr>
          <p:cNvPr id="3" name="Content Placeholder 2">
            <a:extLst>
              <a:ext uri="{FF2B5EF4-FFF2-40B4-BE49-F238E27FC236}">
                <a16:creationId xmlns:a16="http://schemas.microsoft.com/office/drawing/2014/main" id="{427D664D-D655-7B90-7C5A-ED10A5D2EA63}"/>
              </a:ext>
            </a:extLst>
          </p:cNvPr>
          <p:cNvSpPr>
            <a:spLocks noGrp="1"/>
          </p:cNvSpPr>
          <p:nvPr>
            <p:ph idx="1"/>
          </p:nvPr>
        </p:nvSpPr>
        <p:spPr/>
        <p:txBody>
          <a:bodyPr/>
          <a:lstStyle/>
          <a:p>
            <a:pPr>
              <a:lnSpc>
                <a:spcPct val="100000"/>
              </a:lnSpc>
            </a:pPr>
            <a:r>
              <a:rPr lang="en-US" sz="3800" dirty="0"/>
              <a:t>Sexual history = include if directly related</a:t>
            </a:r>
          </a:p>
          <a:p>
            <a:pPr lvl="1">
              <a:lnSpc>
                <a:spcPct val="100000"/>
              </a:lnSpc>
            </a:pPr>
            <a:r>
              <a:rPr lang="en-US" sz="3000" dirty="0"/>
              <a:t>Protections related to complainant’s prior sexual history do not apply at this stage</a:t>
            </a:r>
          </a:p>
          <a:p>
            <a:pPr lvl="1">
              <a:lnSpc>
                <a:spcPct val="100000"/>
              </a:lnSpc>
            </a:pPr>
            <a:r>
              <a:rPr lang="en-US" sz="3000" dirty="0"/>
              <a:t>Still analyze whether such evidence is “directly related to the allegations”</a:t>
            </a:r>
          </a:p>
          <a:p>
            <a:pPr>
              <a:lnSpc>
                <a:spcPct val="100000"/>
              </a:lnSpc>
            </a:pPr>
            <a:r>
              <a:rPr lang="en-US" sz="3800" dirty="0"/>
              <a:t>Privileged information = only with waiver of privilege</a:t>
            </a:r>
          </a:p>
          <a:p>
            <a:pPr>
              <a:lnSpc>
                <a:spcPct val="100000"/>
              </a:lnSpc>
            </a:pPr>
            <a:r>
              <a:rPr lang="en-US" sz="3800" dirty="0"/>
              <a:t>Treatment records = only with written consent</a:t>
            </a:r>
          </a:p>
          <a:p>
            <a:endParaRPr lang="en-US" dirty="0"/>
          </a:p>
        </p:txBody>
      </p:sp>
      <p:sp>
        <p:nvSpPr>
          <p:cNvPr id="4" name="Slide Number Placeholder 3">
            <a:extLst>
              <a:ext uri="{FF2B5EF4-FFF2-40B4-BE49-F238E27FC236}">
                <a16:creationId xmlns:a16="http://schemas.microsoft.com/office/drawing/2014/main" id="{5913A727-3217-3AA8-1949-15C6ABBC690E}"/>
              </a:ext>
            </a:extLst>
          </p:cNvPr>
          <p:cNvSpPr>
            <a:spLocks noGrp="1"/>
          </p:cNvSpPr>
          <p:nvPr>
            <p:ph type="sldNum" sz="quarter" idx="12"/>
          </p:nvPr>
        </p:nvSpPr>
        <p:spPr/>
        <p:txBody>
          <a:bodyPr/>
          <a:lstStyle/>
          <a:p>
            <a:fld id="{7C128671-D032-469D-8723-87B14E1C74F3}" type="slidenum">
              <a:rPr lang="en-US" smtClean="0"/>
              <a:t>163</a:t>
            </a:fld>
            <a:endParaRPr lang="en-US"/>
          </a:p>
        </p:txBody>
      </p:sp>
      <p:sp>
        <p:nvSpPr>
          <p:cNvPr id="5" name="TextBox 4">
            <a:extLst>
              <a:ext uri="{FF2B5EF4-FFF2-40B4-BE49-F238E27FC236}">
                <a16:creationId xmlns:a16="http://schemas.microsoft.com/office/drawing/2014/main" id="{92394B3A-A860-2ED8-2996-7833317ED90B}"/>
              </a:ext>
            </a:extLst>
          </p:cNvPr>
          <p:cNvSpPr txBox="1"/>
          <p:nvPr/>
        </p:nvSpPr>
        <p:spPr>
          <a:xfrm>
            <a:off x="8749553" y="6308209"/>
            <a:ext cx="3124200" cy="369332"/>
          </a:xfrm>
          <a:prstGeom prst="rect">
            <a:avLst/>
          </a:prstGeom>
          <a:noFill/>
        </p:spPr>
        <p:txBody>
          <a:bodyPr wrap="square" rtlCol="0">
            <a:spAutoFit/>
          </a:bodyPr>
          <a:lstStyle/>
          <a:p>
            <a:pPr lvl="1">
              <a:spcBef>
                <a:spcPts val="1800"/>
              </a:spcBef>
            </a:pPr>
            <a:r>
              <a:rPr lang="en-US" b="1" dirty="0"/>
              <a:t>*Title IX Only</a:t>
            </a:r>
          </a:p>
        </p:txBody>
      </p:sp>
    </p:spTree>
    <p:extLst>
      <p:ext uri="{BB962C8B-B14F-4D97-AF65-F5344CB8AC3E}">
        <p14:creationId xmlns:p14="http://schemas.microsoft.com/office/powerpoint/2010/main" val="38226933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B9C9-B510-D9CD-3897-314E43148CF8}"/>
              </a:ext>
            </a:extLst>
          </p:cNvPr>
          <p:cNvSpPr>
            <a:spLocks noGrp="1"/>
          </p:cNvSpPr>
          <p:nvPr>
            <p:ph type="title"/>
          </p:nvPr>
        </p:nvSpPr>
        <p:spPr/>
        <p:txBody>
          <a:bodyPr/>
          <a:lstStyle/>
          <a:p>
            <a:r>
              <a:rPr lang="en-US" dirty="0"/>
              <a:t>Provide “Directly Related” Evidence to </a:t>
            </a:r>
            <a:br>
              <a:rPr lang="en-US" dirty="0"/>
            </a:br>
            <a:r>
              <a:rPr lang="en-US" dirty="0"/>
              <a:t>Parties* </a:t>
            </a:r>
          </a:p>
        </p:txBody>
      </p:sp>
      <p:sp>
        <p:nvSpPr>
          <p:cNvPr id="3" name="Content Placeholder 2">
            <a:extLst>
              <a:ext uri="{FF2B5EF4-FFF2-40B4-BE49-F238E27FC236}">
                <a16:creationId xmlns:a16="http://schemas.microsoft.com/office/drawing/2014/main" id="{427D664D-D655-7B90-7C5A-ED10A5D2EA63}"/>
              </a:ext>
            </a:extLst>
          </p:cNvPr>
          <p:cNvSpPr>
            <a:spLocks noGrp="1"/>
          </p:cNvSpPr>
          <p:nvPr>
            <p:ph idx="1"/>
          </p:nvPr>
        </p:nvSpPr>
        <p:spPr>
          <a:xfrm>
            <a:off x="318247" y="1690688"/>
            <a:ext cx="11555506" cy="4486275"/>
          </a:xfrm>
        </p:spPr>
        <p:txBody>
          <a:bodyPr>
            <a:normAutofit lnSpcReduction="10000"/>
          </a:bodyPr>
          <a:lstStyle/>
          <a:p>
            <a:pPr>
              <a:lnSpc>
                <a:spcPct val="100000"/>
              </a:lnSpc>
            </a:pPr>
            <a:r>
              <a:rPr lang="en-US" sz="2400" dirty="0"/>
              <a:t>Privileged information</a:t>
            </a:r>
          </a:p>
          <a:p>
            <a:pPr lvl="1">
              <a:lnSpc>
                <a:spcPct val="100000"/>
              </a:lnSpc>
            </a:pPr>
            <a:r>
              <a:rPr lang="en-US" dirty="0"/>
              <a:t>Do not require, allow, rely upon, otherwise use questions or evidence that constitute or seek disclosure of, information protected under a legally recognized privilege, unless person holding such privilege has waived the privilege</a:t>
            </a:r>
          </a:p>
          <a:p>
            <a:pPr>
              <a:lnSpc>
                <a:spcPct val="100000"/>
              </a:lnSpc>
            </a:pPr>
            <a:r>
              <a:rPr lang="en-US" sz="2400" dirty="0"/>
              <a:t>Treatment records</a:t>
            </a:r>
          </a:p>
          <a:p>
            <a:pPr lvl="1">
              <a:lnSpc>
                <a:spcPct val="100000"/>
              </a:lnSpc>
            </a:pPr>
            <a:r>
              <a:rPr lang="en-US" dirty="0"/>
              <a:t>Institution cannot access, consider, disclose, or otherwise use a party’s records that are made or maintained by a physician, psychiatrist, psychologist, or other recognized professional or paraprofessional acting in the professional’s or paraprofessional’s capacity, or assisting in that capacity, and which are made and maintained in connection with the provision of treatment to the party, unless the school obtains that party’s voluntary, written consent to do so.</a:t>
            </a:r>
          </a:p>
          <a:p>
            <a:endParaRPr lang="en-US" dirty="0"/>
          </a:p>
        </p:txBody>
      </p:sp>
      <p:sp>
        <p:nvSpPr>
          <p:cNvPr id="4" name="Slide Number Placeholder 3">
            <a:extLst>
              <a:ext uri="{FF2B5EF4-FFF2-40B4-BE49-F238E27FC236}">
                <a16:creationId xmlns:a16="http://schemas.microsoft.com/office/drawing/2014/main" id="{5913A727-3217-3AA8-1949-15C6ABBC690E}"/>
              </a:ext>
            </a:extLst>
          </p:cNvPr>
          <p:cNvSpPr>
            <a:spLocks noGrp="1"/>
          </p:cNvSpPr>
          <p:nvPr>
            <p:ph type="sldNum" sz="quarter" idx="12"/>
          </p:nvPr>
        </p:nvSpPr>
        <p:spPr/>
        <p:txBody>
          <a:bodyPr/>
          <a:lstStyle/>
          <a:p>
            <a:fld id="{7C128671-D032-469D-8723-87B14E1C74F3}" type="slidenum">
              <a:rPr lang="en-US" smtClean="0"/>
              <a:t>164</a:t>
            </a:fld>
            <a:endParaRPr lang="en-US"/>
          </a:p>
        </p:txBody>
      </p:sp>
      <p:sp>
        <p:nvSpPr>
          <p:cNvPr id="5" name="TextBox 4">
            <a:extLst>
              <a:ext uri="{FF2B5EF4-FFF2-40B4-BE49-F238E27FC236}">
                <a16:creationId xmlns:a16="http://schemas.microsoft.com/office/drawing/2014/main" id="{92394B3A-A860-2ED8-2996-7833317ED90B}"/>
              </a:ext>
            </a:extLst>
          </p:cNvPr>
          <p:cNvSpPr txBox="1"/>
          <p:nvPr/>
        </p:nvSpPr>
        <p:spPr>
          <a:xfrm>
            <a:off x="8749553" y="6308209"/>
            <a:ext cx="3124200" cy="369332"/>
          </a:xfrm>
          <a:prstGeom prst="rect">
            <a:avLst/>
          </a:prstGeom>
          <a:noFill/>
        </p:spPr>
        <p:txBody>
          <a:bodyPr wrap="square" rtlCol="0">
            <a:spAutoFit/>
          </a:bodyPr>
          <a:lstStyle/>
          <a:p>
            <a:pPr lvl="1">
              <a:spcBef>
                <a:spcPts val="1800"/>
              </a:spcBef>
            </a:pPr>
            <a:r>
              <a:rPr lang="en-US" b="1" dirty="0"/>
              <a:t>*Title IX Only</a:t>
            </a:r>
          </a:p>
        </p:txBody>
      </p:sp>
    </p:spTree>
    <p:extLst>
      <p:ext uri="{BB962C8B-B14F-4D97-AF65-F5344CB8AC3E}">
        <p14:creationId xmlns:p14="http://schemas.microsoft.com/office/powerpoint/2010/main" val="408358427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B9C9-B510-D9CD-3897-314E43148CF8}"/>
              </a:ext>
            </a:extLst>
          </p:cNvPr>
          <p:cNvSpPr>
            <a:spLocks noGrp="1"/>
          </p:cNvSpPr>
          <p:nvPr>
            <p:ph type="title"/>
          </p:nvPr>
        </p:nvSpPr>
        <p:spPr/>
        <p:txBody>
          <a:bodyPr/>
          <a:lstStyle/>
          <a:p>
            <a:r>
              <a:rPr lang="en-US" dirty="0"/>
              <a:t>Provide “Directly Related” Evidence to </a:t>
            </a:r>
            <a:br>
              <a:rPr lang="en-US" dirty="0"/>
            </a:br>
            <a:r>
              <a:rPr lang="en-US" dirty="0"/>
              <a:t>Parties* </a:t>
            </a:r>
          </a:p>
        </p:txBody>
      </p:sp>
      <p:sp>
        <p:nvSpPr>
          <p:cNvPr id="3" name="Content Placeholder 2">
            <a:extLst>
              <a:ext uri="{FF2B5EF4-FFF2-40B4-BE49-F238E27FC236}">
                <a16:creationId xmlns:a16="http://schemas.microsoft.com/office/drawing/2014/main" id="{427D664D-D655-7B90-7C5A-ED10A5D2EA63}"/>
              </a:ext>
            </a:extLst>
          </p:cNvPr>
          <p:cNvSpPr>
            <a:spLocks noGrp="1"/>
          </p:cNvSpPr>
          <p:nvPr>
            <p:ph idx="1"/>
          </p:nvPr>
        </p:nvSpPr>
        <p:spPr/>
        <p:txBody>
          <a:bodyPr>
            <a:normAutofit/>
          </a:bodyPr>
          <a:lstStyle/>
          <a:p>
            <a:pPr>
              <a:lnSpc>
                <a:spcPct val="100000"/>
              </a:lnSpc>
            </a:pPr>
            <a:r>
              <a:rPr lang="en-US" sz="3000" dirty="0"/>
              <a:t>May not categorically prohibit certain types of evidence if directly related (and later if relevant):</a:t>
            </a:r>
          </a:p>
          <a:p>
            <a:pPr lvl="1">
              <a:lnSpc>
                <a:spcPct val="100000"/>
              </a:lnSpc>
            </a:pPr>
            <a:r>
              <a:rPr lang="en-US" dirty="0"/>
              <a:t>Lie detector test results</a:t>
            </a:r>
          </a:p>
          <a:p>
            <a:pPr lvl="1">
              <a:lnSpc>
                <a:spcPct val="100000"/>
              </a:lnSpc>
            </a:pPr>
            <a:r>
              <a:rPr lang="en-US" dirty="0"/>
              <a:t>Character evidence/witnesses</a:t>
            </a:r>
          </a:p>
          <a:p>
            <a:pPr lvl="1">
              <a:lnSpc>
                <a:spcPct val="100000"/>
              </a:lnSpc>
            </a:pPr>
            <a:r>
              <a:rPr lang="en-US" dirty="0"/>
              <a:t>Expert reports/witnesses</a:t>
            </a:r>
          </a:p>
          <a:p>
            <a:pPr lvl="1">
              <a:lnSpc>
                <a:spcPct val="100000"/>
              </a:lnSpc>
            </a:pPr>
            <a:r>
              <a:rPr lang="en-US" dirty="0"/>
              <a:t>Prior bad acts (e.g., prior policy violation by respondent)</a:t>
            </a:r>
          </a:p>
          <a:p>
            <a:pPr lvl="1">
              <a:lnSpc>
                <a:spcPct val="100000"/>
              </a:lnSpc>
            </a:pPr>
            <a:r>
              <a:rPr lang="en-US" dirty="0"/>
              <a:t>Allegations of similar misconduct</a:t>
            </a:r>
          </a:p>
          <a:p>
            <a:pPr>
              <a:lnSpc>
                <a:spcPct val="100000"/>
              </a:lnSpc>
            </a:pPr>
            <a:r>
              <a:rPr lang="en-US" sz="3000" dirty="0"/>
              <a:t>But can have policy for how much weight and credibility decision-makers will give these types of evidence</a:t>
            </a:r>
          </a:p>
          <a:p>
            <a:endParaRPr lang="en-US" dirty="0"/>
          </a:p>
        </p:txBody>
      </p:sp>
      <p:sp>
        <p:nvSpPr>
          <p:cNvPr id="4" name="Slide Number Placeholder 3">
            <a:extLst>
              <a:ext uri="{FF2B5EF4-FFF2-40B4-BE49-F238E27FC236}">
                <a16:creationId xmlns:a16="http://schemas.microsoft.com/office/drawing/2014/main" id="{5913A727-3217-3AA8-1949-15C6ABBC690E}"/>
              </a:ext>
            </a:extLst>
          </p:cNvPr>
          <p:cNvSpPr>
            <a:spLocks noGrp="1"/>
          </p:cNvSpPr>
          <p:nvPr>
            <p:ph type="sldNum" sz="quarter" idx="12"/>
          </p:nvPr>
        </p:nvSpPr>
        <p:spPr/>
        <p:txBody>
          <a:bodyPr/>
          <a:lstStyle/>
          <a:p>
            <a:fld id="{7C128671-D032-469D-8723-87B14E1C74F3}" type="slidenum">
              <a:rPr lang="en-US" smtClean="0"/>
              <a:t>165</a:t>
            </a:fld>
            <a:endParaRPr lang="en-US"/>
          </a:p>
        </p:txBody>
      </p:sp>
      <p:sp>
        <p:nvSpPr>
          <p:cNvPr id="5" name="TextBox 4">
            <a:extLst>
              <a:ext uri="{FF2B5EF4-FFF2-40B4-BE49-F238E27FC236}">
                <a16:creationId xmlns:a16="http://schemas.microsoft.com/office/drawing/2014/main" id="{92394B3A-A860-2ED8-2996-7833317ED90B}"/>
              </a:ext>
            </a:extLst>
          </p:cNvPr>
          <p:cNvSpPr txBox="1"/>
          <p:nvPr/>
        </p:nvSpPr>
        <p:spPr>
          <a:xfrm>
            <a:off x="8749553" y="6308209"/>
            <a:ext cx="3124200" cy="369332"/>
          </a:xfrm>
          <a:prstGeom prst="rect">
            <a:avLst/>
          </a:prstGeom>
          <a:noFill/>
        </p:spPr>
        <p:txBody>
          <a:bodyPr wrap="square" rtlCol="0">
            <a:spAutoFit/>
          </a:bodyPr>
          <a:lstStyle/>
          <a:p>
            <a:pPr lvl="1">
              <a:spcBef>
                <a:spcPts val="1800"/>
              </a:spcBef>
            </a:pPr>
            <a:r>
              <a:rPr lang="en-US" b="1" dirty="0"/>
              <a:t>*Title IX Only</a:t>
            </a:r>
          </a:p>
        </p:txBody>
      </p:sp>
    </p:spTree>
    <p:extLst>
      <p:ext uri="{BB962C8B-B14F-4D97-AF65-F5344CB8AC3E}">
        <p14:creationId xmlns:p14="http://schemas.microsoft.com/office/powerpoint/2010/main" val="202167222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B9C9-B510-D9CD-3897-314E43148CF8}"/>
              </a:ext>
            </a:extLst>
          </p:cNvPr>
          <p:cNvSpPr>
            <a:spLocks noGrp="1"/>
          </p:cNvSpPr>
          <p:nvPr>
            <p:ph type="title"/>
          </p:nvPr>
        </p:nvSpPr>
        <p:spPr/>
        <p:txBody>
          <a:bodyPr/>
          <a:lstStyle/>
          <a:p>
            <a:r>
              <a:rPr lang="en-US" dirty="0"/>
              <a:t>Provide “Directly Related” Evidence to </a:t>
            </a:r>
            <a:br>
              <a:rPr lang="en-US" dirty="0"/>
            </a:br>
            <a:r>
              <a:rPr lang="en-US" dirty="0"/>
              <a:t>Parties* </a:t>
            </a:r>
          </a:p>
        </p:txBody>
      </p:sp>
      <p:sp>
        <p:nvSpPr>
          <p:cNvPr id="3" name="Content Placeholder 2">
            <a:extLst>
              <a:ext uri="{FF2B5EF4-FFF2-40B4-BE49-F238E27FC236}">
                <a16:creationId xmlns:a16="http://schemas.microsoft.com/office/drawing/2014/main" id="{427D664D-D655-7B90-7C5A-ED10A5D2EA63}"/>
              </a:ext>
            </a:extLst>
          </p:cNvPr>
          <p:cNvSpPr>
            <a:spLocks noGrp="1"/>
          </p:cNvSpPr>
          <p:nvPr>
            <p:ph idx="1"/>
          </p:nvPr>
        </p:nvSpPr>
        <p:spPr/>
        <p:txBody>
          <a:bodyPr>
            <a:normAutofit/>
          </a:bodyPr>
          <a:lstStyle/>
          <a:p>
            <a:pPr>
              <a:lnSpc>
                <a:spcPct val="100000"/>
              </a:lnSpc>
            </a:pPr>
            <a:r>
              <a:rPr lang="en-US" sz="3200" dirty="0"/>
              <a:t>May permit or require the investigator to redact information that is not directly related to the allegations (or that is otherwise barred from use under the final regulations)</a:t>
            </a:r>
          </a:p>
          <a:p>
            <a:pPr lvl="1">
              <a:lnSpc>
                <a:spcPct val="100000"/>
              </a:lnSpc>
            </a:pPr>
            <a:r>
              <a:rPr lang="en-US" sz="2800" dirty="0"/>
              <a:t>Redactions are limited to information not directly related or that is otherwise specifically barred</a:t>
            </a:r>
          </a:p>
          <a:p>
            <a:pPr lvl="1">
              <a:lnSpc>
                <a:spcPct val="100000"/>
              </a:lnSpc>
            </a:pPr>
            <a:r>
              <a:rPr lang="en-US" sz="2800" dirty="0"/>
              <a:t>May not redact other information, such as confidential, sensitive, or prejudicial information, if it is directly related to the allegations</a:t>
            </a:r>
          </a:p>
          <a:p>
            <a:endParaRPr lang="en-US" dirty="0"/>
          </a:p>
        </p:txBody>
      </p:sp>
      <p:sp>
        <p:nvSpPr>
          <p:cNvPr id="4" name="Slide Number Placeholder 3">
            <a:extLst>
              <a:ext uri="{FF2B5EF4-FFF2-40B4-BE49-F238E27FC236}">
                <a16:creationId xmlns:a16="http://schemas.microsoft.com/office/drawing/2014/main" id="{5913A727-3217-3AA8-1949-15C6ABBC690E}"/>
              </a:ext>
            </a:extLst>
          </p:cNvPr>
          <p:cNvSpPr>
            <a:spLocks noGrp="1"/>
          </p:cNvSpPr>
          <p:nvPr>
            <p:ph type="sldNum" sz="quarter" idx="12"/>
          </p:nvPr>
        </p:nvSpPr>
        <p:spPr/>
        <p:txBody>
          <a:bodyPr/>
          <a:lstStyle/>
          <a:p>
            <a:fld id="{7C128671-D032-469D-8723-87B14E1C74F3}" type="slidenum">
              <a:rPr lang="en-US" smtClean="0"/>
              <a:t>166</a:t>
            </a:fld>
            <a:endParaRPr lang="en-US"/>
          </a:p>
        </p:txBody>
      </p:sp>
      <p:sp>
        <p:nvSpPr>
          <p:cNvPr id="5" name="TextBox 4">
            <a:extLst>
              <a:ext uri="{FF2B5EF4-FFF2-40B4-BE49-F238E27FC236}">
                <a16:creationId xmlns:a16="http://schemas.microsoft.com/office/drawing/2014/main" id="{92394B3A-A860-2ED8-2996-7833317ED90B}"/>
              </a:ext>
            </a:extLst>
          </p:cNvPr>
          <p:cNvSpPr txBox="1"/>
          <p:nvPr/>
        </p:nvSpPr>
        <p:spPr>
          <a:xfrm>
            <a:off x="8749553" y="6308209"/>
            <a:ext cx="3124200" cy="369332"/>
          </a:xfrm>
          <a:prstGeom prst="rect">
            <a:avLst/>
          </a:prstGeom>
          <a:noFill/>
        </p:spPr>
        <p:txBody>
          <a:bodyPr wrap="square" rtlCol="0">
            <a:spAutoFit/>
          </a:bodyPr>
          <a:lstStyle/>
          <a:p>
            <a:pPr lvl="1">
              <a:spcBef>
                <a:spcPts val="1800"/>
              </a:spcBef>
            </a:pPr>
            <a:r>
              <a:rPr lang="en-US" b="1" dirty="0"/>
              <a:t>*Title IX Only</a:t>
            </a:r>
          </a:p>
        </p:txBody>
      </p:sp>
    </p:spTree>
    <p:extLst>
      <p:ext uri="{BB962C8B-B14F-4D97-AF65-F5344CB8AC3E}">
        <p14:creationId xmlns:p14="http://schemas.microsoft.com/office/powerpoint/2010/main" val="420313943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3DB1F-E176-A9FA-98A1-9F6D346BAE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6843F8-BDA7-7B52-AE27-D380C5952332}"/>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81D25A04-03AD-F911-D3A8-CA9AF0AEF105}"/>
              </a:ext>
            </a:extLst>
          </p:cNvPr>
          <p:cNvSpPr>
            <a:spLocks noGrp="1"/>
          </p:cNvSpPr>
          <p:nvPr>
            <p:ph idx="1"/>
          </p:nvPr>
        </p:nvSpPr>
        <p:spPr>
          <a:noFill/>
        </p:spPr>
        <p:txBody>
          <a:bodyPr>
            <a:normAutofit/>
          </a:bodyPr>
          <a:lstStyle/>
          <a:p>
            <a:r>
              <a:rPr lang="en-US" dirty="0"/>
              <a:t>While the investigator is finalizing the directly related evidence for the parties’ review, she asks you whether she should include the following as part of the directly related evidence:</a:t>
            </a:r>
          </a:p>
          <a:p>
            <a:pPr lvl="1"/>
            <a:r>
              <a:rPr lang="en-US" dirty="0"/>
              <a:t>Haddie stated that she told Damian that she “usually want[s] to be in a more serious, long-term relationship before things get physical.” Haddie stated, “I had told him in an earlier conversation that I’d only been with a few guys and only when we were exclusively dating for a while.” </a:t>
            </a:r>
          </a:p>
          <a:p>
            <a:pPr lvl="1"/>
            <a:r>
              <a:rPr lang="en-US" dirty="0"/>
              <a:t>Haddie stated that Damian said something like, “I don’t get it. You told me that you’ve done more than this with other guys and we’ve known each other a while. What more are you waiting for?”</a:t>
            </a:r>
          </a:p>
          <a:p>
            <a:endParaRPr lang="en-US" dirty="0"/>
          </a:p>
        </p:txBody>
      </p:sp>
      <p:sp>
        <p:nvSpPr>
          <p:cNvPr id="4" name="Slide Number Placeholder 3">
            <a:extLst>
              <a:ext uri="{FF2B5EF4-FFF2-40B4-BE49-F238E27FC236}">
                <a16:creationId xmlns:a16="http://schemas.microsoft.com/office/drawing/2014/main" id="{5FBE732D-C9C6-EDEF-EB58-FE35623E08B0}"/>
              </a:ext>
            </a:extLst>
          </p:cNvPr>
          <p:cNvSpPr>
            <a:spLocks noGrp="1"/>
          </p:cNvSpPr>
          <p:nvPr>
            <p:ph type="sldNum" sz="quarter" idx="12"/>
          </p:nvPr>
        </p:nvSpPr>
        <p:spPr/>
        <p:txBody>
          <a:bodyPr/>
          <a:lstStyle/>
          <a:p>
            <a:fld id="{7C128671-D032-469D-8723-87B14E1C74F3}" type="slidenum">
              <a:rPr lang="en-US" smtClean="0"/>
              <a:t>167</a:t>
            </a:fld>
            <a:endParaRPr lang="en-US"/>
          </a:p>
        </p:txBody>
      </p:sp>
    </p:spTree>
    <p:extLst>
      <p:ext uri="{BB962C8B-B14F-4D97-AF65-F5344CB8AC3E}">
        <p14:creationId xmlns:p14="http://schemas.microsoft.com/office/powerpoint/2010/main" val="344660247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0CB7E-65EF-002A-8E9D-E465F2EBC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C9EBEE-AB76-CFA5-190C-B352D9979FE1}"/>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BB0F2780-13F8-E647-E916-4A2844B0C7B9}"/>
              </a:ext>
            </a:extLst>
          </p:cNvPr>
          <p:cNvSpPr>
            <a:spLocks noGrp="1"/>
          </p:cNvSpPr>
          <p:nvPr>
            <p:ph idx="1"/>
          </p:nvPr>
        </p:nvSpPr>
        <p:spPr>
          <a:noFill/>
        </p:spPr>
        <p:txBody>
          <a:bodyPr>
            <a:normAutofit/>
          </a:bodyPr>
          <a:lstStyle/>
          <a:p>
            <a:r>
              <a:rPr lang="en-US" dirty="0"/>
              <a:t>While the investigator is finalizing the directly related evidence for the parties’ review, she asks you whether she should include the following as part of the directly related evidence (cont.):</a:t>
            </a:r>
          </a:p>
          <a:p>
            <a:pPr lvl="1"/>
            <a:r>
              <a:rPr lang="en-US" dirty="0"/>
              <a:t>Elise stated, “I’ve always been a little creeped out by Damian. Every time I would see him, he would look me up and down, even though he was basically dating my roommate.”</a:t>
            </a:r>
          </a:p>
          <a:p>
            <a:pPr lvl="1"/>
            <a:r>
              <a:rPr lang="en-US" dirty="0"/>
              <a:t>Damian stated, “I’ve started to see a counselor because of the toll this process has taken.”</a:t>
            </a:r>
          </a:p>
          <a:p>
            <a:pPr lvl="1"/>
            <a:r>
              <a:rPr lang="en-US" dirty="0"/>
              <a:t>Damian stating, “I don’t really trust this process. My friend was falsely accused by a girl last year, and his whole college career was ruined.”</a:t>
            </a:r>
          </a:p>
          <a:p>
            <a:endParaRPr lang="en-US" dirty="0"/>
          </a:p>
        </p:txBody>
      </p:sp>
      <p:sp>
        <p:nvSpPr>
          <p:cNvPr id="4" name="Slide Number Placeholder 3">
            <a:extLst>
              <a:ext uri="{FF2B5EF4-FFF2-40B4-BE49-F238E27FC236}">
                <a16:creationId xmlns:a16="http://schemas.microsoft.com/office/drawing/2014/main" id="{5254CD8F-8AD3-32C4-F63C-5DFD8A2E88A0}"/>
              </a:ext>
            </a:extLst>
          </p:cNvPr>
          <p:cNvSpPr>
            <a:spLocks noGrp="1"/>
          </p:cNvSpPr>
          <p:nvPr>
            <p:ph type="sldNum" sz="quarter" idx="12"/>
          </p:nvPr>
        </p:nvSpPr>
        <p:spPr/>
        <p:txBody>
          <a:bodyPr/>
          <a:lstStyle/>
          <a:p>
            <a:fld id="{7C128671-D032-469D-8723-87B14E1C74F3}" type="slidenum">
              <a:rPr lang="en-US" smtClean="0"/>
              <a:t>168</a:t>
            </a:fld>
            <a:endParaRPr lang="en-US"/>
          </a:p>
        </p:txBody>
      </p:sp>
    </p:spTree>
    <p:extLst>
      <p:ext uri="{BB962C8B-B14F-4D97-AF65-F5344CB8AC3E}">
        <p14:creationId xmlns:p14="http://schemas.microsoft.com/office/powerpoint/2010/main" val="345327205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B9C9-B510-D9CD-3897-314E43148CF8}"/>
              </a:ext>
            </a:extLst>
          </p:cNvPr>
          <p:cNvSpPr>
            <a:spLocks noGrp="1"/>
          </p:cNvSpPr>
          <p:nvPr>
            <p:ph type="title"/>
          </p:nvPr>
        </p:nvSpPr>
        <p:spPr/>
        <p:txBody>
          <a:bodyPr/>
          <a:lstStyle/>
          <a:p>
            <a:r>
              <a:rPr lang="en-US" dirty="0"/>
              <a:t>Provide “Directly Related” Evidence to </a:t>
            </a:r>
            <a:br>
              <a:rPr lang="en-US" dirty="0"/>
            </a:br>
            <a:r>
              <a:rPr lang="en-US" dirty="0"/>
              <a:t>Parties* </a:t>
            </a:r>
          </a:p>
        </p:txBody>
      </p:sp>
      <p:sp>
        <p:nvSpPr>
          <p:cNvPr id="3" name="Content Placeholder 2">
            <a:extLst>
              <a:ext uri="{FF2B5EF4-FFF2-40B4-BE49-F238E27FC236}">
                <a16:creationId xmlns:a16="http://schemas.microsoft.com/office/drawing/2014/main" id="{427D664D-D655-7B90-7C5A-ED10A5D2EA63}"/>
              </a:ext>
            </a:extLst>
          </p:cNvPr>
          <p:cNvSpPr>
            <a:spLocks noGrp="1"/>
          </p:cNvSpPr>
          <p:nvPr>
            <p:ph idx="1"/>
          </p:nvPr>
        </p:nvSpPr>
        <p:spPr/>
        <p:txBody>
          <a:bodyPr>
            <a:normAutofit/>
          </a:bodyPr>
          <a:lstStyle/>
          <a:p>
            <a:pPr>
              <a:lnSpc>
                <a:spcPct val="100000"/>
              </a:lnSpc>
            </a:pPr>
            <a:r>
              <a:rPr lang="en-US" sz="3200" dirty="0"/>
              <a:t>Maintain records of any information withheld and the rationale for doing so</a:t>
            </a:r>
          </a:p>
          <a:p>
            <a:pPr>
              <a:lnSpc>
                <a:spcPct val="100000"/>
              </a:lnSpc>
            </a:pPr>
            <a:r>
              <a:rPr lang="en-US" sz="3200" dirty="0"/>
              <a:t>Investigator and Title IX Coordinator should both be involved in determination of what is directly related</a:t>
            </a:r>
          </a:p>
          <a:p>
            <a:endParaRPr lang="en-US" dirty="0"/>
          </a:p>
        </p:txBody>
      </p:sp>
      <p:sp>
        <p:nvSpPr>
          <p:cNvPr id="4" name="Slide Number Placeholder 3">
            <a:extLst>
              <a:ext uri="{FF2B5EF4-FFF2-40B4-BE49-F238E27FC236}">
                <a16:creationId xmlns:a16="http://schemas.microsoft.com/office/drawing/2014/main" id="{5913A727-3217-3AA8-1949-15C6ABBC690E}"/>
              </a:ext>
            </a:extLst>
          </p:cNvPr>
          <p:cNvSpPr>
            <a:spLocks noGrp="1"/>
          </p:cNvSpPr>
          <p:nvPr>
            <p:ph type="sldNum" sz="quarter" idx="12"/>
          </p:nvPr>
        </p:nvSpPr>
        <p:spPr/>
        <p:txBody>
          <a:bodyPr/>
          <a:lstStyle/>
          <a:p>
            <a:fld id="{7C128671-D032-469D-8723-87B14E1C74F3}" type="slidenum">
              <a:rPr lang="en-US" smtClean="0"/>
              <a:t>169</a:t>
            </a:fld>
            <a:endParaRPr lang="en-US"/>
          </a:p>
        </p:txBody>
      </p:sp>
      <p:sp>
        <p:nvSpPr>
          <p:cNvPr id="5" name="TextBox 4">
            <a:extLst>
              <a:ext uri="{FF2B5EF4-FFF2-40B4-BE49-F238E27FC236}">
                <a16:creationId xmlns:a16="http://schemas.microsoft.com/office/drawing/2014/main" id="{92394B3A-A860-2ED8-2996-7833317ED90B}"/>
              </a:ext>
            </a:extLst>
          </p:cNvPr>
          <p:cNvSpPr txBox="1"/>
          <p:nvPr/>
        </p:nvSpPr>
        <p:spPr>
          <a:xfrm>
            <a:off x="8749553" y="6308209"/>
            <a:ext cx="3124200" cy="369332"/>
          </a:xfrm>
          <a:prstGeom prst="rect">
            <a:avLst/>
          </a:prstGeom>
          <a:noFill/>
        </p:spPr>
        <p:txBody>
          <a:bodyPr wrap="square" rtlCol="0">
            <a:spAutoFit/>
          </a:bodyPr>
          <a:lstStyle/>
          <a:p>
            <a:pPr lvl="1">
              <a:spcBef>
                <a:spcPts val="1800"/>
              </a:spcBef>
            </a:pPr>
            <a:r>
              <a:rPr lang="en-US" b="1" dirty="0"/>
              <a:t>*Title IX Only</a:t>
            </a:r>
          </a:p>
        </p:txBody>
      </p:sp>
    </p:spTree>
    <p:extLst>
      <p:ext uri="{BB962C8B-B14F-4D97-AF65-F5344CB8AC3E}">
        <p14:creationId xmlns:p14="http://schemas.microsoft.com/office/powerpoint/2010/main" val="3762564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a:noFill/>
        </p:spPr>
        <p:txBody>
          <a:bodyPr>
            <a:normAutofit/>
          </a:bodyPr>
          <a:lstStyle/>
          <a:p>
            <a:r>
              <a:rPr lang="en-US" dirty="0"/>
              <a:t>Enforcement and Guidance</a:t>
            </a:r>
          </a:p>
        </p:txBody>
      </p:sp>
      <p:sp>
        <p:nvSpPr>
          <p:cNvPr id="3" name="Content Placeholder 2"/>
          <p:cNvSpPr>
            <a:spLocks noGrp="1"/>
          </p:cNvSpPr>
          <p:nvPr>
            <p:ph idx="1"/>
          </p:nvPr>
        </p:nvSpPr>
        <p:spPr>
          <a:xfrm>
            <a:off x="318247" y="1690688"/>
            <a:ext cx="11555507" cy="4486275"/>
          </a:xfrm>
          <a:noFill/>
        </p:spPr>
        <p:txBody>
          <a:bodyPr>
            <a:normAutofit lnSpcReduction="10000"/>
          </a:bodyPr>
          <a:lstStyle/>
          <a:p>
            <a:r>
              <a:rPr lang="en-US" sz="3600" dirty="0"/>
              <a:t>OCR’s Role:</a:t>
            </a:r>
          </a:p>
          <a:p>
            <a:pPr lvl="1"/>
            <a:r>
              <a:rPr lang="en-US" sz="3200" dirty="0"/>
              <a:t>Issue guidance</a:t>
            </a:r>
          </a:p>
          <a:p>
            <a:pPr lvl="1"/>
            <a:r>
              <a:rPr lang="en-US" sz="3200" dirty="0"/>
              <a:t>Compliance reviews</a:t>
            </a:r>
          </a:p>
          <a:p>
            <a:pPr lvl="1"/>
            <a:r>
              <a:rPr lang="en-US" sz="3200" dirty="0"/>
              <a:t>Investigations (with DOJ)</a:t>
            </a:r>
          </a:p>
          <a:p>
            <a:pPr lvl="1"/>
            <a:r>
              <a:rPr lang="en-US" sz="3200" dirty="0"/>
              <a:t>Agency enforcement (Resolution                                     agreements)</a:t>
            </a:r>
          </a:p>
          <a:p>
            <a:r>
              <a:rPr lang="en-US" sz="3600" dirty="0"/>
              <a:t>DOJ’s Role:</a:t>
            </a:r>
          </a:p>
          <a:p>
            <a:pPr lvl="1"/>
            <a:r>
              <a:rPr lang="en-US" sz="3200" dirty="0"/>
              <a:t>Investigations (with OCR)</a:t>
            </a:r>
          </a:p>
          <a:p>
            <a:pPr lvl="1"/>
            <a:r>
              <a:rPr lang="en-US" sz="3200" dirty="0"/>
              <a:t>Judicial enforcement (lawsuits)</a:t>
            </a:r>
          </a:p>
          <a:p>
            <a:pPr lvl="1"/>
            <a:endParaRPr lang="en-US" sz="3200" dirty="0"/>
          </a:p>
        </p:txBody>
      </p:sp>
      <p:sp>
        <p:nvSpPr>
          <p:cNvPr id="4" name="Slide Number Placeholder 3"/>
          <p:cNvSpPr>
            <a:spLocks noGrp="1"/>
          </p:cNvSpPr>
          <p:nvPr>
            <p:ph type="sldNum" sz="quarter" idx="12"/>
          </p:nvPr>
        </p:nvSpPr>
        <p:spPr>
          <a:xfrm>
            <a:off x="9130553" y="6356351"/>
            <a:ext cx="2743200" cy="365125"/>
          </a:xfrm>
        </p:spPr>
        <p:txBody>
          <a:bodyPr/>
          <a:lstStyle/>
          <a:p>
            <a:fld id="{673B3791-6F44-4A52-AF9E-B67D299A9E14}" type="slidenum">
              <a:rPr lang="en-US" smtClean="0"/>
              <a:pPr/>
              <a:t>17</a:t>
            </a:fld>
            <a:endParaRPr lang="en-US" dirty="0"/>
          </a:p>
        </p:txBody>
      </p:sp>
      <p:pic>
        <p:nvPicPr>
          <p:cNvPr id="5" name="Picture 4" descr="A person sitting at a computer&#10;&#10;Description automatically generated">
            <a:extLst>
              <a:ext uri="{FF2B5EF4-FFF2-40B4-BE49-F238E27FC236}">
                <a16:creationId xmlns:a16="http://schemas.microsoft.com/office/drawing/2014/main" id="{30980E2D-0168-0378-3B8A-5C4BAE7EE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2405" y="2753958"/>
            <a:ext cx="3976489" cy="3423005"/>
          </a:xfrm>
          <a:prstGeom prst="rect">
            <a:avLst/>
          </a:prstGeom>
        </p:spPr>
      </p:pic>
    </p:spTree>
    <p:extLst>
      <p:ext uri="{BB962C8B-B14F-4D97-AF65-F5344CB8AC3E}">
        <p14:creationId xmlns:p14="http://schemas.microsoft.com/office/powerpoint/2010/main" val="82638824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7C72B-E144-0440-FF5A-668661F832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09E66-FE2B-D2BF-12F3-86822C701B2B}"/>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25DB0586-4137-3419-CFEF-B0D86613B716}"/>
              </a:ext>
            </a:extLst>
          </p:cNvPr>
          <p:cNvSpPr>
            <a:spLocks noGrp="1"/>
          </p:cNvSpPr>
          <p:nvPr>
            <p:ph idx="1"/>
          </p:nvPr>
        </p:nvSpPr>
        <p:spPr>
          <a:noFill/>
        </p:spPr>
        <p:txBody>
          <a:bodyPr/>
          <a:lstStyle/>
          <a:p>
            <a:r>
              <a:rPr lang="en-US" dirty="0"/>
              <a:t>You send non-disclosure agreements to the parties prior to the review of the directly related evidence. Damian returns the signed NDA. A few days go by and Haddie emails you asking how signing the NDA could impact her ability to bring a criminal case against Damian. She says that she talked to an attorney friend of her parents and he said that she would need to be able to disclose the information about the case in a criminal process.</a:t>
            </a:r>
          </a:p>
          <a:p>
            <a:r>
              <a:rPr lang="en-US" dirty="0"/>
              <a:t>How do you respond?</a:t>
            </a:r>
          </a:p>
          <a:p>
            <a:endParaRPr lang="en-US" dirty="0"/>
          </a:p>
        </p:txBody>
      </p:sp>
      <p:sp>
        <p:nvSpPr>
          <p:cNvPr id="4" name="Slide Number Placeholder 3">
            <a:extLst>
              <a:ext uri="{FF2B5EF4-FFF2-40B4-BE49-F238E27FC236}">
                <a16:creationId xmlns:a16="http://schemas.microsoft.com/office/drawing/2014/main" id="{6E3A4EC2-7403-B8D1-9931-D4E8CA4ECA2D}"/>
              </a:ext>
            </a:extLst>
          </p:cNvPr>
          <p:cNvSpPr>
            <a:spLocks noGrp="1"/>
          </p:cNvSpPr>
          <p:nvPr>
            <p:ph type="sldNum" sz="quarter" idx="12"/>
          </p:nvPr>
        </p:nvSpPr>
        <p:spPr/>
        <p:txBody>
          <a:bodyPr/>
          <a:lstStyle/>
          <a:p>
            <a:fld id="{7C128671-D032-469D-8723-87B14E1C74F3}" type="slidenum">
              <a:rPr lang="en-US" smtClean="0"/>
              <a:t>170</a:t>
            </a:fld>
            <a:endParaRPr lang="en-US"/>
          </a:p>
        </p:txBody>
      </p:sp>
    </p:spTree>
    <p:extLst>
      <p:ext uri="{BB962C8B-B14F-4D97-AF65-F5344CB8AC3E}">
        <p14:creationId xmlns:p14="http://schemas.microsoft.com/office/powerpoint/2010/main" val="233332240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AD673-C8A8-F826-8701-3AEA44744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C521DF-9D63-5B05-C83A-8F47EBFD8DE5}"/>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D1676DD8-AFCE-DA4B-EE98-D2D12D7103D9}"/>
              </a:ext>
            </a:extLst>
          </p:cNvPr>
          <p:cNvSpPr>
            <a:spLocks noGrp="1"/>
          </p:cNvSpPr>
          <p:nvPr>
            <p:ph idx="1"/>
          </p:nvPr>
        </p:nvSpPr>
        <p:spPr>
          <a:noFill/>
        </p:spPr>
        <p:txBody>
          <a:bodyPr/>
          <a:lstStyle/>
          <a:p>
            <a:r>
              <a:rPr lang="en-US" dirty="0"/>
              <a:t>Haddie returns a signed NDA the day before you issue the directly related evidence. </a:t>
            </a:r>
          </a:p>
        </p:txBody>
      </p:sp>
      <p:sp>
        <p:nvSpPr>
          <p:cNvPr id="4" name="Slide Number Placeholder 3">
            <a:extLst>
              <a:ext uri="{FF2B5EF4-FFF2-40B4-BE49-F238E27FC236}">
                <a16:creationId xmlns:a16="http://schemas.microsoft.com/office/drawing/2014/main" id="{98782ABE-771A-B840-4632-3E10D01AC267}"/>
              </a:ext>
            </a:extLst>
          </p:cNvPr>
          <p:cNvSpPr>
            <a:spLocks noGrp="1"/>
          </p:cNvSpPr>
          <p:nvPr>
            <p:ph type="sldNum" sz="quarter" idx="12"/>
          </p:nvPr>
        </p:nvSpPr>
        <p:spPr/>
        <p:txBody>
          <a:bodyPr/>
          <a:lstStyle/>
          <a:p>
            <a:fld id="{7C128671-D032-469D-8723-87B14E1C74F3}" type="slidenum">
              <a:rPr lang="en-US" smtClean="0"/>
              <a:t>171</a:t>
            </a:fld>
            <a:endParaRPr lang="en-US"/>
          </a:p>
        </p:txBody>
      </p:sp>
    </p:spTree>
    <p:extLst>
      <p:ext uri="{BB962C8B-B14F-4D97-AF65-F5344CB8AC3E}">
        <p14:creationId xmlns:p14="http://schemas.microsoft.com/office/powerpoint/2010/main" val="396301113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B9C9-B510-D9CD-3897-314E43148CF8}"/>
              </a:ext>
            </a:extLst>
          </p:cNvPr>
          <p:cNvSpPr>
            <a:spLocks noGrp="1"/>
          </p:cNvSpPr>
          <p:nvPr>
            <p:ph type="title"/>
          </p:nvPr>
        </p:nvSpPr>
        <p:spPr/>
        <p:txBody>
          <a:bodyPr/>
          <a:lstStyle/>
          <a:p>
            <a:r>
              <a:rPr lang="en-US" dirty="0"/>
              <a:t>Provide “Directly Related” Evidence to </a:t>
            </a:r>
            <a:br>
              <a:rPr lang="en-US" dirty="0"/>
            </a:br>
            <a:r>
              <a:rPr lang="en-US" dirty="0"/>
              <a:t>Parties* </a:t>
            </a:r>
          </a:p>
        </p:txBody>
      </p:sp>
      <p:sp>
        <p:nvSpPr>
          <p:cNvPr id="3" name="Content Placeholder 2">
            <a:extLst>
              <a:ext uri="{FF2B5EF4-FFF2-40B4-BE49-F238E27FC236}">
                <a16:creationId xmlns:a16="http://schemas.microsoft.com/office/drawing/2014/main" id="{427D664D-D655-7B90-7C5A-ED10A5D2EA63}"/>
              </a:ext>
            </a:extLst>
          </p:cNvPr>
          <p:cNvSpPr>
            <a:spLocks noGrp="1"/>
          </p:cNvSpPr>
          <p:nvPr>
            <p:ph idx="1"/>
          </p:nvPr>
        </p:nvSpPr>
        <p:spPr/>
        <p:txBody>
          <a:bodyPr>
            <a:normAutofit/>
          </a:bodyPr>
          <a:lstStyle/>
          <a:p>
            <a:r>
              <a:rPr lang="en-US" sz="3600" dirty="0"/>
              <a:t>Ensuring privacy</a:t>
            </a:r>
          </a:p>
          <a:p>
            <a:pPr lvl="1"/>
            <a:r>
              <a:rPr lang="en-US" sz="3200" dirty="0"/>
              <a:t>May require parties and advisors to:</a:t>
            </a:r>
          </a:p>
          <a:p>
            <a:pPr lvl="2"/>
            <a:r>
              <a:rPr lang="en-US" sz="2800" dirty="0"/>
              <a:t>Use the evidence (and investigation report) only for purposes of the grievance process and</a:t>
            </a:r>
          </a:p>
          <a:p>
            <a:pPr lvl="2"/>
            <a:r>
              <a:rPr lang="en-US" sz="2800" dirty="0"/>
              <a:t>Require them not to further disseminate or disclose these materials</a:t>
            </a:r>
          </a:p>
          <a:p>
            <a:pPr lvl="1"/>
            <a:r>
              <a:rPr lang="en-US" sz="3200" dirty="0"/>
              <a:t>May use a non-disclosure agreement</a:t>
            </a:r>
          </a:p>
          <a:p>
            <a:pPr lvl="1"/>
            <a:r>
              <a:rPr lang="en-US" sz="3200" dirty="0"/>
              <a:t>May use digital encryption or other practices to address privacy concerns</a:t>
            </a:r>
          </a:p>
          <a:p>
            <a:endParaRPr lang="en-US" dirty="0"/>
          </a:p>
        </p:txBody>
      </p:sp>
      <p:sp>
        <p:nvSpPr>
          <p:cNvPr id="4" name="Slide Number Placeholder 3">
            <a:extLst>
              <a:ext uri="{FF2B5EF4-FFF2-40B4-BE49-F238E27FC236}">
                <a16:creationId xmlns:a16="http://schemas.microsoft.com/office/drawing/2014/main" id="{5913A727-3217-3AA8-1949-15C6ABBC690E}"/>
              </a:ext>
            </a:extLst>
          </p:cNvPr>
          <p:cNvSpPr>
            <a:spLocks noGrp="1"/>
          </p:cNvSpPr>
          <p:nvPr>
            <p:ph type="sldNum" sz="quarter" idx="12"/>
          </p:nvPr>
        </p:nvSpPr>
        <p:spPr/>
        <p:txBody>
          <a:bodyPr/>
          <a:lstStyle/>
          <a:p>
            <a:fld id="{7C128671-D032-469D-8723-87B14E1C74F3}" type="slidenum">
              <a:rPr lang="en-US" smtClean="0"/>
              <a:t>172</a:t>
            </a:fld>
            <a:endParaRPr lang="en-US"/>
          </a:p>
        </p:txBody>
      </p:sp>
      <p:sp>
        <p:nvSpPr>
          <p:cNvPr id="5" name="TextBox 4">
            <a:extLst>
              <a:ext uri="{FF2B5EF4-FFF2-40B4-BE49-F238E27FC236}">
                <a16:creationId xmlns:a16="http://schemas.microsoft.com/office/drawing/2014/main" id="{92394B3A-A860-2ED8-2996-7833317ED90B}"/>
              </a:ext>
            </a:extLst>
          </p:cNvPr>
          <p:cNvSpPr txBox="1"/>
          <p:nvPr/>
        </p:nvSpPr>
        <p:spPr>
          <a:xfrm>
            <a:off x="8749553" y="6308209"/>
            <a:ext cx="3124200" cy="369332"/>
          </a:xfrm>
          <a:prstGeom prst="rect">
            <a:avLst/>
          </a:prstGeom>
          <a:noFill/>
        </p:spPr>
        <p:txBody>
          <a:bodyPr wrap="square" rtlCol="0">
            <a:spAutoFit/>
          </a:bodyPr>
          <a:lstStyle/>
          <a:p>
            <a:pPr lvl="1">
              <a:spcBef>
                <a:spcPts val="1800"/>
              </a:spcBef>
            </a:pPr>
            <a:r>
              <a:rPr lang="en-US" b="1" dirty="0"/>
              <a:t>*Title IX Only</a:t>
            </a:r>
          </a:p>
        </p:txBody>
      </p:sp>
    </p:spTree>
    <p:extLst>
      <p:ext uri="{BB962C8B-B14F-4D97-AF65-F5344CB8AC3E}">
        <p14:creationId xmlns:p14="http://schemas.microsoft.com/office/powerpoint/2010/main" val="192425703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FA3E-0599-6B86-4A7A-09FB3C910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EF8BBB-8046-621B-1244-5EC75CA5B7B1}"/>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3FB5833B-1586-7D66-298C-6CD5B8A42ED9}"/>
              </a:ext>
            </a:extLst>
          </p:cNvPr>
          <p:cNvSpPr>
            <a:spLocks noGrp="1"/>
          </p:cNvSpPr>
          <p:nvPr>
            <p:ph idx="1"/>
          </p:nvPr>
        </p:nvSpPr>
        <p:spPr>
          <a:noFill/>
        </p:spPr>
        <p:txBody>
          <a:bodyPr/>
          <a:lstStyle/>
          <a:p>
            <a:r>
              <a:rPr lang="en-US" dirty="0"/>
              <a:t>You issue the directly related evidence to the parties through a secure file-sharing platform that restricts copying, downloading, and printing. The next day, Damain asks you if you can send him a version that he can download. He says it is difficult to read that much information in the online format.</a:t>
            </a:r>
          </a:p>
          <a:p>
            <a:r>
              <a:rPr lang="en-US" dirty="0"/>
              <a:t>How do you respond?</a:t>
            </a:r>
          </a:p>
          <a:p>
            <a:endParaRPr lang="en-US" dirty="0"/>
          </a:p>
        </p:txBody>
      </p:sp>
      <p:sp>
        <p:nvSpPr>
          <p:cNvPr id="4" name="Slide Number Placeholder 3">
            <a:extLst>
              <a:ext uri="{FF2B5EF4-FFF2-40B4-BE49-F238E27FC236}">
                <a16:creationId xmlns:a16="http://schemas.microsoft.com/office/drawing/2014/main" id="{51F7C167-5A26-5DF5-F0F9-5F0441D298B7}"/>
              </a:ext>
            </a:extLst>
          </p:cNvPr>
          <p:cNvSpPr>
            <a:spLocks noGrp="1"/>
          </p:cNvSpPr>
          <p:nvPr>
            <p:ph type="sldNum" sz="quarter" idx="12"/>
          </p:nvPr>
        </p:nvSpPr>
        <p:spPr/>
        <p:txBody>
          <a:bodyPr/>
          <a:lstStyle/>
          <a:p>
            <a:fld id="{7C128671-D032-469D-8723-87B14E1C74F3}" type="slidenum">
              <a:rPr lang="en-US" smtClean="0"/>
              <a:t>173</a:t>
            </a:fld>
            <a:endParaRPr lang="en-US"/>
          </a:p>
        </p:txBody>
      </p:sp>
    </p:spTree>
    <p:extLst>
      <p:ext uri="{BB962C8B-B14F-4D97-AF65-F5344CB8AC3E}">
        <p14:creationId xmlns:p14="http://schemas.microsoft.com/office/powerpoint/2010/main" val="80827345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E4C02-E86B-34C3-D1C0-20028A359B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E6367-9A5F-F4FB-E927-B14FAA17453F}"/>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4755F9FA-0494-CF3F-5370-014BFE382C13}"/>
              </a:ext>
            </a:extLst>
          </p:cNvPr>
          <p:cNvSpPr>
            <a:spLocks noGrp="1"/>
          </p:cNvSpPr>
          <p:nvPr>
            <p:ph idx="1"/>
          </p:nvPr>
        </p:nvSpPr>
        <p:spPr>
          <a:noFill/>
        </p:spPr>
        <p:txBody>
          <a:bodyPr/>
          <a:lstStyle/>
          <a:p>
            <a:r>
              <a:rPr lang="en-US" dirty="0"/>
              <a:t>What if Damian tells you that he has Dyslexia and he needs to be able to have a PDF or word version of the directly related evidence that he can put into software that he uses to make text easier for him to read. He asks if he can receive a downloadable version as an accommodation. </a:t>
            </a:r>
          </a:p>
          <a:p>
            <a:r>
              <a:rPr lang="en-US" dirty="0"/>
              <a:t>How do you respond?</a:t>
            </a:r>
          </a:p>
          <a:p>
            <a:endParaRPr lang="en-US" dirty="0"/>
          </a:p>
        </p:txBody>
      </p:sp>
      <p:sp>
        <p:nvSpPr>
          <p:cNvPr id="4" name="Slide Number Placeholder 3">
            <a:extLst>
              <a:ext uri="{FF2B5EF4-FFF2-40B4-BE49-F238E27FC236}">
                <a16:creationId xmlns:a16="http://schemas.microsoft.com/office/drawing/2014/main" id="{25035C35-7050-EDB8-9678-EA5C5D9BE7E0}"/>
              </a:ext>
            </a:extLst>
          </p:cNvPr>
          <p:cNvSpPr>
            <a:spLocks noGrp="1"/>
          </p:cNvSpPr>
          <p:nvPr>
            <p:ph type="sldNum" sz="quarter" idx="12"/>
          </p:nvPr>
        </p:nvSpPr>
        <p:spPr/>
        <p:txBody>
          <a:bodyPr/>
          <a:lstStyle/>
          <a:p>
            <a:fld id="{7C128671-D032-469D-8723-87B14E1C74F3}" type="slidenum">
              <a:rPr lang="en-US" smtClean="0"/>
              <a:t>174</a:t>
            </a:fld>
            <a:endParaRPr lang="en-US"/>
          </a:p>
        </p:txBody>
      </p:sp>
    </p:spTree>
    <p:extLst>
      <p:ext uri="{BB962C8B-B14F-4D97-AF65-F5344CB8AC3E}">
        <p14:creationId xmlns:p14="http://schemas.microsoft.com/office/powerpoint/2010/main" val="386262960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BFDB5-0595-9619-8069-51A2AB6CCE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E997C-92DF-7083-BFFD-B919CC86603E}"/>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ECE137EB-2255-3C61-33C2-41B8B9BB01ED}"/>
              </a:ext>
            </a:extLst>
          </p:cNvPr>
          <p:cNvSpPr>
            <a:spLocks noGrp="1"/>
          </p:cNvSpPr>
          <p:nvPr>
            <p:ph idx="1"/>
          </p:nvPr>
        </p:nvSpPr>
        <p:spPr>
          <a:noFill/>
        </p:spPr>
        <p:txBody>
          <a:bodyPr/>
          <a:lstStyle/>
          <a:p>
            <a:r>
              <a:rPr lang="en-US" dirty="0"/>
              <a:t>Haddie includes the following statement in her response to the directly related evidence:</a:t>
            </a:r>
          </a:p>
          <a:p>
            <a:pPr lvl="1"/>
            <a:r>
              <a:rPr lang="en-US" dirty="0"/>
              <a:t>“Damian told the investigator that I was grinding up on him at the party. Dancing with him did not mean that I wanted to have sex with him. Plus, I remember dancing with him at the party because I wasn’t that drunk yet, but my memory of the time back at my place is very limited. I was too drunk to consent by the time we got back to campus.”</a:t>
            </a:r>
          </a:p>
          <a:p>
            <a:r>
              <a:rPr lang="en-US" dirty="0"/>
              <a:t>Does this warrant any further investigation or other action?</a:t>
            </a:r>
          </a:p>
          <a:p>
            <a:endParaRPr lang="en-US" dirty="0"/>
          </a:p>
        </p:txBody>
      </p:sp>
      <p:sp>
        <p:nvSpPr>
          <p:cNvPr id="4" name="Slide Number Placeholder 3">
            <a:extLst>
              <a:ext uri="{FF2B5EF4-FFF2-40B4-BE49-F238E27FC236}">
                <a16:creationId xmlns:a16="http://schemas.microsoft.com/office/drawing/2014/main" id="{4DDEF72D-6BC8-ED9F-A4E6-9DDE11AF1042}"/>
              </a:ext>
            </a:extLst>
          </p:cNvPr>
          <p:cNvSpPr>
            <a:spLocks noGrp="1"/>
          </p:cNvSpPr>
          <p:nvPr>
            <p:ph type="sldNum" sz="quarter" idx="12"/>
          </p:nvPr>
        </p:nvSpPr>
        <p:spPr/>
        <p:txBody>
          <a:bodyPr/>
          <a:lstStyle/>
          <a:p>
            <a:fld id="{7C128671-D032-469D-8723-87B14E1C74F3}" type="slidenum">
              <a:rPr lang="en-US" smtClean="0"/>
              <a:t>175</a:t>
            </a:fld>
            <a:endParaRPr lang="en-US"/>
          </a:p>
        </p:txBody>
      </p:sp>
    </p:spTree>
    <p:extLst>
      <p:ext uri="{BB962C8B-B14F-4D97-AF65-F5344CB8AC3E}">
        <p14:creationId xmlns:p14="http://schemas.microsoft.com/office/powerpoint/2010/main" val="9892321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F60CC-2819-EA6A-BB49-7AE296226232}"/>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5529CE44-8995-3453-C010-EADE90AC28C4}"/>
              </a:ext>
            </a:extLst>
          </p:cNvPr>
          <p:cNvSpPr>
            <a:spLocks noGrp="1"/>
          </p:cNvSpPr>
          <p:nvPr>
            <p:ph idx="1"/>
          </p:nvPr>
        </p:nvSpPr>
        <p:spPr>
          <a:noFill/>
        </p:spPr>
        <p:txBody>
          <a:bodyPr/>
          <a:lstStyle/>
          <a:p>
            <a:r>
              <a:rPr lang="en-US" dirty="0"/>
              <a:t>Damian includes the following statement in his response to the directly related evidence:</a:t>
            </a:r>
          </a:p>
          <a:p>
            <a:pPr lvl="1"/>
            <a:r>
              <a:rPr lang="en-US" dirty="0"/>
              <a:t>“Why wasn’t my roommate Chris interviewed? He came home while Haddie and I were making out at my place on the first night. I told the investigator to talk to him.” </a:t>
            </a:r>
          </a:p>
          <a:p>
            <a:r>
              <a:rPr lang="en-US" dirty="0"/>
              <a:t>How do you respond?</a:t>
            </a:r>
          </a:p>
          <a:p>
            <a:endParaRPr lang="en-US" dirty="0"/>
          </a:p>
        </p:txBody>
      </p:sp>
      <p:sp>
        <p:nvSpPr>
          <p:cNvPr id="4" name="Slide Number Placeholder 3">
            <a:extLst>
              <a:ext uri="{FF2B5EF4-FFF2-40B4-BE49-F238E27FC236}">
                <a16:creationId xmlns:a16="http://schemas.microsoft.com/office/drawing/2014/main" id="{B93226C6-0A55-1157-CAB0-A1994D7C71D8}"/>
              </a:ext>
            </a:extLst>
          </p:cNvPr>
          <p:cNvSpPr>
            <a:spLocks noGrp="1"/>
          </p:cNvSpPr>
          <p:nvPr>
            <p:ph type="sldNum" sz="quarter" idx="12"/>
          </p:nvPr>
        </p:nvSpPr>
        <p:spPr/>
        <p:txBody>
          <a:bodyPr/>
          <a:lstStyle/>
          <a:p>
            <a:fld id="{7C128671-D032-469D-8723-87B14E1C74F3}" type="slidenum">
              <a:rPr lang="en-US" smtClean="0"/>
              <a:t>176</a:t>
            </a:fld>
            <a:endParaRPr lang="en-US"/>
          </a:p>
        </p:txBody>
      </p:sp>
    </p:spTree>
    <p:extLst>
      <p:ext uri="{BB962C8B-B14F-4D97-AF65-F5344CB8AC3E}">
        <p14:creationId xmlns:p14="http://schemas.microsoft.com/office/powerpoint/2010/main" val="185748264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2F7C0-783B-99A3-3EF7-55D24700C7D9}"/>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59A838D6-2066-958D-F8A6-BA0606E8C904}"/>
              </a:ext>
            </a:extLst>
          </p:cNvPr>
          <p:cNvSpPr>
            <a:spLocks noGrp="1"/>
          </p:cNvSpPr>
          <p:nvPr>
            <p:ph idx="1"/>
          </p:nvPr>
        </p:nvSpPr>
        <p:spPr>
          <a:noFill/>
        </p:spPr>
        <p:txBody>
          <a:bodyPr/>
          <a:lstStyle/>
          <a:p>
            <a:r>
              <a:rPr lang="en-US" dirty="0"/>
              <a:t>Damian’s response to the directly related evidence also includes the following:</a:t>
            </a:r>
          </a:p>
          <a:p>
            <a:pPr lvl="1"/>
            <a:r>
              <a:rPr lang="en-US" dirty="0"/>
              <a:t>“Haddie makes it seem like it was my idea to go into her place after the party. But she’s the one who invited me to come over and even said her roommate was going to be out of town. I have the texts to prove it.”</a:t>
            </a:r>
          </a:p>
          <a:p>
            <a:r>
              <a:rPr lang="en-US" dirty="0"/>
              <a:t>Damian pastes texts messages into his response that were not provided during the investigation.</a:t>
            </a:r>
          </a:p>
          <a:p>
            <a:r>
              <a:rPr lang="en-US" dirty="0"/>
              <a:t>What do you do with this response?</a:t>
            </a:r>
          </a:p>
          <a:p>
            <a:endParaRPr lang="en-US" dirty="0"/>
          </a:p>
        </p:txBody>
      </p:sp>
      <p:sp>
        <p:nvSpPr>
          <p:cNvPr id="4" name="Slide Number Placeholder 3">
            <a:extLst>
              <a:ext uri="{FF2B5EF4-FFF2-40B4-BE49-F238E27FC236}">
                <a16:creationId xmlns:a16="http://schemas.microsoft.com/office/drawing/2014/main" id="{DD70A1AB-FF7A-6EFA-4DDA-62BB2155F118}"/>
              </a:ext>
            </a:extLst>
          </p:cNvPr>
          <p:cNvSpPr>
            <a:spLocks noGrp="1"/>
          </p:cNvSpPr>
          <p:nvPr>
            <p:ph type="sldNum" sz="quarter" idx="12"/>
          </p:nvPr>
        </p:nvSpPr>
        <p:spPr/>
        <p:txBody>
          <a:bodyPr/>
          <a:lstStyle/>
          <a:p>
            <a:fld id="{7C128671-D032-469D-8723-87B14E1C74F3}" type="slidenum">
              <a:rPr lang="en-US" smtClean="0"/>
              <a:t>177</a:t>
            </a:fld>
            <a:endParaRPr lang="en-US"/>
          </a:p>
        </p:txBody>
      </p:sp>
    </p:spTree>
    <p:extLst>
      <p:ext uri="{BB962C8B-B14F-4D97-AF65-F5344CB8AC3E}">
        <p14:creationId xmlns:p14="http://schemas.microsoft.com/office/powerpoint/2010/main" val="405763168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D9EDB-5689-82E3-800C-5A8AFC91A963}"/>
              </a:ext>
            </a:extLst>
          </p:cNvPr>
          <p:cNvSpPr>
            <a:spLocks noGrp="1"/>
          </p:cNvSpPr>
          <p:nvPr>
            <p:ph type="title"/>
          </p:nvPr>
        </p:nvSpPr>
        <p:spPr/>
        <p:txBody>
          <a:bodyPr/>
          <a:lstStyle/>
          <a:p>
            <a:r>
              <a:rPr lang="en-US" dirty="0"/>
              <a:t>Provide “Directly Related” Evidence to Parties* </a:t>
            </a:r>
          </a:p>
        </p:txBody>
      </p:sp>
      <p:sp>
        <p:nvSpPr>
          <p:cNvPr id="3" name="Content Placeholder 2">
            <a:extLst>
              <a:ext uri="{FF2B5EF4-FFF2-40B4-BE49-F238E27FC236}">
                <a16:creationId xmlns:a16="http://schemas.microsoft.com/office/drawing/2014/main" id="{96279BEE-554E-9351-2780-A109751781BB}"/>
              </a:ext>
            </a:extLst>
          </p:cNvPr>
          <p:cNvSpPr>
            <a:spLocks noGrp="1"/>
          </p:cNvSpPr>
          <p:nvPr>
            <p:ph idx="1"/>
          </p:nvPr>
        </p:nvSpPr>
        <p:spPr>
          <a:noFill/>
        </p:spPr>
        <p:txBody>
          <a:bodyPr>
            <a:normAutofit fontScale="92500" lnSpcReduction="20000"/>
          </a:bodyPr>
          <a:lstStyle/>
          <a:p>
            <a:pPr>
              <a:lnSpc>
                <a:spcPct val="110000"/>
              </a:lnSpc>
            </a:pPr>
            <a:r>
              <a:rPr lang="en-US" sz="3600" dirty="0"/>
              <a:t>Steps following parties’ review</a:t>
            </a:r>
          </a:p>
          <a:p>
            <a:pPr lvl="1">
              <a:lnSpc>
                <a:spcPct val="110000"/>
              </a:lnSpc>
            </a:pPr>
            <a:r>
              <a:rPr lang="en-US" sz="3200" dirty="0"/>
              <a:t>Review parties’ responses</a:t>
            </a:r>
          </a:p>
          <a:p>
            <a:pPr lvl="1">
              <a:lnSpc>
                <a:spcPct val="110000"/>
              </a:lnSpc>
            </a:pPr>
            <a:r>
              <a:rPr lang="en-US" sz="3200" dirty="0"/>
              <a:t>Consult with investigator to decide whether any additional action is needed</a:t>
            </a:r>
          </a:p>
          <a:p>
            <a:pPr lvl="1">
              <a:lnSpc>
                <a:spcPct val="110000"/>
              </a:lnSpc>
            </a:pPr>
            <a:r>
              <a:rPr lang="en-US" sz="3200" dirty="0"/>
              <a:t>Investigator should consider parties’ viewpoints about whether the evidence directly related to the allegations is relevant and therefore whether to include it in the investigation report</a:t>
            </a:r>
          </a:p>
          <a:p>
            <a:pPr lvl="1">
              <a:lnSpc>
                <a:spcPct val="110000"/>
              </a:lnSpc>
            </a:pPr>
            <a:r>
              <a:rPr lang="en-US" sz="3200" dirty="0"/>
              <a:t>May provide a copy/electronic format of each party’s written response to the other party, but that is not required</a:t>
            </a:r>
          </a:p>
          <a:p>
            <a:endParaRPr lang="en-US" dirty="0"/>
          </a:p>
        </p:txBody>
      </p:sp>
      <p:sp>
        <p:nvSpPr>
          <p:cNvPr id="4" name="Slide Number Placeholder 3">
            <a:extLst>
              <a:ext uri="{FF2B5EF4-FFF2-40B4-BE49-F238E27FC236}">
                <a16:creationId xmlns:a16="http://schemas.microsoft.com/office/drawing/2014/main" id="{2B2872F2-5FDB-3642-BDC4-0F34430ECCA8}"/>
              </a:ext>
            </a:extLst>
          </p:cNvPr>
          <p:cNvSpPr>
            <a:spLocks noGrp="1"/>
          </p:cNvSpPr>
          <p:nvPr>
            <p:ph type="sldNum" sz="quarter" idx="12"/>
          </p:nvPr>
        </p:nvSpPr>
        <p:spPr/>
        <p:txBody>
          <a:bodyPr/>
          <a:lstStyle/>
          <a:p>
            <a:fld id="{7C128671-D032-469D-8723-87B14E1C74F3}" type="slidenum">
              <a:rPr lang="en-US" smtClean="0"/>
              <a:t>178</a:t>
            </a:fld>
            <a:endParaRPr lang="en-US"/>
          </a:p>
        </p:txBody>
      </p:sp>
      <p:sp>
        <p:nvSpPr>
          <p:cNvPr id="5" name="TextBox 4">
            <a:extLst>
              <a:ext uri="{FF2B5EF4-FFF2-40B4-BE49-F238E27FC236}">
                <a16:creationId xmlns:a16="http://schemas.microsoft.com/office/drawing/2014/main" id="{6BCDE878-7CEC-F104-66E7-843B689290A1}"/>
              </a:ext>
            </a:extLst>
          </p:cNvPr>
          <p:cNvSpPr txBox="1"/>
          <p:nvPr/>
        </p:nvSpPr>
        <p:spPr>
          <a:xfrm>
            <a:off x="8164337" y="6216568"/>
            <a:ext cx="3124200" cy="369332"/>
          </a:xfrm>
          <a:prstGeom prst="rect">
            <a:avLst/>
          </a:prstGeom>
          <a:noFill/>
        </p:spPr>
        <p:txBody>
          <a:bodyPr wrap="square" rtlCol="0">
            <a:spAutoFit/>
          </a:bodyPr>
          <a:lstStyle/>
          <a:p>
            <a:pPr lvl="1">
              <a:spcBef>
                <a:spcPts val="1800"/>
              </a:spcBef>
            </a:pPr>
            <a:r>
              <a:rPr lang="en-US" b="1" dirty="0"/>
              <a:t>*Title IX Only</a:t>
            </a:r>
          </a:p>
        </p:txBody>
      </p:sp>
    </p:spTree>
    <p:extLst>
      <p:ext uri="{BB962C8B-B14F-4D97-AF65-F5344CB8AC3E}">
        <p14:creationId xmlns:p14="http://schemas.microsoft.com/office/powerpoint/2010/main" val="417898963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A1E57-B623-625D-6486-F964C13DE6B8}"/>
              </a:ext>
            </a:extLst>
          </p:cNvPr>
          <p:cNvSpPr>
            <a:spLocks noGrp="1"/>
          </p:cNvSpPr>
          <p:nvPr>
            <p:ph type="title"/>
          </p:nvPr>
        </p:nvSpPr>
        <p:spPr/>
        <p:txBody>
          <a:bodyPr/>
          <a:lstStyle/>
          <a:p>
            <a:r>
              <a:rPr lang="en-US" dirty="0"/>
              <a:t>Investigation Report</a:t>
            </a:r>
          </a:p>
        </p:txBody>
      </p:sp>
      <p:sp>
        <p:nvSpPr>
          <p:cNvPr id="3" name="Content Placeholder 2">
            <a:extLst>
              <a:ext uri="{FF2B5EF4-FFF2-40B4-BE49-F238E27FC236}">
                <a16:creationId xmlns:a16="http://schemas.microsoft.com/office/drawing/2014/main" id="{05208BBD-5E5F-6E9D-8F27-F9D8F80E8B7F}"/>
              </a:ext>
            </a:extLst>
          </p:cNvPr>
          <p:cNvSpPr>
            <a:spLocks noGrp="1"/>
          </p:cNvSpPr>
          <p:nvPr>
            <p:ph idx="1"/>
          </p:nvPr>
        </p:nvSpPr>
        <p:spPr/>
        <p:txBody>
          <a:bodyPr>
            <a:normAutofit fontScale="92500"/>
          </a:bodyPr>
          <a:lstStyle/>
          <a:p>
            <a:pPr>
              <a:lnSpc>
                <a:spcPct val="110000"/>
              </a:lnSpc>
            </a:pPr>
            <a:r>
              <a:rPr lang="en-US" dirty="0"/>
              <a:t>Must create investigative report that fairly summarizes </a:t>
            </a:r>
            <a:r>
              <a:rPr lang="en-US" b="1" i="1" u="sng" dirty="0"/>
              <a:t>relevant</a:t>
            </a:r>
            <a:r>
              <a:rPr lang="en-US" dirty="0"/>
              <a:t> evidence </a:t>
            </a:r>
          </a:p>
          <a:p>
            <a:pPr>
              <a:lnSpc>
                <a:spcPct val="110000"/>
              </a:lnSpc>
            </a:pPr>
            <a:r>
              <a:rPr lang="en-US" dirty="0"/>
              <a:t>Complainant’s sexual behavior or predisposition are </a:t>
            </a:r>
            <a:r>
              <a:rPr lang="en-US" u="sng" dirty="0"/>
              <a:t>not relevant</a:t>
            </a:r>
            <a:r>
              <a:rPr lang="en-US" dirty="0"/>
              <a:t> </a:t>
            </a:r>
            <a:r>
              <a:rPr lang="en-US" i="1" dirty="0"/>
              <a:t>unless</a:t>
            </a:r>
            <a:r>
              <a:rPr lang="en-US" dirty="0"/>
              <a:t>:</a:t>
            </a:r>
          </a:p>
          <a:p>
            <a:pPr lvl="1">
              <a:lnSpc>
                <a:spcPct val="110000"/>
              </a:lnSpc>
            </a:pPr>
            <a:r>
              <a:rPr lang="en-US" dirty="0"/>
              <a:t>Such questions and evidence are offered to prove someone other than respondent committed the alleged conduct or</a:t>
            </a:r>
          </a:p>
          <a:p>
            <a:pPr lvl="1">
              <a:lnSpc>
                <a:spcPct val="110000"/>
              </a:lnSpc>
            </a:pPr>
            <a:r>
              <a:rPr lang="en-US" dirty="0"/>
              <a:t>The questions and evidence concern specific incidents of the complainant’s prior sexual behavior with respect to the respondent and are offered to prove consent</a:t>
            </a:r>
          </a:p>
          <a:p>
            <a:pPr>
              <a:lnSpc>
                <a:spcPct val="110000"/>
              </a:lnSpc>
            </a:pPr>
            <a:r>
              <a:rPr lang="en-US" dirty="0"/>
              <a:t>Investigator should not include any information about the complainant’s sexual history in the investigation report, unless it falls under one of these exceptions.</a:t>
            </a:r>
          </a:p>
          <a:p>
            <a:endParaRPr lang="en-US" dirty="0"/>
          </a:p>
        </p:txBody>
      </p:sp>
      <p:sp>
        <p:nvSpPr>
          <p:cNvPr id="4" name="Slide Number Placeholder 3">
            <a:extLst>
              <a:ext uri="{FF2B5EF4-FFF2-40B4-BE49-F238E27FC236}">
                <a16:creationId xmlns:a16="http://schemas.microsoft.com/office/drawing/2014/main" id="{904987A3-1C5A-05D6-4F45-1654E8D0954A}"/>
              </a:ext>
            </a:extLst>
          </p:cNvPr>
          <p:cNvSpPr>
            <a:spLocks noGrp="1"/>
          </p:cNvSpPr>
          <p:nvPr>
            <p:ph type="sldNum" sz="quarter" idx="12"/>
          </p:nvPr>
        </p:nvSpPr>
        <p:spPr/>
        <p:txBody>
          <a:bodyPr/>
          <a:lstStyle/>
          <a:p>
            <a:fld id="{7C128671-D032-469D-8723-87B14E1C74F3}" type="slidenum">
              <a:rPr lang="en-US" smtClean="0"/>
              <a:t>179</a:t>
            </a:fld>
            <a:endParaRPr lang="en-US"/>
          </a:p>
        </p:txBody>
      </p:sp>
    </p:spTree>
    <p:extLst>
      <p:ext uri="{BB962C8B-B14F-4D97-AF65-F5344CB8AC3E}">
        <p14:creationId xmlns:p14="http://schemas.microsoft.com/office/powerpoint/2010/main" val="790991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Clery Act</a:t>
            </a:r>
          </a:p>
        </p:txBody>
      </p:sp>
      <p:sp>
        <p:nvSpPr>
          <p:cNvPr id="16387" name="Content Placeholder 2"/>
          <p:cNvSpPr>
            <a:spLocks noGrp="1"/>
          </p:cNvSpPr>
          <p:nvPr>
            <p:ph idx="1"/>
          </p:nvPr>
        </p:nvSpPr>
        <p:spPr>
          <a:xfrm>
            <a:off x="318246" y="1492624"/>
            <a:ext cx="9740153" cy="4525963"/>
          </a:xfrm>
          <a:noFill/>
        </p:spPr>
        <p:txBody>
          <a:bodyPr/>
          <a:lstStyle/>
          <a:p>
            <a:pPr eaLnBrk="1" hangingPunct="1"/>
            <a:r>
              <a:rPr lang="en-US" altLang="en-US" dirty="0"/>
              <a:t>Provide accurate, timely, and complete information</a:t>
            </a:r>
          </a:p>
          <a:p>
            <a:pPr eaLnBrk="1" hangingPunct="1"/>
            <a:r>
              <a:rPr lang="en-US" altLang="en-US" dirty="0"/>
              <a:t>Regarding certain types of crimes/incidents</a:t>
            </a:r>
          </a:p>
          <a:p>
            <a:pPr eaLnBrk="1" hangingPunct="1"/>
            <a:r>
              <a:rPr lang="en-US" altLang="en-US" dirty="0"/>
              <a:t>Occurring on or adjacent to campus</a:t>
            </a:r>
          </a:p>
          <a:p>
            <a:pPr eaLnBrk="1" hangingPunct="1"/>
            <a:r>
              <a:rPr lang="en-US" altLang="en-US" dirty="0"/>
              <a:t>To promote campus safety and consumer protection</a:t>
            </a:r>
          </a:p>
          <a:p>
            <a:pPr eaLnBrk="1" hangingPunct="1"/>
            <a:endParaRPr lang="en-US" altLang="en-US" dirty="0"/>
          </a:p>
          <a:p>
            <a:r>
              <a:rPr lang="en-US" dirty="0"/>
              <a:t>Fine for each Clery Act violation is $71,545</a:t>
            </a:r>
          </a:p>
          <a:p>
            <a:pPr marL="0" indent="0" eaLnBrk="1" hangingPunct="1">
              <a:buNone/>
            </a:pPr>
            <a:endParaRPr lang="en-US" altLang="en-US" dirty="0"/>
          </a:p>
          <a:p>
            <a:pPr eaLnBrk="1" hangingPunct="1"/>
            <a:endParaRPr lang="en-US" altLang="en-US" dirty="0"/>
          </a:p>
        </p:txBody>
      </p:sp>
      <p:sp>
        <p:nvSpPr>
          <p:cNvPr id="17412" name="Slide Number Placeholder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10D21567-7790-4F9C-A227-CBD7337E85E8}" type="slidenum">
              <a:rPr lang="en-US" altLang="en-US" smtClean="0">
                <a:solidFill>
                  <a:schemeClr val="bg1"/>
                </a:solidFill>
              </a:rPr>
              <a:pPr eaLnBrk="1" hangingPunct="1">
                <a:defRPr/>
              </a:pPr>
              <a:t>18</a:t>
            </a:fld>
            <a:endParaRPr lang="en-US" altLang="en-US" dirty="0">
              <a:solidFill>
                <a:schemeClr val="bg1"/>
              </a:solidFill>
            </a:endParaRPr>
          </a:p>
        </p:txBody>
      </p:sp>
      <p:pic>
        <p:nvPicPr>
          <p:cNvPr id="16389" name="Picture 2"/>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282953" y="3580187"/>
            <a:ext cx="24384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3">
            <a:extLst>
              <a:ext uri="{FF2B5EF4-FFF2-40B4-BE49-F238E27FC236}">
                <a16:creationId xmlns:a16="http://schemas.microsoft.com/office/drawing/2014/main" id="{B3C54267-DE19-CE9A-6398-76BFE0C66943}"/>
              </a:ext>
            </a:extLst>
          </p:cNvPr>
          <p:cNvSpPr txBox="1">
            <a:spLocks/>
          </p:cNvSpPr>
          <p:nvPr/>
        </p:nvSpPr>
        <p:spPr>
          <a:xfrm>
            <a:off x="9282953" y="635634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C128671-D032-469D-8723-87B14E1C74F3}" type="slidenum">
              <a:rPr lang="en-US" smtClean="0"/>
              <a:pPr/>
              <a:t>18</a:t>
            </a:fld>
            <a:endParaRPr lang="en-US"/>
          </a:p>
        </p:txBody>
      </p:sp>
    </p:spTree>
    <p:extLst>
      <p:ext uri="{BB962C8B-B14F-4D97-AF65-F5344CB8AC3E}">
        <p14:creationId xmlns:p14="http://schemas.microsoft.com/office/powerpoint/2010/main" val="11188178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D86A-567B-E8C8-3BBE-C2B407A7191A}"/>
              </a:ext>
            </a:extLst>
          </p:cNvPr>
          <p:cNvSpPr>
            <a:spLocks noGrp="1"/>
          </p:cNvSpPr>
          <p:nvPr>
            <p:ph type="title"/>
          </p:nvPr>
        </p:nvSpPr>
        <p:spPr/>
        <p:txBody>
          <a:bodyPr/>
          <a:lstStyle/>
          <a:p>
            <a:r>
              <a:rPr lang="en-US" dirty="0"/>
              <a:t>Investigation Report</a:t>
            </a:r>
          </a:p>
        </p:txBody>
      </p:sp>
      <p:sp>
        <p:nvSpPr>
          <p:cNvPr id="3" name="Content Placeholder 2">
            <a:extLst>
              <a:ext uri="{FF2B5EF4-FFF2-40B4-BE49-F238E27FC236}">
                <a16:creationId xmlns:a16="http://schemas.microsoft.com/office/drawing/2014/main" id="{B17B2A7F-9B1A-8835-E7C9-7C9F4E0833E5}"/>
              </a:ext>
            </a:extLst>
          </p:cNvPr>
          <p:cNvSpPr>
            <a:spLocks noGrp="1"/>
          </p:cNvSpPr>
          <p:nvPr>
            <p:ph idx="1"/>
          </p:nvPr>
        </p:nvSpPr>
        <p:spPr/>
        <p:txBody>
          <a:bodyPr>
            <a:normAutofit fontScale="85000" lnSpcReduction="20000"/>
          </a:bodyPr>
          <a:lstStyle/>
          <a:p>
            <a:pPr>
              <a:lnSpc>
                <a:spcPct val="120000"/>
              </a:lnSpc>
            </a:pPr>
            <a:r>
              <a:rPr lang="en-US" sz="3200" dirty="0"/>
              <a:t>Parties must be provided:</a:t>
            </a:r>
          </a:p>
          <a:p>
            <a:pPr lvl="1">
              <a:lnSpc>
                <a:spcPct val="120000"/>
              </a:lnSpc>
            </a:pPr>
            <a:r>
              <a:rPr lang="en-US" sz="2800" dirty="0"/>
              <a:t>VAWA: information used in the decision-making process – </a:t>
            </a:r>
            <a:r>
              <a:rPr lang="en-US" sz="2800" u="sng" dirty="0"/>
              <a:t>access required</a:t>
            </a:r>
          </a:p>
          <a:p>
            <a:pPr lvl="1">
              <a:lnSpc>
                <a:spcPct val="120000"/>
              </a:lnSpc>
            </a:pPr>
            <a:r>
              <a:rPr lang="en-US" sz="2800" dirty="0"/>
              <a:t>Title IX</a:t>
            </a:r>
            <a:r>
              <a:rPr lang="en-US" sz="2800" baseline="30000" dirty="0"/>
              <a:t> </a:t>
            </a:r>
            <a:r>
              <a:rPr lang="en-US" sz="2800" dirty="0"/>
              <a:t>: </a:t>
            </a:r>
          </a:p>
          <a:p>
            <a:pPr lvl="2">
              <a:lnSpc>
                <a:spcPct val="120000"/>
              </a:lnSpc>
            </a:pPr>
            <a:r>
              <a:rPr lang="en-US" sz="2400" dirty="0"/>
              <a:t>Investigation report:</a:t>
            </a:r>
          </a:p>
          <a:p>
            <a:pPr lvl="3">
              <a:lnSpc>
                <a:spcPct val="120000"/>
              </a:lnSpc>
            </a:pPr>
            <a:r>
              <a:rPr lang="en-US" sz="2000" u="sng" dirty="0"/>
              <a:t>Must send hard copy or electronic format to parties and advisors </a:t>
            </a:r>
          </a:p>
          <a:p>
            <a:pPr lvl="4">
              <a:lnSpc>
                <a:spcPct val="120000"/>
              </a:lnSpc>
            </a:pPr>
            <a:r>
              <a:rPr lang="en-US" sz="2000" dirty="0"/>
              <a:t>May use a file sharing platform that restricts downloading or copying</a:t>
            </a:r>
          </a:p>
          <a:p>
            <a:pPr lvl="4">
              <a:lnSpc>
                <a:spcPct val="120000"/>
              </a:lnSpc>
            </a:pPr>
            <a:r>
              <a:rPr lang="en-US" sz="2000" dirty="0"/>
              <a:t>May prohibit photographing/copying</a:t>
            </a:r>
          </a:p>
          <a:p>
            <a:pPr lvl="4">
              <a:lnSpc>
                <a:spcPct val="120000"/>
              </a:lnSpc>
            </a:pPr>
            <a:r>
              <a:rPr lang="en-US" sz="2000" dirty="0"/>
              <a:t>May require signing a non-disclosure agreement</a:t>
            </a:r>
          </a:p>
          <a:p>
            <a:pPr lvl="4">
              <a:lnSpc>
                <a:spcPct val="120000"/>
              </a:lnSpc>
            </a:pPr>
            <a:r>
              <a:rPr lang="en-US" sz="2000" dirty="0"/>
              <a:t>May not limit time for review </a:t>
            </a:r>
          </a:p>
          <a:p>
            <a:pPr lvl="4">
              <a:lnSpc>
                <a:spcPct val="120000"/>
              </a:lnSpc>
            </a:pPr>
            <a:r>
              <a:rPr lang="en-US" sz="2000" dirty="0"/>
              <a:t>May not require supervision</a:t>
            </a:r>
          </a:p>
          <a:p>
            <a:pPr lvl="3">
              <a:lnSpc>
                <a:spcPct val="120000"/>
              </a:lnSpc>
            </a:pPr>
            <a:r>
              <a:rPr lang="en-US" sz="2000" u="sng" dirty="0"/>
              <a:t>Must be provided at least 10 days prior to live hearing</a:t>
            </a:r>
          </a:p>
          <a:p>
            <a:pPr lvl="2">
              <a:lnSpc>
                <a:spcPct val="120000"/>
              </a:lnSpc>
            </a:pPr>
            <a:r>
              <a:rPr lang="en-US" sz="2400" dirty="0"/>
              <a:t>Opportunity to submit written response</a:t>
            </a:r>
          </a:p>
          <a:p>
            <a:endParaRPr lang="en-US" dirty="0"/>
          </a:p>
        </p:txBody>
      </p:sp>
      <p:sp>
        <p:nvSpPr>
          <p:cNvPr id="4" name="Slide Number Placeholder 3">
            <a:extLst>
              <a:ext uri="{FF2B5EF4-FFF2-40B4-BE49-F238E27FC236}">
                <a16:creationId xmlns:a16="http://schemas.microsoft.com/office/drawing/2014/main" id="{EA7E24ED-3157-6038-464D-6F61E43836C7}"/>
              </a:ext>
            </a:extLst>
          </p:cNvPr>
          <p:cNvSpPr>
            <a:spLocks noGrp="1"/>
          </p:cNvSpPr>
          <p:nvPr>
            <p:ph type="sldNum" sz="quarter" idx="12"/>
          </p:nvPr>
        </p:nvSpPr>
        <p:spPr/>
        <p:txBody>
          <a:bodyPr/>
          <a:lstStyle/>
          <a:p>
            <a:fld id="{7C128671-D032-469D-8723-87B14E1C74F3}" type="slidenum">
              <a:rPr lang="en-US" smtClean="0"/>
              <a:t>180</a:t>
            </a:fld>
            <a:endParaRPr lang="en-US"/>
          </a:p>
        </p:txBody>
      </p:sp>
    </p:spTree>
    <p:extLst>
      <p:ext uri="{BB962C8B-B14F-4D97-AF65-F5344CB8AC3E}">
        <p14:creationId xmlns:p14="http://schemas.microsoft.com/office/powerpoint/2010/main" val="360663718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0F7A-19FB-9915-1177-933C5CDB8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1E5A25-86B8-6DEB-6801-2A91235F6EF5}"/>
              </a:ext>
            </a:extLst>
          </p:cNvPr>
          <p:cNvSpPr>
            <a:spLocks noGrp="1"/>
          </p:cNvSpPr>
          <p:nvPr>
            <p:ph type="title"/>
          </p:nvPr>
        </p:nvSpPr>
        <p:spPr/>
        <p:txBody>
          <a:bodyPr/>
          <a:lstStyle/>
          <a:p>
            <a:r>
              <a:rPr lang="en-US" dirty="0"/>
              <a:t>Case Study: Haddie/Damian </a:t>
            </a:r>
          </a:p>
        </p:txBody>
      </p:sp>
      <p:sp>
        <p:nvSpPr>
          <p:cNvPr id="3" name="Content Placeholder 2">
            <a:extLst>
              <a:ext uri="{FF2B5EF4-FFF2-40B4-BE49-F238E27FC236}">
                <a16:creationId xmlns:a16="http://schemas.microsoft.com/office/drawing/2014/main" id="{7D5DB9B2-6A22-BBA7-D2D8-2D0802B93532}"/>
              </a:ext>
            </a:extLst>
          </p:cNvPr>
          <p:cNvSpPr>
            <a:spLocks noGrp="1"/>
          </p:cNvSpPr>
          <p:nvPr>
            <p:ph idx="1"/>
          </p:nvPr>
        </p:nvSpPr>
        <p:spPr>
          <a:noFill/>
        </p:spPr>
        <p:txBody>
          <a:bodyPr>
            <a:normAutofit/>
          </a:bodyPr>
          <a:lstStyle/>
          <a:p>
            <a:pPr>
              <a:spcBef>
                <a:spcPts val="0"/>
              </a:spcBef>
            </a:pPr>
            <a:r>
              <a:rPr lang="en-US" sz="3200" dirty="0">
                <a:effectLst/>
                <a:latin typeface="Arial" panose="020B0604020202020204" pitchFamily="34" charset="0"/>
                <a:ea typeface="Times New Roman" panose="02020603050405020304" pitchFamily="18" charset="0"/>
                <a:cs typeface="Times New Roman" panose="02020603050405020304" pitchFamily="18" charset="0"/>
              </a:rPr>
              <a:t>The investigator sends you the draft report. You notice the following statements. Should they be included in the report?</a:t>
            </a:r>
          </a:p>
          <a:p>
            <a:pPr lvl="1">
              <a:spcBef>
                <a:spcPts val="0"/>
              </a:spcBef>
            </a:pP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Haddie stated that she told Damian that she “usually want[s] to be in a more serious, long-term relationship before things get physical.” Haddie stated, “I had told him in an earlier conversation that I’d only been with a few guys and only when we were exclusively dating for a while.” </a:t>
            </a:r>
          </a:p>
          <a:p>
            <a:pPr lvl="1">
              <a:spcBef>
                <a:spcPts val="0"/>
              </a:spcBef>
            </a:pP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Haddie stated that Damian said something like, “I don’t get it. You told me that you’ve done more than this with other guys and we’ve known each other a while. What more are you waiting for?”</a:t>
            </a:r>
          </a:p>
          <a:p>
            <a:pPr lvl="1">
              <a:spcBef>
                <a:spcPts val="0"/>
              </a:spcBef>
            </a:pPr>
            <a:endParaRPr lang="en-US" sz="2800" kern="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EEADB92-C9C5-4F36-984E-927FBE164B15}"/>
              </a:ext>
            </a:extLst>
          </p:cNvPr>
          <p:cNvSpPr>
            <a:spLocks noGrp="1"/>
          </p:cNvSpPr>
          <p:nvPr>
            <p:ph type="sldNum" sz="quarter" idx="12"/>
          </p:nvPr>
        </p:nvSpPr>
        <p:spPr/>
        <p:txBody>
          <a:bodyPr/>
          <a:lstStyle/>
          <a:p>
            <a:fld id="{7C128671-D032-469D-8723-87B14E1C74F3}" type="slidenum">
              <a:rPr lang="en-US" smtClean="0"/>
              <a:t>181</a:t>
            </a:fld>
            <a:endParaRPr lang="en-US"/>
          </a:p>
        </p:txBody>
      </p:sp>
    </p:spTree>
    <p:extLst>
      <p:ext uri="{BB962C8B-B14F-4D97-AF65-F5344CB8AC3E}">
        <p14:creationId xmlns:p14="http://schemas.microsoft.com/office/powerpoint/2010/main" val="47794077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1A8A6-F412-3611-2E71-E8BC9CFC3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AEFF2-5D1F-EA14-683F-B9E91A35234A}"/>
              </a:ext>
            </a:extLst>
          </p:cNvPr>
          <p:cNvSpPr>
            <a:spLocks noGrp="1"/>
          </p:cNvSpPr>
          <p:nvPr>
            <p:ph type="title"/>
          </p:nvPr>
        </p:nvSpPr>
        <p:spPr/>
        <p:txBody>
          <a:bodyPr/>
          <a:lstStyle/>
          <a:p>
            <a:r>
              <a:rPr lang="en-US" dirty="0"/>
              <a:t>Case Study: Haddie/Damian </a:t>
            </a:r>
          </a:p>
        </p:txBody>
      </p:sp>
      <p:sp>
        <p:nvSpPr>
          <p:cNvPr id="3" name="Content Placeholder 2">
            <a:extLst>
              <a:ext uri="{FF2B5EF4-FFF2-40B4-BE49-F238E27FC236}">
                <a16:creationId xmlns:a16="http://schemas.microsoft.com/office/drawing/2014/main" id="{20BBD609-BB54-09BB-3115-71D8EFC2C2CA}"/>
              </a:ext>
            </a:extLst>
          </p:cNvPr>
          <p:cNvSpPr>
            <a:spLocks noGrp="1"/>
          </p:cNvSpPr>
          <p:nvPr>
            <p:ph idx="1"/>
          </p:nvPr>
        </p:nvSpPr>
        <p:spPr>
          <a:noFill/>
        </p:spPr>
        <p:txBody>
          <a:bodyPr>
            <a:normAutofit/>
          </a:bodyPr>
          <a:lstStyle/>
          <a:p>
            <a:pPr>
              <a:spcBef>
                <a:spcPts val="0"/>
              </a:spcBef>
            </a:pPr>
            <a:r>
              <a:rPr lang="en-US" sz="3200" dirty="0">
                <a:latin typeface="Arial" panose="020B0604020202020204" pitchFamily="34" charset="0"/>
                <a:ea typeface="Times New Roman" panose="02020603050405020304" pitchFamily="18" charset="0"/>
                <a:cs typeface="Times New Roman" panose="02020603050405020304" pitchFamily="18" charset="0"/>
              </a:rPr>
              <a:t>In reviewing the draft report, you also notice the following statements. Should they be included in the report</a:t>
            </a:r>
            <a:r>
              <a:rPr lang="en-US" sz="3200" dirty="0">
                <a:effectLst/>
                <a:latin typeface="Arial" panose="020B0604020202020204" pitchFamily="34" charset="0"/>
                <a:ea typeface="Times New Roman" panose="02020603050405020304" pitchFamily="18" charset="0"/>
                <a:cs typeface="Times New Roman" panose="02020603050405020304" pitchFamily="18" charset="0"/>
              </a:rPr>
              <a:t>?</a:t>
            </a:r>
          </a:p>
          <a:p>
            <a:pPr lvl="1">
              <a:spcBef>
                <a:spcPts val="0"/>
              </a:spcBef>
            </a:pPr>
            <a:r>
              <a:rPr lang="en-US" sz="2800" dirty="0">
                <a:effectLst/>
                <a:latin typeface="Arial" panose="020B0604020202020204" pitchFamily="34" charset="0"/>
                <a:ea typeface="Times New Roman" panose="02020603050405020304" pitchFamily="18" charset="0"/>
                <a:cs typeface="Times New Roman" panose="02020603050405020304" pitchFamily="18" charset="0"/>
              </a:rPr>
              <a:t>Elise stated, “I’ve always been a little creeped out by Damian. Every time I would see him, he would look me up and down, even though he was basically dating my roommate.”</a:t>
            </a:r>
          </a:p>
          <a:p>
            <a:pPr lvl="1">
              <a:spcBef>
                <a:spcPts val="0"/>
              </a:spcBef>
            </a:pPr>
            <a:r>
              <a:rPr lang="en-US" sz="2800" dirty="0">
                <a:effectLst/>
                <a:latin typeface="Arial" panose="020B0604020202020204" pitchFamily="34" charset="0"/>
                <a:ea typeface="Times New Roman" panose="02020603050405020304" pitchFamily="18" charset="0"/>
                <a:cs typeface="Times New Roman" panose="02020603050405020304" pitchFamily="18" charset="0"/>
              </a:rPr>
              <a:t>Damian stated, “I’ve started to see a counselor because of the toll this process has taken.”</a:t>
            </a:r>
          </a:p>
          <a:p>
            <a:pPr lvl="1">
              <a:spcBef>
                <a:spcPts val="0"/>
              </a:spcBef>
            </a:pPr>
            <a:r>
              <a:rPr lang="en-US" sz="2800" dirty="0">
                <a:effectLst/>
                <a:latin typeface="Arial" panose="020B0604020202020204" pitchFamily="34" charset="0"/>
                <a:ea typeface="Times New Roman" panose="02020603050405020304" pitchFamily="18" charset="0"/>
                <a:cs typeface="Times New Roman" panose="02020603050405020304" pitchFamily="18" charset="0"/>
              </a:rPr>
              <a:t>Damian stating, “I don’t really trust this process. My friend was falsely accused by a girl last year, and his whole college career was ruined.”</a:t>
            </a:r>
          </a:p>
          <a:p>
            <a:pPr lvl="1">
              <a:spcBef>
                <a:spcPts val="0"/>
              </a:spcBef>
            </a:pP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CC0B155-B428-22C2-C9F9-2B911EEC5C72}"/>
              </a:ext>
            </a:extLst>
          </p:cNvPr>
          <p:cNvSpPr>
            <a:spLocks noGrp="1"/>
          </p:cNvSpPr>
          <p:nvPr>
            <p:ph type="sldNum" sz="quarter" idx="12"/>
          </p:nvPr>
        </p:nvSpPr>
        <p:spPr/>
        <p:txBody>
          <a:bodyPr/>
          <a:lstStyle/>
          <a:p>
            <a:fld id="{7C128671-D032-469D-8723-87B14E1C74F3}" type="slidenum">
              <a:rPr lang="en-US" smtClean="0"/>
              <a:t>182</a:t>
            </a:fld>
            <a:endParaRPr lang="en-US"/>
          </a:p>
        </p:txBody>
      </p:sp>
    </p:spTree>
    <p:extLst>
      <p:ext uri="{BB962C8B-B14F-4D97-AF65-F5344CB8AC3E}">
        <p14:creationId xmlns:p14="http://schemas.microsoft.com/office/powerpoint/2010/main" val="347296546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EDB2B-401D-DC97-DB55-E484AFFEF734}"/>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47CE1E18-9454-3395-5835-543AB5AE651B}"/>
              </a:ext>
            </a:extLst>
          </p:cNvPr>
          <p:cNvSpPr>
            <a:spLocks noGrp="1"/>
          </p:cNvSpPr>
          <p:nvPr>
            <p:ph idx="1"/>
          </p:nvPr>
        </p:nvSpPr>
        <p:spPr>
          <a:noFill/>
        </p:spPr>
        <p:txBody>
          <a:bodyPr/>
          <a:lstStyle/>
          <a:p>
            <a:r>
              <a:rPr lang="en-US" dirty="0"/>
              <a:t>You issue the investigation report to the parties and provide them 10 days to review and respond. </a:t>
            </a:r>
          </a:p>
        </p:txBody>
      </p:sp>
      <p:sp>
        <p:nvSpPr>
          <p:cNvPr id="4" name="Slide Number Placeholder 3">
            <a:extLst>
              <a:ext uri="{FF2B5EF4-FFF2-40B4-BE49-F238E27FC236}">
                <a16:creationId xmlns:a16="http://schemas.microsoft.com/office/drawing/2014/main" id="{3F0907E7-2B5D-52DF-AAB8-DFE009543E4A}"/>
              </a:ext>
            </a:extLst>
          </p:cNvPr>
          <p:cNvSpPr>
            <a:spLocks noGrp="1"/>
          </p:cNvSpPr>
          <p:nvPr>
            <p:ph type="sldNum" sz="quarter" idx="12"/>
          </p:nvPr>
        </p:nvSpPr>
        <p:spPr/>
        <p:txBody>
          <a:bodyPr/>
          <a:lstStyle/>
          <a:p>
            <a:fld id="{7C128671-D032-469D-8723-87B14E1C74F3}" type="slidenum">
              <a:rPr lang="en-US" smtClean="0"/>
              <a:t>183</a:t>
            </a:fld>
            <a:endParaRPr lang="en-US"/>
          </a:p>
        </p:txBody>
      </p:sp>
    </p:spTree>
    <p:extLst>
      <p:ext uri="{BB962C8B-B14F-4D97-AF65-F5344CB8AC3E}">
        <p14:creationId xmlns:p14="http://schemas.microsoft.com/office/powerpoint/2010/main" val="236016975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1A8A6-F412-3611-2E71-E8BC9CFC3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AEFF2-5D1F-EA14-683F-B9E91A35234A}"/>
              </a:ext>
            </a:extLst>
          </p:cNvPr>
          <p:cNvSpPr>
            <a:spLocks noGrp="1"/>
          </p:cNvSpPr>
          <p:nvPr>
            <p:ph type="title"/>
          </p:nvPr>
        </p:nvSpPr>
        <p:spPr/>
        <p:txBody>
          <a:bodyPr/>
          <a:lstStyle/>
          <a:p>
            <a:r>
              <a:rPr lang="en-US" dirty="0"/>
              <a:t>Case Study: Haddie/Damian </a:t>
            </a:r>
          </a:p>
        </p:txBody>
      </p:sp>
      <p:sp>
        <p:nvSpPr>
          <p:cNvPr id="3" name="Content Placeholder 2">
            <a:extLst>
              <a:ext uri="{FF2B5EF4-FFF2-40B4-BE49-F238E27FC236}">
                <a16:creationId xmlns:a16="http://schemas.microsoft.com/office/drawing/2014/main" id="{20BBD609-BB54-09BB-3115-71D8EFC2C2CA}"/>
              </a:ext>
            </a:extLst>
          </p:cNvPr>
          <p:cNvSpPr>
            <a:spLocks noGrp="1"/>
          </p:cNvSpPr>
          <p:nvPr>
            <p:ph idx="1"/>
          </p:nvPr>
        </p:nvSpPr>
        <p:spPr>
          <a:noFill/>
        </p:spPr>
        <p:txBody>
          <a:bodyPr>
            <a:normAutofit/>
          </a:bodyPr>
          <a:lstStyle/>
          <a:p>
            <a:pPr>
              <a:spcBef>
                <a:spcPts val="0"/>
              </a:spcBef>
            </a:pPr>
            <a:r>
              <a:rPr lang="en-US" sz="3200" dirty="0">
                <a:latin typeface="Arial" panose="020B0604020202020204" pitchFamily="34" charset="0"/>
                <a:ea typeface="Times New Roman" panose="02020603050405020304" pitchFamily="18" charset="0"/>
                <a:cs typeface="Times New Roman" panose="02020603050405020304" pitchFamily="18" charset="0"/>
              </a:rPr>
              <a:t>Damian did not submit a response to the investigation report.</a:t>
            </a:r>
          </a:p>
          <a:p>
            <a:pPr>
              <a:spcBef>
                <a:spcPts val="0"/>
              </a:spcBef>
            </a:pPr>
            <a:r>
              <a:rPr lang="en-US" sz="3200" dirty="0">
                <a:latin typeface="Arial" panose="020B0604020202020204" pitchFamily="34" charset="0"/>
                <a:ea typeface="Times New Roman" panose="02020603050405020304" pitchFamily="18" charset="0"/>
                <a:cs typeface="Times New Roman" panose="02020603050405020304" pitchFamily="18" charset="0"/>
              </a:rPr>
              <a:t>Haddie includes the following statement in her response to the investigation report and supplemental directly related evidence:</a:t>
            </a:r>
          </a:p>
          <a:p>
            <a:pPr lvl="1">
              <a:spcBef>
                <a:spcPts val="0"/>
              </a:spcBef>
            </a:pPr>
            <a:r>
              <a:rPr lang="en-US" sz="2800" dirty="0"/>
              <a:t>“The texts Damiam provided mean nothing. I sent those before I was super drunk. And just because I invited him over doesn’t mean I consented to having sex with him. He took advantage of me when I was vulnerable.”</a:t>
            </a:r>
          </a:p>
          <a:p>
            <a:pPr>
              <a:spcBef>
                <a:spcPts val="0"/>
              </a:spcBef>
            </a:pPr>
            <a:endParaRPr lang="en-US" sz="3200" dirty="0"/>
          </a:p>
          <a:p>
            <a:pPr>
              <a:spcBef>
                <a:spcPts val="0"/>
              </a:spcBef>
            </a:pPr>
            <a:r>
              <a:rPr lang="en-US" sz="3200" dirty="0"/>
              <a:t>What should you do with this response?  </a:t>
            </a:r>
          </a:p>
          <a:p>
            <a:pPr lvl="1">
              <a:spcBef>
                <a:spcPts val="0"/>
              </a:spcBef>
            </a:pP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p>
            <a:pPr lvl="1">
              <a:spcBef>
                <a:spcPts val="0"/>
              </a:spcBef>
            </a:pP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CC0B155-B428-22C2-C9F9-2B911EEC5C72}"/>
              </a:ext>
            </a:extLst>
          </p:cNvPr>
          <p:cNvSpPr>
            <a:spLocks noGrp="1"/>
          </p:cNvSpPr>
          <p:nvPr>
            <p:ph type="sldNum" sz="quarter" idx="12"/>
          </p:nvPr>
        </p:nvSpPr>
        <p:spPr/>
        <p:txBody>
          <a:bodyPr/>
          <a:lstStyle/>
          <a:p>
            <a:fld id="{7C128671-D032-469D-8723-87B14E1C74F3}" type="slidenum">
              <a:rPr lang="en-US" smtClean="0"/>
              <a:t>184</a:t>
            </a:fld>
            <a:endParaRPr lang="en-US"/>
          </a:p>
        </p:txBody>
      </p:sp>
    </p:spTree>
    <p:extLst>
      <p:ext uri="{BB962C8B-B14F-4D97-AF65-F5344CB8AC3E}">
        <p14:creationId xmlns:p14="http://schemas.microsoft.com/office/powerpoint/2010/main" val="266742399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5641E-64EF-8C02-AFBB-54CDE1D3B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7E682-1D59-CF36-3EE0-7FF7E90DA8F3}"/>
              </a:ext>
            </a:extLst>
          </p:cNvPr>
          <p:cNvSpPr>
            <a:spLocks noGrp="1"/>
          </p:cNvSpPr>
          <p:nvPr>
            <p:ph type="title"/>
          </p:nvPr>
        </p:nvSpPr>
        <p:spPr/>
        <p:txBody>
          <a:bodyPr/>
          <a:lstStyle/>
          <a:p>
            <a:r>
              <a:rPr lang="en-US" dirty="0"/>
              <a:t>Case Study: Haddie/Damian </a:t>
            </a:r>
          </a:p>
        </p:txBody>
      </p:sp>
      <p:sp>
        <p:nvSpPr>
          <p:cNvPr id="3" name="Content Placeholder 2">
            <a:extLst>
              <a:ext uri="{FF2B5EF4-FFF2-40B4-BE49-F238E27FC236}">
                <a16:creationId xmlns:a16="http://schemas.microsoft.com/office/drawing/2014/main" id="{1B95C7CC-AB70-8B2D-CA3C-E349D4E13367}"/>
              </a:ext>
            </a:extLst>
          </p:cNvPr>
          <p:cNvSpPr>
            <a:spLocks noGrp="1"/>
          </p:cNvSpPr>
          <p:nvPr>
            <p:ph idx="1"/>
          </p:nvPr>
        </p:nvSpPr>
        <p:spPr>
          <a:noFill/>
        </p:spPr>
        <p:txBody>
          <a:bodyPr>
            <a:normAutofit/>
          </a:bodyPr>
          <a:lstStyle/>
          <a:p>
            <a:pPr>
              <a:spcBef>
                <a:spcPts val="0"/>
              </a:spcBef>
            </a:pPr>
            <a:r>
              <a:rPr lang="en-US" sz="3200" dirty="0">
                <a:latin typeface="Arial" panose="020B0604020202020204" pitchFamily="34" charset="0"/>
                <a:ea typeface="Times New Roman" panose="02020603050405020304" pitchFamily="18" charset="0"/>
                <a:cs typeface="Times New Roman" panose="02020603050405020304" pitchFamily="18" charset="0"/>
              </a:rPr>
              <a:t>Haddie’s response also includes the following statement:</a:t>
            </a:r>
          </a:p>
          <a:p>
            <a:pPr lvl="1">
              <a:spcBef>
                <a:spcPts val="0"/>
              </a:spcBef>
            </a:pPr>
            <a:r>
              <a:rPr lang="en-US" sz="2800" dirty="0"/>
              <a:t>“The investigator did not fully explain how I told Damian that I’d only been with a few guys and only after being in a long-term relationship. That was important information because that was part of how I communicated to Damian that I wasn’t ready to get so physical. Plus, Damian then used that against me when he pressured me. I just think my full statement should have been included in the report.”</a:t>
            </a:r>
          </a:p>
          <a:p>
            <a:pPr>
              <a:spcBef>
                <a:spcPts val="0"/>
              </a:spcBef>
            </a:pPr>
            <a:endParaRPr lang="en-US" sz="3200" dirty="0"/>
          </a:p>
          <a:p>
            <a:pPr>
              <a:spcBef>
                <a:spcPts val="0"/>
              </a:spcBef>
            </a:pPr>
            <a:r>
              <a:rPr lang="en-US" sz="3200" dirty="0"/>
              <a:t>What should you do with this response?  </a:t>
            </a:r>
          </a:p>
          <a:p>
            <a:pPr lvl="1">
              <a:spcBef>
                <a:spcPts val="0"/>
              </a:spcBef>
            </a:pP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p>
            <a:pPr lvl="1">
              <a:spcBef>
                <a:spcPts val="0"/>
              </a:spcBef>
            </a:pP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E376010-3DF9-5C21-7724-2C9D7A6305B6}"/>
              </a:ext>
            </a:extLst>
          </p:cNvPr>
          <p:cNvSpPr>
            <a:spLocks noGrp="1"/>
          </p:cNvSpPr>
          <p:nvPr>
            <p:ph type="sldNum" sz="quarter" idx="12"/>
          </p:nvPr>
        </p:nvSpPr>
        <p:spPr/>
        <p:txBody>
          <a:bodyPr/>
          <a:lstStyle/>
          <a:p>
            <a:fld id="{7C128671-D032-469D-8723-87B14E1C74F3}" type="slidenum">
              <a:rPr lang="en-US" smtClean="0"/>
              <a:t>185</a:t>
            </a:fld>
            <a:endParaRPr lang="en-US"/>
          </a:p>
        </p:txBody>
      </p:sp>
    </p:spTree>
    <p:extLst>
      <p:ext uri="{BB962C8B-B14F-4D97-AF65-F5344CB8AC3E}">
        <p14:creationId xmlns:p14="http://schemas.microsoft.com/office/powerpoint/2010/main" val="260182393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7F25B-FA7A-CE36-FD1D-94CDF41B06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7B4BD-0BB5-6DBB-EA1D-BE60FD29E961}"/>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4687BA41-7A1F-0AA4-D18A-38D5767C9932}"/>
              </a:ext>
            </a:extLst>
          </p:cNvPr>
          <p:cNvSpPr>
            <a:spLocks noGrp="1"/>
          </p:cNvSpPr>
          <p:nvPr>
            <p:ph idx="1"/>
          </p:nvPr>
        </p:nvSpPr>
        <p:spPr>
          <a:noFill/>
        </p:spPr>
        <p:txBody>
          <a:bodyPr/>
          <a:lstStyle/>
          <a:p>
            <a:r>
              <a:rPr lang="en-US" dirty="0"/>
              <a:t>In the case involving the volleyball coach, you decided to consolidate Iris’s complaint with Francesca’s and Georgia’s complaints. </a:t>
            </a:r>
          </a:p>
          <a:p>
            <a:r>
              <a:rPr lang="en-US" dirty="0"/>
              <a:t>The investigator has conducted interviews with the parties and witnesses and issued close of evidence for the upcoming Friday, September 18. You receive a call from Kelly in Human Resources. Kelly tells you that Coach Jackie has resigned, effective on December  15, the end of the fall semester. Kelly says that given Coach Jackie’s resignation, Kelly assumes the complaint resolution process won’t need to continue. </a:t>
            </a:r>
          </a:p>
          <a:p>
            <a:r>
              <a:rPr lang="en-US" dirty="0"/>
              <a:t>How do you respond?</a:t>
            </a:r>
          </a:p>
        </p:txBody>
      </p:sp>
      <p:sp>
        <p:nvSpPr>
          <p:cNvPr id="4" name="Slide Number Placeholder 3">
            <a:extLst>
              <a:ext uri="{FF2B5EF4-FFF2-40B4-BE49-F238E27FC236}">
                <a16:creationId xmlns:a16="http://schemas.microsoft.com/office/drawing/2014/main" id="{D69DE250-0A5E-B6FD-6A3E-BB76CC49D152}"/>
              </a:ext>
            </a:extLst>
          </p:cNvPr>
          <p:cNvSpPr>
            <a:spLocks noGrp="1"/>
          </p:cNvSpPr>
          <p:nvPr>
            <p:ph type="sldNum" sz="quarter" idx="12"/>
          </p:nvPr>
        </p:nvSpPr>
        <p:spPr/>
        <p:txBody>
          <a:bodyPr/>
          <a:lstStyle/>
          <a:p>
            <a:fld id="{7C128671-D032-469D-8723-87B14E1C74F3}" type="slidenum">
              <a:rPr lang="en-US" smtClean="0"/>
              <a:t>186</a:t>
            </a:fld>
            <a:endParaRPr lang="en-US"/>
          </a:p>
        </p:txBody>
      </p:sp>
    </p:spTree>
    <p:extLst>
      <p:ext uri="{BB962C8B-B14F-4D97-AF65-F5344CB8AC3E}">
        <p14:creationId xmlns:p14="http://schemas.microsoft.com/office/powerpoint/2010/main" val="421731945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AAA90-2ED0-1755-2BBE-2436F7C868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0F5BEE-055B-CFEC-5D51-C05146FD5550}"/>
              </a:ext>
            </a:extLst>
          </p:cNvPr>
          <p:cNvSpPr>
            <a:spLocks noGrp="1"/>
          </p:cNvSpPr>
          <p:nvPr>
            <p:ph type="title"/>
          </p:nvPr>
        </p:nvSpPr>
        <p:spPr/>
        <p:txBody>
          <a:bodyPr/>
          <a:lstStyle/>
          <a:p>
            <a:r>
              <a:rPr lang="en-US" dirty="0"/>
              <a:t>Dismissal of Formal Complaint</a:t>
            </a:r>
          </a:p>
        </p:txBody>
      </p:sp>
      <p:sp>
        <p:nvSpPr>
          <p:cNvPr id="3" name="Content Placeholder 2">
            <a:extLst>
              <a:ext uri="{FF2B5EF4-FFF2-40B4-BE49-F238E27FC236}">
                <a16:creationId xmlns:a16="http://schemas.microsoft.com/office/drawing/2014/main" id="{E96CA87A-FC66-BBBF-6923-4D9F2940E298}"/>
              </a:ext>
            </a:extLst>
          </p:cNvPr>
          <p:cNvSpPr>
            <a:spLocks noGrp="1"/>
          </p:cNvSpPr>
          <p:nvPr>
            <p:ph idx="1"/>
          </p:nvPr>
        </p:nvSpPr>
        <p:spPr/>
        <p:txBody>
          <a:bodyPr>
            <a:normAutofit fontScale="55000" lnSpcReduction="20000"/>
          </a:bodyPr>
          <a:lstStyle/>
          <a:p>
            <a:pPr>
              <a:lnSpc>
                <a:spcPct val="120000"/>
              </a:lnSpc>
            </a:pPr>
            <a:r>
              <a:rPr lang="en-US" sz="7400" dirty="0"/>
              <a:t>Mandatory Dismissal under Title IX</a:t>
            </a:r>
          </a:p>
          <a:p>
            <a:pPr lvl="1">
              <a:lnSpc>
                <a:spcPct val="120000"/>
              </a:lnSpc>
            </a:pPr>
            <a:r>
              <a:rPr lang="en-US" sz="5500" dirty="0"/>
              <a:t>Must dismiss formal complaint if alleged conduct</a:t>
            </a:r>
          </a:p>
          <a:p>
            <a:pPr lvl="2">
              <a:lnSpc>
                <a:spcPct val="120000"/>
              </a:lnSpc>
            </a:pPr>
            <a:r>
              <a:rPr lang="en-US" sz="4900" dirty="0"/>
              <a:t>even if proved, would not constitute sexual harassment</a:t>
            </a:r>
          </a:p>
          <a:p>
            <a:pPr lvl="2">
              <a:lnSpc>
                <a:spcPct val="120000"/>
              </a:lnSpc>
            </a:pPr>
            <a:r>
              <a:rPr lang="en-US" sz="4900" dirty="0"/>
              <a:t>did not occur in the institution’s education program or activity or</a:t>
            </a:r>
          </a:p>
          <a:p>
            <a:pPr lvl="2">
              <a:lnSpc>
                <a:spcPct val="120000"/>
              </a:lnSpc>
            </a:pPr>
            <a:r>
              <a:rPr lang="en-US" sz="4900" dirty="0"/>
              <a:t>did not occur against a person in the United States</a:t>
            </a:r>
          </a:p>
          <a:p>
            <a:pPr lvl="1">
              <a:lnSpc>
                <a:spcPct val="120000"/>
              </a:lnSpc>
            </a:pPr>
            <a:r>
              <a:rPr lang="en-US" sz="5500" dirty="0"/>
              <a:t>Such dismissal does not preclude action under another provision of institution’s code of conduct</a:t>
            </a:r>
          </a:p>
          <a:p>
            <a:endParaRPr lang="en-US" dirty="0"/>
          </a:p>
        </p:txBody>
      </p:sp>
      <p:sp>
        <p:nvSpPr>
          <p:cNvPr id="4" name="Slide Number Placeholder 3">
            <a:extLst>
              <a:ext uri="{FF2B5EF4-FFF2-40B4-BE49-F238E27FC236}">
                <a16:creationId xmlns:a16="http://schemas.microsoft.com/office/drawing/2014/main" id="{E9766711-DE0F-922A-012A-46EFA1677603}"/>
              </a:ext>
            </a:extLst>
          </p:cNvPr>
          <p:cNvSpPr>
            <a:spLocks noGrp="1"/>
          </p:cNvSpPr>
          <p:nvPr>
            <p:ph type="sldNum" sz="quarter" idx="12"/>
          </p:nvPr>
        </p:nvSpPr>
        <p:spPr/>
        <p:txBody>
          <a:bodyPr/>
          <a:lstStyle/>
          <a:p>
            <a:fld id="{7C128671-D032-469D-8723-87B14E1C74F3}" type="slidenum">
              <a:rPr lang="en-US" smtClean="0"/>
              <a:t>187</a:t>
            </a:fld>
            <a:endParaRPr lang="en-US"/>
          </a:p>
        </p:txBody>
      </p:sp>
    </p:spTree>
    <p:extLst>
      <p:ext uri="{BB962C8B-B14F-4D97-AF65-F5344CB8AC3E}">
        <p14:creationId xmlns:p14="http://schemas.microsoft.com/office/powerpoint/2010/main" val="299751065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7C5B3-FB1B-A12D-16D4-B0BC767D69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4D7F52-8FD0-DDA5-59CF-C4457ADC5F00}"/>
              </a:ext>
            </a:extLst>
          </p:cNvPr>
          <p:cNvSpPr>
            <a:spLocks noGrp="1"/>
          </p:cNvSpPr>
          <p:nvPr>
            <p:ph type="title"/>
          </p:nvPr>
        </p:nvSpPr>
        <p:spPr/>
        <p:txBody>
          <a:bodyPr/>
          <a:lstStyle/>
          <a:p>
            <a:r>
              <a:rPr lang="en-US" dirty="0"/>
              <a:t>Dismissal of Formal Complaint</a:t>
            </a:r>
          </a:p>
        </p:txBody>
      </p:sp>
      <p:sp>
        <p:nvSpPr>
          <p:cNvPr id="3" name="Content Placeholder 2">
            <a:extLst>
              <a:ext uri="{FF2B5EF4-FFF2-40B4-BE49-F238E27FC236}">
                <a16:creationId xmlns:a16="http://schemas.microsoft.com/office/drawing/2014/main" id="{C9A37EF5-A12A-E154-A88E-75E9FCC1D97A}"/>
              </a:ext>
            </a:extLst>
          </p:cNvPr>
          <p:cNvSpPr>
            <a:spLocks noGrp="1"/>
          </p:cNvSpPr>
          <p:nvPr>
            <p:ph idx="1"/>
          </p:nvPr>
        </p:nvSpPr>
        <p:spPr/>
        <p:txBody>
          <a:bodyPr>
            <a:normAutofit fontScale="47500" lnSpcReduction="20000"/>
          </a:bodyPr>
          <a:lstStyle/>
          <a:p>
            <a:pPr>
              <a:lnSpc>
                <a:spcPct val="120000"/>
              </a:lnSpc>
            </a:pPr>
            <a:r>
              <a:rPr lang="en-US" sz="7400" dirty="0"/>
              <a:t>Discretionary Dismissal under Title IX</a:t>
            </a:r>
          </a:p>
          <a:p>
            <a:pPr lvl="1">
              <a:lnSpc>
                <a:spcPct val="120000"/>
              </a:lnSpc>
            </a:pPr>
            <a:r>
              <a:rPr lang="en-US" sz="5500" dirty="0"/>
              <a:t>May dismiss formal complaint if at any time during the investigation or hearing</a:t>
            </a:r>
          </a:p>
          <a:p>
            <a:pPr lvl="2">
              <a:lnSpc>
                <a:spcPct val="120000"/>
              </a:lnSpc>
            </a:pPr>
            <a:r>
              <a:rPr lang="en-US" sz="4900" dirty="0"/>
              <a:t>complainant notifies the Title IX Coordinator in writing that the complainant would like to withdraw the formal complaint or any allegations, therein</a:t>
            </a:r>
          </a:p>
          <a:p>
            <a:pPr lvl="2">
              <a:lnSpc>
                <a:spcPct val="120000"/>
              </a:lnSpc>
            </a:pPr>
            <a:r>
              <a:rPr lang="en-US" sz="4900" dirty="0"/>
              <a:t>respondent is no longer enrolled or employed by the recipient or</a:t>
            </a:r>
          </a:p>
          <a:p>
            <a:pPr lvl="2">
              <a:lnSpc>
                <a:spcPct val="120000"/>
              </a:lnSpc>
            </a:pPr>
            <a:r>
              <a:rPr lang="en-US" sz="4900" dirty="0"/>
              <a:t>specific circumstances prevent the recipient from gathering sufficient evidence to reach a determination as to the formal complaint or allegations therein</a:t>
            </a:r>
          </a:p>
          <a:p>
            <a:endParaRPr lang="en-US" dirty="0"/>
          </a:p>
        </p:txBody>
      </p:sp>
      <p:sp>
        <p:nvSpPr>
          <p:cNvPr id="4" name="Slide Number Placeholder 3">
            <a:extLst>
              <a:ext uri="{FF2B5EF4-FFF2-40B4-BE49-F238E27FC236}">
                <a16:creationId xmlns:a16="http://schemas.microsoft.com/office/drawing/2014/main" id="{61908355-E9ED-B77E-1D67-1389066CA55C}"/>
              </a:ext>
            </a:extLst>
          </p:cNvPr>
          <p:cNvSpPr>
            <a:spLocks noGrp="1"/>
          </p:cNvSpPr>
          <p:nvPr>
            <p:ph type="sldNum" sz="quarter" idx="12"/>
          </p:nvPr>
        </p:nvSpPr>
        <p:spPr/>
        <p:txBody>
          <a:bodyPr/>
          <a:lstStyle/>
          <a:p>
            <a:fld id="{7C128671-D032-469D-8723-87B14E1C74F3}" type="slidenum">
              <a:rPr lang="en-US" smtClean="0"/>
              <a:t>188</a:t>
            </a:fld>
            <a:endParaRPr lang="en-US"/>
          </a:p>
        </p:txBody>
      </p:sp>
    </p:spTree>
    <p:extLst>
      <p:ext uri="{BB962C8B-B14F-4D97-AF65-F5344CB8AC3E}">
        <p14:creationId xmlns:p14="http://schemas.microsoft.com/office/powerpoint/2010/main" val="217572231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B124A-CE13-D30E-C7FD-3843F4CC9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460CDC-ABB9-6544-40EB-603D4891F977}"/>
              </a:ext>
            </a:extLst>
          </p:cNvPr>
          <p:cNvSpPr>
            <a:spLocks noGrp="1"/>
          </p:cNvSpPr>
          <p:nvPr>
            <p:ph type="title"/>
          </p:nvPr>
        </p:nvSpPr>
        <p:spPr/>
        <p:txBody>
          <a:bodyPr/>
          <a:lstStyle/>
          <a:p>
            <a:r>
              <a:rPr lang="en-US" dirty="0"/>
              <a:t>Dismissal of Formal Complaint</a:t>
            </a:r>
          </a:p>
        </p:txBody>
      </p:sp>
      <p:sp>
        <p:nvSpPr>
          <p:cNvPr id="3" name="Content Placeholder 2">
            <a:extLst>
              <a:ext uri="{FF2B5EF4-FFF2-40B4-BE49-F238E27FC236}">
                <a16:creationId xmlns:a16="http://schemas.microsoft.com/office/drawing/2014/main" id="{BDE49F9B-4BF7-8D95-0DF7-E019BF6BBE9B}"/>
              </a:ext>
            </a:extLst>
          </p:cNvPr>
          <p:cNvSpPr>
            <a:spLocks noGrp="1"/>
          </p:cNvSpPr>
          <p:nvPr>
            <p:ph idx="1"/>
          </p:nvPr>
        </p:nvSpPr>
        <p:spPr/>
        <p:txBody>
          <a:bodyPr/>
          <a:lstStyle/>
          <a:p>
            <a:r>
              <a:rPr lang="en-US" sz="3200" dirty="0"/>
              <a:t>Notice of Dismissal: Upon dismissal (mandatory or discretionary), institution must promptly send written notice of dismissal and reasons for the dismissal simultaneously to the parties</a:t>
            </a:r>
          </a:p>
          <a:p>
            <a:pPr marL="0" indent="0">
              <a:buNone/>
            </a:pPr>
            <a:endParaRPr lang="en-US" dirty="0"/>
          </a:p>
        </p:txBody>
      </p:sp>
      <p:sp>
        <p:nvSpPr>
          <p:cNvPr id="4" name="Slide Number Placeholder 3">
            <a:extLst>
              <a:ext uri="{FF2B5EF4-FFF2-40B4-BE49-F238E27FC236}">
                <a16:creationId xmlns:a16="http://schemas.microsoft.com/office/drawing/2014/main" id="{6240F475-4E73-0512-1B06-290B3C26FA3F}"/>
              </a:ext>
            </a:extLst>
          </p:cNvPr>
          <p:cNvSpPr>
            <a:spLocks noGrp="1"/>
          </p:cNvSpPr>
          <p:nvPr>
            <p:ph type="sldNum" sz="quarter" idx="12"/>
          </p:nvPr>
        </p:nvSpPr>
        <p:spPr/>
        <p:txBody>
          <a:bodyPr/>
          <a:lstStyle/>
          <a:p>
            <a:fld id="{7C128671-D032-469D-8723-87B14E1C74F3}" type="slidenum">
              <a:rPr lang="en-US" smtClean="0"/>
              <a:t>189</a:t>
            </a:fld>
            <a:endParaRPr lang="en-US"/>
          </a:p>
        </p:txBody>
      </p:sp>
    </p:spTree>
    <p:extLst>
      <p:ext uri="{BB962C8B-B14F-4D97-AF65-F5344CB8AC3E}">
        <p14:creationId xmlns:p14="http://schemas.microsoft.com/office/powerpoint/2010/main" val="2685747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9" y="227016"/>
            <a:ext cx="9551719" cy="1143000"/>
          </a:xfrm>
        </p:spPr>
        <p:txBody>
          <a:bodyPr>
            <a:normAutofit/>
          </a:bodyPr>
          <a:lstStyle/>
          <a:p>
            <a:pPr>
              <a:defRPr/>
            </a:pPr>
            <a:r>
              <a:rPr lang="en-US" dirty="0"/>
              <a:t>Interaction Between Title IX &amp; Clery</a:t>
            </a:r>
          </a:p>
        </p:txBody>
      </p:sp>
      <p:sp>
        <p:nvSpPr>
          <p:cNvPr id="3" name="Content Placeholder 2"/>
          <p:cNvSpPr>
            <a:spLocks noGrp="1"/>
          </p:cNvSpPr>
          <p:nvPr>
            <p:ph idx="1"/>
          </p:nvPr>
        </p:nvSpPr>
        <p:spPr>
          <a:xfrm>
            <a:off x="5181600" y="1600201"/>
            <a:ext cx="5029200" cy="4525963"/>
          </a:xfrm>
          <a:noFill/>
        </p:spPr>
        <p:txBody>
          <a:bodyPr rtlCol="0">
            <a:normAutofit/>
          </a:bodyPr>
          <a:lstStyle/>
          <a:p>
            <a:pPr>
              <a:defRPr/>
            </a:pPr>
            <a:r>
              <a:rPr lang="en-US" dirty="0"/>
              <a:t>Clery is about the reporting of crimes (broader than sexual misconduct), regardless of investigation</a:t>
            </a:r>
          </a:p>
          <a:p>
            <a:pPr marL="0" indent="0">
              <a:buNone/>
              <a:defRPr/>
            </a:pPr>
            <a:endParaRPr lang="en-US" sz="2000" dirty="0"/>
          </a:p>
          <a:p>
            <a:pPr>
              <a:defRPr/>
            </a:pPr>
            <a:r>
              <a:rPr lang="en-US" dirty="0"/>
              <a:t>Title IX is about the investigation of reports of sexual harassment, including sexual assault and VAWA crimes</a:t>
            </a:r>
            <a:endParaRPr lang="en-US" strike="sngStrike" dirty="0"/>
          </a:p>
        </p:txBody>
      </p:sp>
      <p:grpSp>
        <p:nvGrpSpPr>
          <p:cNvPr id="19461" name="Group 6"/>
          <p:cNvGrpSpPr>
            <a:grpSpLocks/>
          </p:cNvGrpSpPr>
          <p:nvPr/>
        </p:nvGrpSpPr>
        <p:grpSpPr bwMode="auto">
          <a:xfrm>
            <a:off x="1087870" y="2064329"/>
            <a:ext cx="3352800" cy="1947863"/>
            <a:chOff x="-30481" y="2209800"/>
            <a:chExt cx="5821680" cy="3383279"/>
          </a:xfrm>
        </p:grpSpPr>
        <p:sp>
          <p:nvSpPr>
            <p:cNvPr id="5" name="Freeform 4"/>
            <p:cNvSpPr/>
            <p:nvPr/>
          </p:nvSpPr>
          <p:spPr>
            <a:xfrm>
              <a:off x="-30481" y="2209800"/>
              <a:ext cx="3621044" cy="3383279"/>
            </a:xfrm>
            <a:custGeom>
              <a:avLst/>
              <a:gdLst>
                <a:gd name="connsiteX0" fmla="*/ 0 w 3383280"/>
                <a:gd name="connsiteY0" fmla="*/ 1691640 h 3383279"/>
                <a:gd name="connsiteX1" fmla="*/ 1691640 w 3383280"/>
                <a:gd name="connsiteY1" fmla="*/ 0 h 3383279"/>
                <a:gd name="connsiteX2" fmla="*/ 3383280 w 3383280"/>
                <a:gd name="connsiteY2" fmla="*/ 1691640 h 3383279"/>
                <a:gd name="connsiteX3" fmla="*/ 1691640 w 3383280"/>
                <a:gd name="connsiteY3" fmla="*/ 3383280 h 3383279"/>
                <a:gd name="connsiteX4" fmla="*/ 0 w 3383280"/>
                <a:gd name="connsiteY4" fmla="*/ 1691640 h 3383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3280" h="3383279">
                  <a:moveTo>
                    <a:pt x="0" y="1691640"/>
                  </a:moveTo>
                  <a:cubicBezTo>
                    <a:pt x="0" y="757373"/>
                    <a:pt x="757373" y="0"/>
                    <a:pt x="1691640" y="0"/>
                  </a:cubicBezTo>
                  <a:cubicBezTo>
                    <a:pt x="2625907" y="0"/>
                    <a:pt x="3383280" y="757373"/>
                    <a:pt x="3383280" y="1691640"/>
                  </a:cubicBezTo>
                  <a:cubicBezTo>
                    <a:pt x="3383280" y="2625907"/>
                    <a:pt x="2625907" y="3383280"/>
                    <a:pt x="1691640" y="3383280"/>
                  </a:cubicBezTo>
                  <a:cubicBezTo>
                    <a:pt x="757373" y="3383280"/>
                    <a:pt x="0" y="2625907"/>
                    <a:pt x="0" y="1691640"/>
                  </a:cubicBezTo>
                  <a:close/>
                </a:path>
              </a:pathLst>
            </a:custGeom>
            <a:solidFill>
              <a:srgbClr val="5F5F5F">
                <a:alpha val="50000"/>
              </a:srgbClr>
            </a:solidFill>
            <a:ln w="76200">
              <a:solidFill>
                <a:schemeClr val="accent6">
                  <a:lumMod val="75000"/>
                </a:schemeClr>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lIns="640080" tIns="398961" rIns="822960" bIns="398961" spcCol="1270" anchor="ctr"/>
            <a:lstStyle/>
            <a:p>
              <a:pPr algn="ctr" defTabSz="1600200">
                <a:lnSpc>
                  <a:spcPct val="90000"/>
                </a:lnSpc>
                <a:spcAft>
                  <a:spcPct val="35000"/>
                </a:spcAft>
                <a:defRPr/>
              </a:pPr>
              <a:r>
                <a:rPr lang="en-US" b="1" dirty="0">
                  <a:solidFill>
                    <a:schemeClr val="bg1"/>
                  </a:solidFill>
                </a:rPr>
                <a:t>Clery Act</a:t>
              </a:r>
            </a:p>
          </p:txBody>
        </p:sp>
        <p:sp>
          <p:nvSpPr>
            <p:cNvPr id="6" name="Freeform 5"/>
            <p:cNvSpPr/>
            <p:nvPr/>
          </p:nvSpPr>
          <p:spPr>
            <a:xfrm>
              <a:off x="2409001" y="2209800"/>
              <a:ext cx="3382198" cy="3383279"/>
            </a:xfrm>
            <a:custGeom>
              <a:avLst/>
              <a:gdLst>
                <a:gd name="connsiteX0" fmla="*/ 0 w 3383280"/>
                <a:gd name="connsiteY0" fmla="*/ 1691640 h 3383279"/>
                <a:gd name="connsiteX1" fmla="*/ 1691640 w 3383280"/>
                <a:gd name="connsiteY1" fmla="*/ 0 h 3383279"/>
                <a:gd name="connsiteX2" fmla="*/ 3383280 w 3383280"/>
                <a:gd name="connsiteY2" fmla="*/ 1691640 h 3383279"/>
                <a:gd name="connsiteX3" fmla="*/ 1691640 w 3383280"/>
                <a:gd name="connsiteY3" fmla="*/ 3383280 h 3383279"/>
                <a:gd name="connsiteX4" fmla="*/ 0 w 3383280"/>
                <a:gd name="connsiteY4" fmla="*/ 1691640 h 3383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3280" h="3383279">
                  <a:moveTo>
                    <a:pt x="0" y="1691640"/>
                  </a:moveTo>
                  <a:cubicBezTo>
                    <a:pt x="0" y="757373"/>
                    <a:pt x="757373" y="0"/>
                    <a:pt x="1691640" y="0"/>
                  </a:cubicBezTo>
                  <a:cubicBezTo>
                    <a:pt x="2625907" y="0"/>
                    <a:pt x="3383280" y="757373"/>
                    <a:pt x="3383280" y="1691640"/>
                  </a:cubicBezTo>
                  <a:cubicBezTo>
                    <a:pt x="3383280" y="2625907"/>
                    <a:pt x="2625907" y="3383280"/>
                    <a:pt x="1691640" y="3383280"/>
                  </a:cubicBezTo>
                  <a:cubicBezTo>
                    <a:pt x="757373" y="3383280"/>
                    <a:pt x="0" y="2625907"/>
                    <a:pt x="0" y="1691640"/>
                  </a:cubicBezTo>
                  <a:close/>
                </a:path>
              </a:pathLst>
            </a:custGeom>
            <a:solidFill>
              <a:srgbClr val="5F5F5F">
                <a:alpha val="50000"/>
              </a:srgbClr>
            </a:solidFill>
            <a:ln w="76200">
              <a:solidFill>
                <a:schemeClr val="accent6">
                  <a:lumMod val="75000"/>
                </a:schemeClr>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lIns="731520" tIns="398961" rIns="731520" bIns="398961" spcCol="1270" anchor="ctr"/>
            <a:lstStyle/>
            <a:p>
              <a:pPr algn="ctr" defTabSz="1600200">
                <a:lnSpc>
                  <a:spcPct val="90000"/>
                </a:lnSpc>
                <a:spcAft>
                  <a:spcPct val="35000"/>
                </a:spcAft>
                <a:defRPr/>
              </a:pPr>
              <a:r>
                <a:rPr lang="en-US" b="1" dirty="0">
                  <a:solidFill>
                    <a:schemeClr val="bg1"/>
                  </a:solidFill>
                </a:rPr>
                <a:t>Title IX</a:t>
              </a:r>
            </a:p>
          </p:txBody>
        </p:sp>
      </p:grpSp>
      <p:sp>
        <p:nvSpPr>
          <p:cNvPr id="7" name="Slide Number Placeholder 6">
            <a:extLst>
              <a:ext uri="{FF2B5EF4-FFF2-40B4-BE49-F238E27FC236}">
                <a16:creationId xmlns:a16="http://schemas.microsoft.com/office/drawing/2014/main" id="{24CEA3D2-BEB5-40A6-802A-972C614388DC}"/>
              </a:ext>
            </a:extLst>
          </p:cNvPr>
          <p:cNvSpPr>
            <a:spLocks noGrp="1"/>
          </p:cNvSpPr>
          <p:nvPr>
            <p:ph type="sldNum" sz="quarter" idx="12"/>
          </p:nvPr>
        </p:nvSpPr>
        <p:spPr/>
        <p:txBody>
          <a:bodyPr/>
          <a:lstStyle/>
          <a:p>
            <a:fld id="{673B3791-6F44-4A52-AF9E-B67D299A9E14}" type="slidenum">
              <a:rPr lang="en-US" smtClean="0"/>
              <a:pPr/>
              <a:t>19</a:t>
            </a:fld>
            <a:endParaRPr lang="en-US" dirty="0"/>
          </a:p>
        </p:txBody>
      </p:sp>
    </p:spTree>
    <p:extLst>
      <p:ext uri="{BB962C8B-B14F-4D97-AF65-F5344CB8AC3E}">
        <p14:creationId xmlns:p14="http://schemas.microsoft.com/office/powerpoint/2010/main" val="1818532638"/>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US" dirty="0"/>
              <a:t>Live Hearing</a:t>
            </a:r>
          </a:p>
        </p:txBody>
      </p:sp>
      <p:sp>
        <p:nvSpPr>
          <p:cNvPr id="3" name="Content Placeholder 2"/>
          <p:cNvSpPr>
            <a:spLocks noGrp="1"/>
          </p:cNvSpPr>
          <p:nvPr>
            <p:ph idx="1"/>
          </p:nvPr>
        </p:nvSpPr>
        <p:spPr>
          <a:noFill/>
        </p:spPr>
        <p:txBody>
          <a:bodyPr>
            <a:normAutofit/>
          </a:bodyPr>
          <a:lstStyle/>
          <a:p>
            <a:pPr lvl="0"/>
            <a:r>
              <a:rPr lang="en-US" dirty="0"/>
              <a:t>General requirements under Title IX</a:t>
            </a:r>
          </a:p>
          <a:p>
            <a:pPr lvl="1"/>
            <a:r>
              <a:rPr lang="en-US" dirty="0"/>
              <a:t>Must provide live hearing </a:t>
            </a:r>
          </a:p>
          <a:p>
            <a:pPr lvl="1"/>
            <a:r>
              <a:rPr lang="en-US" dirty="0"/>
              <a:t>Permit each party’s advisor to ask the other party and witnesses “all relevant questions and follow-up questions”</a:t>
            </a:r>
          </a:p>
          <a:p>
            <a:pPr lvl="1"/>
            <a:r>
              <a:rPr lang="en-US" dirty="0"/>
              <a:t>If party does not have advisor, institution must provide one for cross-examination</a:t>
            </a:r>
          </a:p>
          <a:p>
            <a:r>
              <a:rPr lang="en-US" dirty="0"/>
              <a:t>Minnesota Schools Only</a:t>
            </a:r>
          </a:p>
          <a:p>
            <a:pPr lvl="1"/>
            <a:r>
              <a:rPr lang="en-US" dirty="0"/>
              <a:t>Hearing required in certain cases under state law </a:t>
            </a:r>
          </a:p>
          <a:p>
            <a:pPr lvl="1"/>
            <a:r>
              <a:rPr lang="en-US" dirty="0"/>
              <a:t>See </a:t>
            </a:r>
            <a:r>
              <a:rPr lang="en-US" dirty="0">
                <a:hlinkClick r:id="rId3"/>
              </a:rPr>
              <a:t>Minnesota Campus Sexual Misconduct Law Training </a:t>
            </a:r>
            <a:r>
              <a:rPr lang="en-US" dirty="0"/>
              <a:t>for </a:t>
            </a:r>
            <a:r>
              <a:rPr lang="en-US" dirty="0" err="1"/>
              <a:t>trainED’s</a:t>
            </a:r>
            <a:r>
              <a:rPr lang="en-US" dirty="0"/>
              <a:t> training on Minnesota law</a:t>
            </a:r>
            <a:endParaRPr lang="en-US" dirty="0">
              <a:solidFill>
                <a:srgbClr val="FF0000"/>
              </a:solidFill>
            </a:endParaRPr>
          </a:p>
        </p:txBody>
      </p:sp>
      <p:sp>
        <p:nvSpPr>
          <p:cNvPr id="4" name="Slide Number Placeholder 3"/>
          <p:cNvSpPr>
            <a:spLocks noGrp="1"/>
          </p:cNvSpPr>
          <p:nvPr>
            <p:ph type="sldNum" sz="quarter" idx="12"/>
          </p:nvPr>
        </p:nvSpPr>
        <p:spPr>
          <a:xfrm>
            <a:off x="11430000" y="6265066"/>
            <a:ext cx="590550" cy="455613"/>
          </a:xfrm>
        </p:spPr>
        <p:txBody>
          <a:bodyPr/>
          <a:lstStyle/>
          <a:p>
            <a:fld id="{673B3791-6F44-4A52-AF9E-B67D299A9E14}" type="slidenum">
              <a:rPr lang="en-US" smtClean="0"/>
              <a:pPr/>
              <a:t>190</a:t>
            </a:fld>
            <a:endParaRPr lang="en-US" dirty="0"/>
          </a:p>
        </p:txBody>
      </p:sp>
    </p:spTree>
    <p:extLst>
      <p:ext uri="{BB962C8B-B14F-4D97-AF65-F5344CB8AC3E}">
        <p14:creationId xmlns:p14="http://schemas.microsoft.com/office/powerpoint/2010/main" val="280432635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A1363-DBC5-AE6D-B211-0A482E03459B}"/>
              </a:ext>
            </a:extLst>
          </p:cNvPr>
          <p:cNvSpPr>
            <a:spLocks noGrp="1"/>
          </p:cNvSpPr>
          <p:nvPr>
            <p:ph type="title"/>
          </p:nvPr>
        </p:nvSpPr>
        <p:spPr/>
        <p:txBody>
          <a:bodyPr/>
          <a:lstStyle/>
          <a:p>
            <a:r>
              <a:rPr lang="en-US" dirty="0"/>
              <a:t>Decision-Maker(s)</a:t>
            </a:r>
          </a:p>
        </p:txBody>
      </p:sp>
      <p:sp>
        <p:nvSpPr>
          <p:cNvPr id="3" name="Content Placeholder 2">
            <a:extLst>
              <a:ext uri="{FF2B5EF4-FFF2-40B4-BE49-F238E27FC236}">
                <a16:creationId xmlns:a16="http://schemas.microsoft.com/office/drawing/2014/main" id="{5AE7ACFD-911A-226C-6798-4581F2F66B2F}"/>
              </a:ext>
            </a:extLst>
          </p:cNvPr>
          <p:cNvSpPr>
            <a:spLocks noGrp="1"/>
          </p:cNvSpPr>
          <p:nvPr>
            <p:ph idx="1"/>
          </p:nvPr>
        </p:nvSpPr>
        <p:spPr/>
        <p:txBody>
          <a:bodyPr/>
          <a:lstStyle/>
          <a:p>
            <a:pPr>
              <a:lnSpc>
                <a:spcPct val="100000"/>
              </a:lnSpc>
            </a:pPr>
            <a:r>
              <a:rPr lang="en-US" sz="3200" dirty="0"/>
              <a:t>May have single decision-maker or a panel of decision-makers</a:t>
            </a:r>
          </a:p>
          <a:p>
            <a:pPr>
              <a:lnSpc>
                <a:spcPct val="100000"/>
              </a:lnSpc>
            </a:pPr>
            <a:r>
              <a:rPr lang="en-US" sz="3200" dirty="0"/>
              <a:t>If a panel of decision-makers, may appoint one decision-maker to make relevancy determinations at the hearing</a:t>
            </a:r>
          </a:p>
          <a:p>
            <a:pPr>
              <a:lnSpc>
                <a:spcPct val="100000"/>
              </a:lnSpc>
            </a:pPr>
            <a:r>
              <a:rPr lang="en-US" sz="3200" dirty="0"/>
              <a:t>May appoint Title IX Coordinator or another individual who is not a decision-maker to enforce procedural rules at the hearing</a:t>
            </a:r>
          </a:p>
          <a:p>
            <a:pPr lvl="1">
              <a:lnSpc>
                <a:spcPct val="100000"/>
              </a:lnSpc>
            </a:pPr>
            <a:r>
              <a:rPr lang="en-US" sz="2800" dirty="0"/>
              <a:t>Decision-maker(s) must still determine relevancy issues</a:t>
            </a:r>
          </a:p>
          <a:p>
            <a:endParaRPr lang="en-US" dirty="0"/>
          </a:p>
        </p:txBody>
      </p:sp>
      <p:sp>
        <p:nvSpPr>
          <p:cNvPr id="4" name="Slide Number Placeholder 3">
            <a:extLst>
              <a:ext uri="{FF2B5EF4-FFF2-40B4-BE49-F238E27FC236}">
                <a16:creationId xmlns:a16="http://schemas.microsoft.com/office/drawing/2014/main" id="{11E7EAC3-1A7C-4641-FB66-645F56CD515E}"/>
              </a:ext>
            </a:extLst>
          </p:cNvPr>
          <p:cNvSpPr>
            <a:spLocks noGrp="1"/>
          </p:cNvSpPr>
          <p:nvPr>
            <p:ph type="sldNum" sz="quarter" idx="12"/>
          </p:nvPr>
        </p:nvSpPr>
        <p:spPr/>
        <p:txBody>
          <a:bodyPr/>
          <a:lstStyle/>
          <a:p>
            <a:fld id="{7C128671-D032-469D-8723-87B14E1C74F3}" type="slidenum">
              <a:rPr lang="en-US" smtClean="0"/>
              <a:t>191</a:t>
            </a:fld>
            <a:endParaRPr lang="en-US"/>
          </a:p>
        </p:txBody>
      </p:sp>
    </p:spTree>
    <p:extLst>
      <p:ext uri="{BB962C8B-B14F-4D97-AF65-F5344CB8AC3E}">
        <p14:creationId xmlns:p14="http://schemas.microsoft.com/office/powerpoint/2010/main" val="237794817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E8616-81AE-D95B-4306-AED8F35DCF96}"/>
              </a:ext>
            </a:extLst>
          </p:cNvPr>
          <p:cNvSpPr>
            <a:spLocks noGrp="1"/>
          </p:cNvSpPr>
          <p:nvPr>
            <p:ph type="title"/>
          </p:nvPr>
        </p:nvSpPr>
        <p:spPr/>
        <p:txBody>
          <a:bodyPr/>
          <a:lstStyle/>
          <a:p>
            <a:r>
              <a:rPr lang="en-US" dirty="0"/>
              <a:t>Preparation for Hearing</a:t>
            </a:r>
          </a:p>
        </p:txBody>
      </p:sp>
      <p:sp>
        <p:nvSpPr>
          <p:cNvPr id="3" name="Content Placeholder 2">
            <a:extLst>
              <a:ext uri="{FF2B5EF4-FFF2-40B4-BE49-F238E27FC236}">
                <a16:creationId xmlns:a16="http://schemas.microsoft.com/office/drawing/2014/main" id="{868B83F0-7F7C-4DFD-A83D-90687F275A32}"/>
              </a:ext>
            </a:extLst>
          </p:cNvPr>
          <p:cNvSpPr>
            <a:spLocks noGrp="1"/>
          </p:cNvSpPr>
          <p:nvPr>
            <p:ph idx="1"/>
          </p:nvPr>
        </p:nvSpPr>
        <p:spPr/>
        <p:txBody>
          <a:bodyPr>
            <a:normAutofit fontScale="92500" lnSpcReduction="20000"/>
          </a:bodyPr>
          <a:lstStyle/>
          <a:p>
            <a:pPr>
              <a:lnSpc>
                <a:spcPct val="100000"/>
              </a:lnSpc>
            </a:pPr>
            <a:r>
              <a:rPr lang="en-US" sz="3200" dirty="0"/>
              <a:t>Determine hearing format and arrange technology</a:t>
            </a:r>
          </a:p>
          <a:p>
            <a:pPr lvl="1">
              <a:lnSpc>
                <a:spcPct val="100000"/>
              </a:lnSpc>
            </a:pPr>
            <a:r>
              <a:rPr lang="en-US" sz="2800" dirty="0"/>
              <a:t>May conduct with all parties physically present in the same location</a:t>
            </a:r>
          </a:p>
          <a:p>
            <a:pPr lvl="2">
              <a:lnSpc>
                <a:spcPct val="100000"/>
              </a:lnSpc>
            </a:pPr>
            <a:r>
              <a:rPr lang="en-US" sz="2400" dirty="0"/>
              <a:t>At the request of either party, institution must provide for live hearing to occur with the parties located in separate rooms with technology enabling the decision-maker and parties to simultaneously see and hear the party or witness answering questions </a:t>
            </a:r>
          </a:p>
          <a:p>
            <a:pPr lvl="2">
              <a:lnSpc>
                <a:spcPct val="100000"/>
              </a:lnSpc>
            </a:pPr>
            <a:r>
              <a:rPr lang="en-US" sz="2400" dirty="0"/>
              <a:t>Witness cannot demand to be in a separate room, unless that witness alleges they are also a victim of respondent (institution can permit witness to be in a separate room upon request)</a:t>
            </a:r>
          </a:p>
          <a:p>
            <a:pPr lvl="1">
              <a:lnSpc>
                <a:spcPct val="100000"/>
              </a:lnSpc>
            </a:pPr>
            <a:r>
              <a:rPr lang="en-US" sz="2800" dirty="0"/>
              <a:t>May conduct virtually (for all parties, witnesses, and other participants), with technology enabling participants simultaneously to see and hear each other</a:t>
            </a:r>
          </a:p>
          <a:p>
            <a:pPr lvl="2">
              <a:lnSpc>
                <a:spcPct val="100000"/>
              </a:lnSpc>
            </a:pPr>
            <a:r>
              <a:rPr lang="en-US" sz="2400" dirty="0"/>
              <a:t>Video is required; phone is insufficient</a:t>
            </a:r>
          </a:p>
          <a:p>
            <a:endParaRPr lang="en-US" dirty="0"/>
          </a:p>
        </p:txBody>
      </p:sp>
      <p:sp>
        <p:nvSpPr>
          <p:cNvPr id="4" name="Slide Number Placeholder 3">
            <a:extLst>
              <a:ext uri="{FF2B5EF4-FFF2-40B4-BE49-F238E27FC236}">
                <a16:creationId xmlns:a16="http://schemas.microsoft.com/office/drawing/2014/main" id="{BD1DF98B-AF0A-2CE4-EA3A-EE4C4A1ED5D8}"/>
              </a:ext>
            </a:extLst>
          </p:cNvPr>
          <p:cNvSpPr>
            <a:spLocks noGrp="1"/>
          </p:cNvSpPr>
          <p:nvPr>
            <p:ph type="sldNum" sz="quarter" idx="12"/>
          </p:nvPr>
        </p:nvSpPr>
        <p:spPr/>
        <p:txBody>
          <a:bodyPr/>
          <a:lstStyle/>
          <a:p>
            <a:fld id="{7C128671-D032-469D-8723-87B14E1C74F3}" type="slidenum">
              <a:rPr lang="en-US" smtClean="0"/>
              <a:t>192</a:t>
            </a:fld>
            <a:endParaRPr lang="en-US"/>
          </a:p>
        </p:txBody>
      </p:sp>
    </p:spTree>
    <p:extLst>
      <p:ext uri="{BB962C8B-B14F-4D97-AF65-F5344CB8AC3E}">
        <p14:creationId xmlns:p14="http://schemas.microsoft.com/office/powerpoint/2010/main" val="377993624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CEBF3-FAF8-A3D0-4364-BEF08F461026}"/>
              </a:ext>
            </a:extLst>
          </p:cNvPr>
          <p:cNvSpPr>
            <a:spLocks noGrp="1"/>
          </p:cNvSpPr>
          <p:nvPr>
            <p:ph type="title"/>
          </p:nvPr>
        </p:nvSpPr>
        <p:spPr/>
        <p:txBody>
          <a:bodyPr/>
          <a:lstStyle/>
          <a:p>
            <a:r>
              <a:rPr lang="en-US" dirty="0"/>
              <a:t>Preparation for Hearing</a:t>
            </a:r>
          </a:p>
        </p:txBody>
      </p:sp>
      <p:sp>
        <p:nvSpPr>
          <p:cNvPr id="3" name="Content Placeholder 2">
            <a:extLst>
              <a:ext uri="{FF2B5EF4-FFF2-40B4-BE49-F238E27FC236}">
                <a16:creationId xmlns:a16="http://schemas.microsoft.com/office/drawing/2014/main" id="{E1471B2B-4583-1800-9DB0-C6542DDF2E00}"/>
              </a:ext>
            </a:extLst>
          </p:cNvPr>
          <p:cNvSpPr>
            <a:spLocks noGrp="1"/>
          </p:cNvSpPr>
          <p:nvPr>
            <p:ph idx="1"/>
          </p:nvPr>
        </p:nvSpPr>
        <p:spPr>
          <a:noFill/>
        </p:spPr>
        <p:txBody>
          <a:bodyPr>
            <a:normAutofit fontScale="25000" lnSpcReduction="20000"/>
          </a:bodyPr>
          <a:lstStyle/>
          <a:p>
            <a:pPr>
              <a:lnSpc>
                <a:spcPct val="120000"/>
              </a:lnSpc>
            </a:pPr>
            <a:r>
              <a:rPr lang="en-US" sz="9600" dirty="0"/>
              <a:t>Decision-maker(s) should review adjudication file</a:t>
            </a:r>
          </a:p>
          <a:p>
            <a:pPr>
              <a:lnSpc>
                <a:spcPct val="120000"/>
              </a:lnSpc>
            </a:pPr>
            <a:r>
              <a:rPr lang="en-US" sz="9600" dirty="0"/>
              <a:t>Decision-maker(s) identify ultimate questions that will need to be decided</a:t>
            </a:r>
          </a:p>
          <a:p>
            <a:pPr lvl="1">
              <a:lnSpc>
                <a:spcPct val="120000"/>
              </a:lnSpc>
            </a:pPr>
            <a:r>
              <a:rPr lang="en-US" sz="9600" dirty="0"/>
              <a:t>Consider questions or topics that may come up and any anticipated relevancy issues</a:t>
            </a:r>
          </a:p>
          <a:p>
            <a:pPr>
              <a:lnSpc>
                <a:spcPct val="120000"/>
              </a:lnSpc>
            </a:pPr>
            <a:r>
              <a:rPr lang="en-US" sz="9600" dirty="0"/>
              <a:t>Parties identify witnesses</a:t>
            </a:r>
          </a:p>
          <a:p>
            <a:pPr lvl="1">
              <a:lnSpc>
                <a:spcPct val="120000"/>
              </a:lnSpc>
            </a:pPr>
            <a:r>
              <a:rPr lang="en-US" sz="9600" dirty="0"/>
              <a:t>Request that these witnesses make themselves available for the hearing</a:t>
            </a:r>
          </a:p>
          <a:p>
            <a:pPr>
              <a:lnSpc>
                <a:spcPct val="120000"/>
              </a:lnSpc>
            </a:pPr>
            <a:r>
              <a:rPr lang="en-US" sz="9600" dirty="0"/>
              <a:t>Decision-maker(s) determine whether any additional information is needed to make the decision </a:t>
            </a:r>
          </a:p>
          <a:p>
            <a:pPr lvl="1">
              <a:lnSpc>
                <a:spcPct val="120000"/>
              </a:lnSpc>
            </a:pPr>
            <a:r>
              <a:rPr lang="en-US" sz="9600" dirty="0"/>
              <a:t>Identify additional witnesses to request if additional information is needed or if credibility is at issue</a:t>
            </a:r>
          </a:p>
          <a:p>
            <a:pPr lvl="1">
              <a:lnSpc>
                <a:spcPct val="120000"/>
              </a:lnSpc>
            </a:pPr>
            <a:r>
              <a:rPr lang="en-US" sz="9600" b="1" dirty="0">
                <a:solidFill>
                  <a:srgbClr val="EE8A22"/>
                </a:solidFill>
              </a:rPr>
              <a:t>CAUTION:</a:t>
            </a:r>
            <a:r>
              <a:rPr lang="en-US" sz="9600" dirty="0">
                <a:solidFill>
                  <a:srgbClr val="EE8A22"/>
                </a:solidFill>
              </a:rPr>
              <a:t> </a:t>
            </a:r>
            <a:r>
              <a:rPr lang="en-US" sz="9600" dirty="0"/>
              <a:t>Don’t base credibility on demeanor</a:t>
            </a:r>
            <a:endParaRPr lang="en-US" sz="9600" b="1" dirty="0"/>
          </a:p>
          <a:p>
            <a:endParaRPr lang="en-US" dirty="0"/>
          </a:p>
        </p:txBody>
      </p:sp>
      <p:sp>
        <p:nvSpPr>
          <p:cNvPr id="4" name="Slide Number Placeholder 3">
            <a:extLst>
              <a:ext uri="{FF2B5EF4-FFF2-40B4-BE49-F238E27FC236}">
                <a16:creationId xmlns:a16="http://schemas.microsoft.com/office/drawing/2014/main" id="{C3A4D1BF-B3D4-3A9E-259C-F794E8959597}"/>
              </a:ext>
            </a:extLst>
          </p:cNvPr>
          <p:cNvSpPr>
            <a:spLocks noGrp="1"/>
          </p:cNvSpPr>
          <p:nvPr>
            <p:ph type="sldNum" sz="quarter" idx="12"/>
          </p:nvPr>
        </p:nvSpPr>
        <p:spPr/>
        <p:txBody>
          <a:bodyPr/>
          <a:lstStyle/>
          <a:p>
            <a:fld id="{7C128671-D032-469D-8723-87B14E1C74F3}" type="slidenum">
              <a:rPr lang="en-US" smtClean="0"/>
              <a:t>193</a:t>
            </a:fld>
            <a:endParaRPr lang="en-US"/>
          </a:p>
        </p:txBody>
      </p:sp>
    </p:spTree>
    <p:extLst>
      <p:ext uri="{BB962C8B-B14F-4D97-AF65-F5344CB8AC3E}">
        <p14:creationId xmlns:p14="http://schemas.microsoft.com/office/powerpoint/2010/main" val="293121275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F6FA8-ADF5-E0EC-4913-F219D22D9EE4}"/>
              </a:ext>
            </a:extLst>
          </p:cNvPr>
          <p:cNvSpPr>
            <a:spLocks noGrp="1"/>
          </p:cNvSpPr>
          <p:nvPr>
            <p:ph type="title"/>
          </p:nvPr>
        </p:nvSpPr>
        <p:spPr/>
        <p:txBody>
          <a:bodyPr/>
          <a:lstStyle/>
          <a:p>
            <a:r>
              <a:rPr lang="en-US" dirty="0"/>
              <a:t>Attendance at Hearing</a:t>
            </a:r>
          </a:p>
        </p:txBody>
      </p:sp>
      <p:sp>
        <p:nvSpPr>
          <p:cNvPr id="3" name="Content Placeholder 2">
            <a:extLst>
              <a:ext uri="{FF2B5EF4-FFF2-40B4-BE49-F238E27FC236}">
                <a16:creationId xmlns:a16="http://schemas.microsoft.com/office/drawing/2014/main" id="{E3C737EB-8EDA-86D2-BAD2-BDE166E82137}"/>
              </a:ext>
            </a:extLst>
          </p:cNvPr>
          <p:cNvSpPr>
            <a:spLocks noGrp="1"/>
          </p:cNvSpPr>
          <p:nvPr>
            <p:ph idx="1"/>
          </p:nvPr>
        </p:nvSpPr>
        <p:spPr/>
        <p:txBody>
          <a:bodyPr/>
          <a:lstStyle/>
          <a:p>
            <a:pPr>
              <a:lnSpc>
                <a:spcPct val="100000"/>
              </a:lnSpc>
            </a:pPr>
            <a:r>
              <a:rPr lang="en-US" dirty="0"/>
              <a:t>Parties may be accompanied only by their advisors and other persons for reasons “required by law”</a:t>
            </a:r>
          </a:p>
          <a:p>
            <a:pPr lvl="1">
              <a:lnSpc>
                <a:spcPct val="100000"/>
              </a:lnSpc>
            </a:pPr>
            <a:r>
              <a:rPr lang="en-US" dirty="0"/>
              <a:t>Institution must keep confidential the complainant, respondent, and any witness except as may be permitted by FERPA, as required by law, or to carry out the grievance process</a:t>
            </a:r>
          </a:p>
          <a:p>
            <a:pPr lvl="2">
              <a:lnSpc>
                <a:spcPct val="100000"/>
              </a:lnSpc>
            </a:pPr>
            <a:r>
              <a:rPr lang="en-US" dirty="0"/>
              <a:t>Limits institution’s ability to authorize the parties to be accompanied to the hearing by individuals other than their advisors</a:t>
            </a:r>
          </a:p>
          <a:p>
            <a:pPr lvl="1">
              <a:lnSpc>
                <a:spcPct val="100000"/>
              </a:lnSpc>
            </a:pPr>
            <a:r>
              <a:rPr lang="en-US" dirty="0"/>
              <a:t>A person assisting a party with a disability, or a language interpreter, may attend because presence is required by law and/or necessary to conduct the hearing </a:t>
            </a:r>
          </a:p>
          <a:p>
            <a:endParaRPr lang="en-US" dirty="0"/>
          </a:p>
        </p:txBody>
      </p:sp>
      <p:sp>
        <p:nvSpPr>
          <p:cNvPr id="4" name="Slide Number Placeholder 3">
            <a:extLst>
              <a:ext uri="{FF2B5EF4-FFF2-40B4-BE49-F238E27FC236}">
                <a16:creationId xmlns:a16="http://schemas.microsoft.com/office/drawing/2014/main" id="{AC11184C-D033-2C6F-EF26-AE93D688298F}"/>
              </a:ext>
            </a:extLst>
          </p:cNvPr>
          <p:cNvSpPr>
            <a:spLocks noGrp="1"/>
          </p:cNvSpPr>
          <p:nvPr>
            <p:ph type="sldNum" sz="quarter" idx="12"/>
          </p:nvPr>
        </p:nvSpPr>
        <p:spPr/>
        <p:txBody>
          <a:bodyPr/>
          <a:lstStyle/>
          <a:p>
            <a:fld id="{7C128671-D032-469D-8723-87B14E1C74F3}" type="slidenum">
              <a:rPr lang="en-US" smtClean="0"/>
              <a:t>194</a:t>
            </a:fld>
            <a:endParaRPr lang="en-US"/>
          </a:p>
        </p:txBody>
      </p:sp>
    </p:spTree>
    <p:extLst>
      <p:ext uri="{BB962C8B-B14F-4D97-AF65-F5344CB8AC3E}">
        <p14:creationId xmlns:p14="http://schemas.microsoft.com/office/powerpoint/2010/main" val="53726759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0B880-AFCE-0B77-0DD5-B04F68DB9D1C}"/>
              </a:ext>
            </a:extLst>
          </p:cNvPr>
          <p:cNvSpPr>
            <a:spLocks noGrp="1"/>
          </p:cNvSpPr>
          <p:nvPr>
            <p:ph type="title"/>
          </p:nvPr>
        </p:nvSpPr>
        <p:spPr/>
        <p:txBody>
          <a:bodyPr/>
          <a:lstStyle/>
          <a:p>
            <a:r>
              <a:rPr lang="en-US" sz="4400" dirty="0"/>
              <a:t>Hearing: School-Appointed Advisors</a:t>
            </a:r>
            <a:endParaRPr lang="en-US" dirty="0"/>
          </a:p>
        </p:txBody>
      </p:sp>
      <p:sp>
        <p:nvSpPr>
          <p:cNvPr id="3" name="Content Placeholder 2">
            <a:extLst>
              <a:ext uri="{FF2B5EF4-FFF2-40B4-BE49-F238E27FC236}">
                <a16:creationId xmlns:a16="http://schemas.microsoft.com/office/drawing/2014/main" id="{DC282156-1C4D-953E-E9B0-D0DBC936CA00}"/>
              </a:ext>
            </a:extLst>
          </p:cNvPr>
          <p:cNvSpPr>
            <a:spLocks noGrp="1"/>
          </p:cNvSpPr>
          <p:nvPr>
            <p:ph idx="1"/>
          </p:nvPr>
        </p:nvSpPr>
        <p:spPr/>
        <p:txBody>
          <a:bodyPr>
            <a:normAutofit fontScale="92500" lnSpcReduction="20000"/>
          </a:bodyPr>
          <a:lstStyle/>
          <a:p>
            <a:pPr>
              <a:lnSpc>
                <a:spcPct val="110000"/>
              </a:lnSpc>
            </a:pPr>
            <a:r>
              <a:rPr lang="en-US" dirty="0"/>
              <a:t>Can request that the parties inform school in advance whether they have an advisor</a:t>
            </a:r>
          </a:p>
          <a:p>
            <a:pPr lvl="1">
              <a:lnSpc>
                <a:spcPct val="110000"/>
              </a:lnSpc>
            </a:pPr>
            <a:r>
              <a:rPr lang="en-US" dirty="0"/>
              <a:t>If party does not have an advisor at the hearing, still required to provide an advisor even if party stated that they would have one </a:t>
            </a:r>
          </a:p>
          <a:p>
            <a:pPr lvl="1">
              <a:lnSpc>
                <a:spcPct val="110000"/>
              </a:lnSpc>
            </a:pPr>
            <a:r>
              <a:rPr lang="en-US" dirty="0"/>
              <a:t>May want to have an advisor for each party on standby so that delaying the hearing is not necessary</a:t>
            </a:r>
          </a:p>
          <a:p>
            <a:pPr>
              <a:lnSpc>
                <a:spcPct val="110000"/>
              </a:lnSpc>
            </a:pPr>
            <a:r>
              <a:rPr lang="en-US" dirty="0"/>
              <a:t>School-appointed advisor</a:t>
            </a:r>
          </a:p>
          <a:p>
            <a:pPr lvl="1">
              <a:lnSpc>
                <a:spcPct val="110000"/>
              </a:lnSpc>
            </a:pPr>
            <a:r>
              <a:rPr lang="en-US" dirty="0"/>
              <a:t>Role is limited to relaying a party’s questions</a:t>
            </a:r>
          </a:p>
          <a:p>
            <a:pPr lvl="1">
              <a:lnSpc>
                <a:spcPct val="110000"/>
              </a:lnSpc>
            </a:pPr>
            <a:r>
              <a:rPr lang="en-US" dirty="0"/>
              <a:t>No particular skills, qualifications, or training is required</a:t>
            </a:r>
          </a:p>
          <a:p>
            <a:pPr lvl="1">
              <a:lnSpc>
                <a:spcPct val="110000"/>
              </a:lnSpc>
            </a:pPr>
            <a:r>
              <a:rPr lang="en-US" dirty="0"/>
              <a:t>Does not need to be neutral or avoid conflicts of interest</a:t>
            </a:r>
          </a:p>
          <a:p>
            <a:pPr lvl="1">
              <a:lnSpc>
                <a:spcPct val="110000"/>
              </a:lnSpc>
            </a:pPr>
            <a:r>
              <a:rPr lang="en-US" dirty="0"/>
              <a:t>If a party refuses to work with an assigned advisor – the party forfeits his or her right to cross-examination</a:t>
            </a:r>
          </a:p>
          <a:p>
            <a:endParaRPr lang="en-US" dirty="0"/>
          </a:p>
        </p:txBody>
      </p:sp>
      <p:sp>
        <p:nvSpPr>
          <p:cNvPr id="4" name="Slide Number Placeholder 3">
            <a:extLst>
              <a:ext uri="{FF2B5EF4-FFF2-40B4-BE49-F238E27FC236}">
                <a16:creationId xmlns:a16="http://schemas.microsoft.com/office/drawing/2014/main" id="{F6A18305-73C5-75D2-EEFE-B2235A81162B}"/>
              </a:ext>
            </a:extLst>
          </p:cNvPr>
          <p:cNvSpPr>
            <a:spLocks noGrp="1"/>
          </p:cNvSpPr>
          <p:nvPr>
            <p:ph type="sldNum" sz="quarter" idx="12"/>
          </p:nvPr>
        </p:nvSpPr>
        <p:spPr/>
        <p:txBody>
          <a:bodyPr/>
          <a:lstStyle/>
          <a:p>
            <a:fld id="{7C128671-D032-469D-8723-87B14E1C74F3}" type="slidenum">
              <a:rPr lang="en-US" smtClean="0"/>
              <a:t>195</a:t>
            </a:fld>
            <a:endParaRPr lang="en-US"/>
          </a:p>
        </p:txBody>
      </p:sp>
    </p:spTree>
    <p:extLst>
      <p:ext uri="{BB962C8B-B14F-4D97-AF65-F5344CB8AC3E}">
        <p14:creationId xmlns:p14="http://schemas.microsoft.com/office/powerpoint/2010/main" val="145090042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83498-43BE-FC85-DBEE-5CFA58602FEB}"/>
              </a:ext>
            </a:extLst>
          </p:cNvPr>
          <p:cNvSpPr>
            <a:spLocks noGrp="1"/>
          </p:cNvSpPr>
          <p:nvPr>
            <p:ph type="title"/>
          </p:nvPr>
        </p:nvSpPr>
        <p:spPr/>
        <p:txBody>
          <a:bodyPr/>
          <a:lstStyle/>
          <a:p>
            <a:r>
              <a:rPr lang="en-US" dirty="0"/>
              <a:t>Hearing: Relevancy Determinations</a:t>
            </a:r>
          </a:p>
        </p:txBody>
      </p:sp>
      <p:sp>
        <p:nvSpPr>
          <p:cNvPr id="3" name="Content Placeholder 2">
            <a:extLst>
              <a:ext uri="{FF2B5EF4-FFF2-40B4-BE49-F238E27FC236}">
                <a16:creationId xmlns:a16="http://schemas.microsoft.com/office/drawing/2014/main" id="{80FADF1C-10B3-C692-47E3-B7EBDDEFCA29}"/>
              </a:ext>
            </a:extLst>
          </p:cNvPr>
          <p:cNvSpPr>
            <a:spLocks noGrp="1"/>
          </p:cNvSpPr>
          <p:nvPr>
            <p:ph idx="1"/>
          </p:nvPr>
        </p:nvSpPr>
        <p:spPr/>
        <p:txBody>
          <a:bodyPr/>
          <a:lstStyle/>
          <a:p>
            <a:pPr>
              <a:lnSpc>
                <a:spcPct val="100000"/>
              </a:lnSpc>
            </a:pPr>
            <a:r>
              <a:rPr lang="en-US" dirty="0"/>
              <a:t>Decision-maker may hear arguments regarding relevancy of a question on the spot or may tell parties to reserve arguments for appeal (incorrect relevancy determination could be an alleged procedural error on appeal)</a:t>
            </a:r>
          </a:p>
          <a:p>
            <a:pPr>
              <a:lnSpc>
                <a:spcPct val="100000"/>
              </a:lnSpc>
            </a:pPr>
            <a:r>
              <a:rPr lang="en-US" dirty="0"/>
              <a:t>Must allow question if relevant, even if misleading or assumes facts not in evidence</a:t>
            </a:r>
          </a:p>
          <a:p>
            <a:pPr>
              <a:lnSpc>
                <a:spcPct val="100000"/>
              </a:lnSpc>
            </a:pPr>
            <a:r>
              <a:rPr lang="en-US" dirty="0"/>
              <a:t>Can establish rule that duplicative questions are not relevant</a:t>
            </a:r>
          </a:p>
          <a:p>
            <a:pPr>
              <a:lnSpc>
                <a:spcPct val="100000"/>
              </a:lnSpc>
            </a:pPr>
            <a:r>
              <a:rPr lang="en-US" dirty="0"/>
              <a:t>Exclude questions with caution</a:t>
            </a:r>
          </a:p>
          <a:p>
            <a:endParaRPr lang="en-US" dirty="0"/>
          </a:p>
        </p:txBody>
      </p:sp>
      <p:sp>
        <p:nvSpPr>
          <p:cNvPr id="4" name="Slide Number Placeholder 3">
            <a:extLst>
              <a:ext uri="{FF2B5EF4-FFF2-40B4-BE49-F238E27FC236}">
                <a16:creationId xmlns:a16="http://schemas.microsoft.com/office/drawing/2014/main" id="{FB54E09F-4476-3FD6-1916-E3C640FBD6C7}"/>
              </a:ext>
            </a:extLst>
          </p:cNvPr>
          <p:cNvSpPr>
            <a:spLocks noGrp="1"/>
          </p:cNvSpPr>
          <p:nvPr>
            <p:ph type="sldNum" sz="quarter" idx="12"/>
          </p:nvPr>
        </p:nvSpPr>
        <p:spPr/>
        <p:txBody>
          <a:bodyPr/>
          <a:lstStyle/>
          <a:p>
            <a:fld id="{7C128671-D032-469D-8723-87B14E1C74F3}" type="slidenum">
              <a:rPr lang="en-US" smtClean="0"/>
              <a:t>196</a:t>
            </a:fld>
            <a:endParaRPr lang="en-US"/>
          </a:p>
        </p:txBody>
      </p:sp>
    </p:spTree>
    <p:extLst>
      <p:ext uri="{BB962C8B-B14F-4D97-AF65-F5344CB8AC3E}">
        <p14:creationId xmlns:p14="http://schemas.microsoft.com/office/powerpoint/2010/main" val="11285855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4108B-99C7-FD34-09F4-DED124342EEA}"/>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7EB76AEC-B35F-1BD5-211C-071E753D87AE}"/>
              </a:ext>
            </a:extLst>
          </p:cNvPr>
          <p:cNvSpPr>
            <a:spLocks noGrp="1"/>
          </p:cNvSpPr>
          <p:nvPr>
            <p:ph idx="1"/>
          </p:nvPr>
        </p:nvSpPr>
        <p:spPr>
          <a:noFill/>
        </p:spPr>
        <p:txBody>
          <a:bodyPr/>
          <a:lstStyle/>
          <a:p>
            <a:r>
              <a:rPr lang="en-US" dirty="0"/>
              <a:t>You are getting ready for the hearing in the matter involving the volleyball coach. The day of the hearing, Coach Jackie’s attorney advisor shows up to the hearing but says that Coach Jackie will not be participating. </a:t>
            </a:r>
          </a:p>
          <a:p>
            <a:r>
              <a:rPr lang="en-US" dirty="0"/>
              <a:t>How do you proceed?</a:t>
            </a:r>
          </a:p>
          <a:p>
            <a:endParaRPr lang="en-US" dirty="0"/>
          </a:p>
        </p:txBody>
      </p:sp>
      <p:sp>
        <p:nvSpPr>
          <p:cNvPr id="4" name="Slide Number Placeholder 3">
            <a:extLst>
              <a:ext uri="{FF2B5EF4-FFF2-40B4-BE49-F238E27FC236}">
                <a16:creationId xmlns:a16="http://schemas.microsoft.com/office/drawing/2014/main" id="{74125D5C-E52D-DA98-8B1F-AE14FF97D52E}"/>
              </a:ext>
            </a:extLst>
          </p:cNvPr>
          <p:cNvSpPr>
            <a:spLocks noGrp="1"/>
          </p:cNvSpPr>
          <p:nvPr>
            <p:ph type="sldNum" sz="quarter" idx="12"/>
          </p:nvPr>
        </p:nvSpPr>
        <p:spPr/>
        <p:txBody>
          <a:bodyPr/>
          <a:lstStyle/>
          <a:p>
            <a:fld id="{7C128671-D032-469D-8723-87B14E1C74F3}" type="slidenum">
              <a:rPr lang="en-US" smtClean="0"/>
              <a:t>197</a:t>
            </a:fld>
            <a:endParaRPr lang="en-US"/>
          </a:p>
        </p:txBody>
      </p:sp>
    </p:spTree>
    <p:extLst>
      <p:ext uri="{BB962C8B-B14F-4D97-AF65-F5344CB8AC3E}">
        <p14:creationId xmlns:p14="http://schemas.microsoft.com/office/powerpoint/2010/main" val="209456807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5CBAB-8935-2003-F0E9-22222F190E43}"/>
              </a:ext>
            </a:extLst>
          </p:cNvPr>
          <p:cNvSpPr>
            <a:spLocks noGrp="1"/>
          </p:cNvSpPr>
          <p:nvPr>
            <p:ph type="title"/>
          </p:nvPr>
        </p:nvSpPr>
        <p:spPr/>
        <p:txBody>
          <a:bodyPr/>
          <a:lstStyle/>
          <a:p>
            <a:r>
              <a:rPr lang="en-US" dirty="0"/>
              <a:t>Hearing: Cross-Examination</a:t>
            </a:r>
          </a:p>
        </p:txBody>
      </p:sp>
      <p:sp>
        <p:nvSpPr>
          <p:cNvPr id="3" name="Content Placeholder 2">
            <a:extLst>
              <a:ext uri="{FF2B5EF4-FFF2-40B4-BE49-F238E27FC236}">
                <a16:creationId xmlns:a16="http://schemas.microsoft.com/office/drawing/2014/main" id="{EE59FF51-4D9C-E0B5-9FC7-835EA3B5D8E5}"/>
              </a:ext>
            </a:extLst>
          </p:cNvPr>
          <p:cNvSpPr>
            <a:spLocks noGrp="1"/>
          </p:cNvSpPr>
          <p:nvPr>
            <p:ph idx="1"/>
          </p:nvPr>
        </p:nvSpPr>
        <p:spPr/>
        <p:txBody>
          <a:bodyPr/>
          <a:lstStyle/>
          <a:p>
            <a:pPr>
              <a:lnSpc>
                <a:spcPct val="100000"/>
              </a:lnSpc>
            </a:pPr>
            <a:r>
              <a:rPr lang="en-US" dirty="0"/>
              <a:t>Party or witness who does not appear at the hearing or refuses to answer questions at the hearing</a:t>
            </a:r>
          </a:p>
          <a:p>
            <a:pPr lvl="1">
              <a:lnSpc>
                <a:spcPct val="100000"/>
              </a:lnSpc>
            </a:pPr>
            <a:r>
              <a:rPr lang="en-US" dirty="0"/>
              <a:t>Decision-maker(s) may still rely on previous statements from party/witness who is absent or refuses to answer one or more questions </a:t>
            </a:r>
            <a:endParaRPr lang="en-US" b="1" baseline="30000" dirty="0">
              <a:solidFill>
                <a:srgbClr val="F68222"/>
              </a:solidFill>
            </a:endParaRPr>
          </a:p>
          <a:p>
            <a:pPr lvl="2">
              <a:lnSpc>
                <a:spcPct val="100000"/>
              </a:lnSpc>
            </a:pPr>
            <a:r>
              <a:rPr lang="en-US" dirty="0"/>
              <a:t>Consider weight to be given to statements (put in policy)</a:t>
            </a:r>
          </a:p>
          <a:p>
            <a:pPr lvl="2">
              <a:lnSpc>
                <a:spcPct val="100000"/>
              </a:lnSpc>
            </a:pPr>
            <a:r>
              <a:rPr lang="en-US" dirty="0"/>
              <a:t>Consider allowing party or advisor to share questions they would have asked a party or witness who is absent or will not submit to cross-examination</a:t>
            </a:r>
          </a:p>
          <a:p>
            <a:pPr lvl="1">
              <a:lnSpc>
                <a:spcPct val="100000"/>
              </a:lnSpc>
            </a:pPr>
            <a:r>
              <a:rPr lang="en-US" dirty="0"/>
              <a:t>Decision-maker(s) cannot draw an inference about the determination regarding responsibility based solely on a party’s or witness’s absence from the live hearing or refusal to answer cross-examination or other questions</a:t>
            </a:r>
          </a:p>
          <a:p>
            <a:endParaRPr lang="en-US" dirty="0"/>
          </a:p>
        </p:txBody>
      </p:sp>
      <p:sp>
        <p:nvSpPr>
          <p:cNvPr id="4" name="Slide Number Placeholder 3">
            <a:extLst>
              <a:ext uri="{FF2B5EF4-FFF2-40B4-BE49-F238E27FC236}">
                <a16:creationId xmlns:a16="http://schemas.microsoft.com/office/drawing/2014/main" id="{6DEB33C1-1A8B-E2B3-5DDA-05741D5606F8}"/>
              </a:ext>
            </a:extLst>
          </p:cNvPr>
          <p:cNvSpPr>
            <a:spLocks noGrp="1"/>
          </p:cNvSpPr>
          <p:nvPr>
            <p:ph type="sldNum" sz="quarter" idx="12"/>
          </p:nvPr>
        </p:nvSpPr>
        <p:spPr/>
        <p:txBody>
          <a:bodyPr/>
          <a:lstStyle/>
          <a:p>
            <a:fld id="{7C128671-D032-469D-8723-87B14E1C74F3}" type="slidenum">
              <a:rPr lang="en-US" smtClean="0"/>
              <a:t>198</a:t>
            </a:fld>
            <a:endParaRPr lang="en-US"/>
          </a:p>
        </p:txBody>
      </p:sp>
    </p:spTree>
    <p:extLst>
      <p:ext uri="{BB962C8B-B14F-4D97-AF65-F5344CB8AC3E}">
        <p14:creationId xmlns:p14="http://schemas.microsoft.com/office/powerpoint/2010/main" val="8611518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553C3-FBFB-78E2-A74A-73EBA96D4D1A}"/>
              </a:ext>
            </a:extLst>
          </p:cNvPr>
          <p:cNvSpPr>
            <a:spLocks noGrp="1"/>
          </p:cNvSpPr>
          <p:nvPr>
            <p:ph type="title"/>
          </p:nvPr>
        </p:nvSpPr>
        <p:spPr/>
        <p:txBody>
          <a:bodyPr/>
          <a:lstStyle/>
          <a:p>
            <a:r>
              <a:rPr lang="en-US" dirty="0"/>
              <a:t>Hearing: Cross-Examination</a:t>
            </a:r>
          </a:p>
        </p:txBody>
      </p:sp>
      <p:sp>
        <p:nvSpPr>
          <p:cNvPr id="3" name="Content Placeholder 2">
            <a:extLst>
              <a:ext uri="{FF2B5EF4-FFF2-40B4-BE49-F238E27FC236}">
                <a16:creationId xmlns:a16="http://schemas.microsoft.com/office/drawing/2014/main" id="{3F8161F2-4052-C62A-DA5E-590ED4AF839D}"/>
              </a:ext>
            </a:extLst>
          </p:cNvPr>
          <p:cNvSpPr>
            <a:spLocks noGrp="1"/>
          </p:cNvSpPr>
          <p:nvPr>
            <p:ph idx="1"/>
          </p:nvPr>
        </p:nvSpPr>
        <p:spPr/>
        <p:txBody>
          <a:bodyPr>
            <a:normAutofit lnSpcReduction="10000"/>
          </a:bodyPr>
          <a:lstStyle/>
          <a:p>
            <a:pPr>
              <a:lnSpc>
                <a:spcPct val="100000"/>
              </a:lnSpc>
            </a:pPr>
            <a:r>
              <a:rPr lang="en-US" sz="3200" dirty="0"/>
              <a:t>Party or witness who does not appear at the hearing</a:t>
            </a:r>
          </a:p>
          <a:p>
            <a:pPr lvl="1">
              <a:lnSpc>
                <a:spcPct val="100000"/>
              </a:lnSpc>
            </a:pPr>
            <a:r>
              <a:rPr lang="en-US" sz="2800" dirty="0"/>
              <a:t>Advisor may conduct cross-examination on behalf of party even if party is not present</a:t>
            </a:r>
          </a:p>
          <a:p>
            <a:pPr lvl="1">
              <a:lnSpc>
                <a:spcPct val="100000"/>
              </a:lnSpc>
            </a:pPr>
            <a:r>
              <a:rPr lang="en-US" sz="2800" dirty="0"/>
              <a:t>If one party does something to wrongfully procure absence of a party or witness, that is likely retaliation and the school must remedy</a:t>
            </a:r>
          </a:p>
          <a:p>
            <a:pPr lvl="1">
              <a:lnSpc>
                <a:spcPct val="100000"/>
              </a:lnSpc>
            </a:pPr>
            <a:r>
              <a:rPr lang="en-US" sz="2800" dirty="0"/>
              <a:t>School also cannot coerce unwilling participant</a:t>
            </a:r>
          </a:p>
          <a:p>
            <a:pPr lvl="2">
              <a:lnSpc>
                <a:spcPct val="100000"/>
              </a:lnSpc>
            </a:pPr>
            <a:r>
              <a:rPr lang="en-US" sz="2400" dirty="0"/>
              <a:t>Be careful with any requirement that a student or employee cooperate with grievance process </a:t>
            </a:r>
          </a:p>
          <a:p>
            <a:pPr lvl="2">
              <a:lnSpc>
                <a:spcPct val="100000"/>
              </a:lnSpc>
            </a:pPr>
            <a:r>
              <a:rPr lang="en-US" sz="2400" dirty="0"/>
              <a:t>Discipline for not attending hearing may constitute retaliation</a:t>
            </a:r>
          </a:p>
          <a:p>
            <a:endParaRPr lang="en-US" dirty="0"/>
          </a:p>
        </p:txBody>
      </p:sp>
      <p:sp>
        <p:nvSpPr>
          <p:cNvPr id="4" name="Slide Number Placeholder 3">
            <a:extLst>
              <a:ext uri="{FF2B5EF4-FFF2-40B4-BE49-F238E27FC236}">
                <a16:creationId xmlns:a16="http://schemas.microsoft.com/office/drawing/2014/main" id="{6A09A812-C930-04BA-B29F-ED23B58863F2}"/>
              </a:ext>
            </a:extLst>
          </p:cNvPr>
          <p:cNvSpPr>
            <a:spLocks noGrp="1"/>
          </p:cNvSpPr>
          <p:nvPr>
            <p:ph type="sldNum" sz="quarter" idx="12"/>
          </p:nvPr>
        </p:nvSpPr>
        <p:spPr/>
        <p:txBody>
          <a:bodyPr/>
          <a:lstStyle/>
          <a:p>
            <a:fld id="{7C128671-D032-469D-8723-87B14E1C74F3}" type="slidenum">
              <a:rPr lang="en-US" smtClean="0"/>
              <a:t>199</a:t>
            </a:fld>
            <a:endParaRPr lang="en-US"/>
          </a:p>
        </p:txBody>
      </p:sp>
    </p:spTree>
    <p:extLst>
      <p:ext uri="{BB962C8B-B14F-4D97-AF65-F5344CB8AC3E}">
        <p14:creationId xmlns:p14="http://schemas.microsoft.com/office/powerpoint/2010/main" val="887895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26CE39-4AF4-3EE2-19AD-65DF9261151B}"/>
              </a:ext>
            </a:extLst>
          </p:cNvPr>
          <p:cNvSpPr>
            <a:spLocks noGrp="1"/>
          </p:cNvSpPr>
          <p:nvPr>
            <p:ph type="sldNum" sz="quarter" idx="12"/>
          </p:nvPr>
        </p:nvSpPr>
        <p:spPr/>
        <p:txBody>
          <a:bodyPr/>
          <a:lstStyle/>
          <a:p>
            <a:fld id="{7C128671-D032-469D-8723-87B14E1C74F3}" type="slidenum">
              <a:rPr lang="en-US" smtClean="0"/>
              <a:t>2</a:t>
            </a:fld>
            <a:endParaRPr lang="en-US"/>
          </a:p>
        </p:txBody>
      </p:sp>
      <p:sp>
        <p:nvSpPr>
          <p:cNvPr id="5" name="Oval 4">
            <a:extLst>
              <a:ext uri="{FF2B5EF4-FFF2-40B4-BE49-F238E27FC236}">
                <a16:creationId xmlns:a16="http://schemas.microsoft.com/office/drawing/2014/main" id="{F50517A9-FB1A-3F30-85B9-6AAAF5FE3791}"/>
              </a:ext>
            </a:extLst>
          </p:cNvPr>
          <p:cNvSpPr/>
          <p:nvPr/>
        </p:nvSpPr>
        <p:spPr>
          <a:xfrm>
            <a:off x="4896585" y="2378661"/>
            <a:ext cx="2398829" cy="2398829"/>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Oval 5">
            <a:extLst>
              <a:ext uri="{FF2B5EF4-FFF2-40B4-BE49-F238E27FC236}">
                <a16:creationId xmlns:a16="http://schemas.microsoft.com/office/drawing/2014/main" id="{C84BA640-E696-00E5-4024-E4B147A3037D}"/>
              </a:ext>
            </a:extLst>
          </p:cNvPr>
          <p:cNvSpPr/>
          <p:nvPr/>
        </p:nvSpPr>
        <p:spPr>
          <a:xfrm>
            <a:off x="1283766" y="2378660"/>
            <a:ext cx="2398829" cy="2398829"/>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TextBox 7">
            <a:extLst>
              <a:ext uri="{FF2B5EF4-FFF2-40B4-BE49-F238E27FC236}">
                <a16:creationId xmlns:a16="http://schemas.microsoft.com/office/drawing/2014/main" id="{DEA0DA55-10A4-F40B-0A43-38BFC174A629}"/>
              </a:ext>
            </a:extLst>
          </p:cNvPr>
          <p:cNvSpPr txBox="1"/>
          <p:nvPr/>
        </p:nvSpPr>
        <p:spPr>
          <a:xfrm>
            <a:off x="1283765" y="4839580"/>
            <a:ext cx="2398829" cy="400110"/>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Kathryn Nash</a:t>
            </a:r>
          </a:p>
        </p:txBody>
      </p:sp>
      <p:sp>
        <p:nvSpPr>
          <p:cNvPr id="9" name="TextBox 8">
            <a:extLst>
              <a:ext uri="{FF2B5EF4-FFF2-40B4-BE49-F238E27FC236}">
                <a16:creationId xmlns:a16="http://schemas.microsoft.com/office/drawing/2014/main" id="{BDD0A59C-11C9-EB77-6602-0ABABDC02F60}"/>
              </a:ext>
            </a:extLst>
          </p:cNvPr>
          <p:cNvSpPr txBox="1"/>
          <p:nvPr/>
        </p:nvSpPr>
        <p:spPr>
          <a:xfrm>
            <a:off x="4896584" y="4839580"/>
            <a:ext cx="2398829" cy="400110"/>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Pamela Kovacs</a:t>
            </a:r>
          </a:p>
        </p:txBody>
      </p:sp>
      <p:pic>
        <p:nvPicPr>
          <p:cNvPr id="7" name="Picture 6">
            <a:extLst>
              <a:ext uri="{FF2B5EF4-FFF2-40B4-BE49-F238E27FC236}">
                <a16:creationId xmlns:a16="http://schemas.microsoft.com/office/drawing/2014/main" id="{A44CA627-11F9-ABEE-004A-FD2BD441AA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9404" y="2378659"/>
            <a:ext cx="2398829" cy="2398829"/>
          </a:xfrm>
          <a:prstGeom prst="flowChartConnector">
            <a:avLst/>
          </a:prstGeom>
        </p:spPr>
      </p:pic>
      <p:sp>
        <p:nvSpPr>
          <p:cNvPr id="10" name="TextBox 9">
            <a:extLst>
              <a:ext uri="{FF2B5EF4-FFF2-40B4-BE49-F238E27FC236}">
                <a16:creationId xmlns:a16="http://schemas.microsoft.com/office/drawing/2014/main" id="{D16D587E-DD68-4D09-1EA3-0863555CA11D}"/>
              </a:ext>
            </a:extLst>
          </p:cNvPr>
          <p:cNvSpPr txBox="1"/>
          <p:nvPr/>
        </p:nvSpPr>
        <p:spPr>
          <a:xfrm>
            <a:off x="8511388" y="4839580"/>
            <a:ext cx="2398829" cy="400110"/>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Graciela Quintana</a:t>
            </a:r>
          </a:p>
        </p:txBody>
      </p:sp>
    </p:spTree>
    <p:extLst>
      <p:ext uri="{BB962C8B-B14F-4D97-AF65-F5344CB8AC3E}">
        <p14:creationId xmlns:p14="http://schemas.microsoft.com/office/powerpoint/2010/main" val="3713135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5"/>
            <a:ext cx="10397879" cy="1325563"/>
          </a:xfrm>
        </p:spPr>
        <p:txBody>
          <a:bodyPr>
            <a:normAutofit/>
          </a:bodyPr>
          <a:lstStyle/>
          <a:p>
            <a:pPr>
              <a:defRPr/>
            </a:pPr>
            <a:r>
              <a:rPr lang="en-US" dirty="0"/>
              <a:t>Violence Against Women Reauthorization Act (VAWA)</a:t>
            </a:r>
          </a:p>
        </p:txBody>
      </p:sp>
      <p:sp>
        <p:nvSpPr>
          <p:cNvPr id="3" name="Content Placeholder 2"/>
          <p:cNvSpPr>
            <a:spLocks noGrp="1"/>
          </p:cNvSpPr>
          <p:nvPr>
            <p:ph idx="1"/>
          </p:nvPr>
        </p:nvSpPr>
        <p:spPr>
          <a:noFill/>
        </p:spPr>
        <p:txBody>
          <a:bodyPr rtlCol="0">
            <a:normAutofit/>
          </a:bodyPr>
          <a:lstStyle/>
          <a:p>
            <a:pPr>
              <a:lnSpc>
                <a:spcPct val="100000"/>
              </a:lnSpc>
              <a:defRPr/>
            </a:pPr>
            <a:r>
              <a:rPr lang="en-US" dirty="0"/>
              <a:t>Extends Clery crimes to include VAWA crimes: domestic violence, dating violence, and stalking</a:t>
            </a:r>
          </a:p>
          <a:p>
            <a:pPr>
              <a:lnSpc>
                <a:spcPct val="100000"/>
              </a:lnSpc>
              <a:defRPr/>
            </a:pPr>
            <a:r>
              <a:rPr lang="en-US" dirty="0"/>
              <a:t>Requires discipline procedures for addressing sexual assault and VAWA crimes</a:t>
            </a:r>
          </a:p>
          <a:p>
            <a:pPr>
              <a:lnSpc>
                <a:spcPct val="100000"/>
              </a:lnSpc>
              <a:defRPr/>
            </a:pPr>
            <a:r>
              <a:rPr lang="en-US" dirty="0"/>
              <a:t>Requires education programs to promote awareness</a:t>
            </a:r>
          </a:p>
          <a:p>
            <a:pPr>
              <a:lnSpc>
                <a:spcPct val="100000"/>
              </a:lnSpc>
              <a:defRPr/>
            </a:pPr>
            <a:r>
              <a:rPr lang="en-US" dirty="0"/>
              <a:t>Codified parts of 2011 Dear Colleague Letter on Title IX</a:t>
            </a:r>
          </a:p>
        </p:txBody>
      </p:sp>
      <p:sp>
        <p:nvSpPr>
          <p:cNvPr id="2765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5C9B12E9-2C7E-471D-80B8-8EEC3349E0FA}" type="slidenum">
              <a:rPr lang="en-US" altLang="en-US">
                <a:solidFill>
                  <a:schemeClr val="bg1"/>
                </a:solidFill>
              </a:rPr>
              <a:pPr fontAlgn="base">
                <a:spcBef>
                  <a:spcPct val="0"/>
                </a:spcBef>
                <a:spcAft>
                  <a:spcPct val="0"/>
                </a:spcAft>
              </a:pPr>
              <a:t>20</a:t>
            </a:fld>
            <a:endParaRPr lang="en-US" altLang="en-US">
              <a:solidFill>
                <a:schemeClr val="bg1"/>
              </a:solidFill>
            </a:endParaRPr>
          </a:p>
        </p:txBody>
      </p:sp>
      <p:sp>
        <p:nvSpPr>
          <p:cNvPr id="4" name="Slide Number Placeholder 6">
            <a:extLst>
              <a:ext uri="{FF2B5EF4-FFF2-40B4-BE49-F238E27FC236}">
                <a16:creationId xmlns:a16="http://schemas.microsoft.com/office/drawing/2014/main" id="{A6A0404D-2F29-1603-2CCD-85269B260CC6}"/>
              </a:ext>
            </a:extLst>
          </p:cNvPr>
          <p:cNvSpPr txBox="1">
            <a:spLocks/>
          </p:cNvSpPr>
          <p:nvPr/>
        </p:nvSpPr>
        <p:spPr>
          <a:xfrm>
            <a:off x="9130553" y="6370513"/>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3B3791-6F44-4A52-AF9E-B67D299A9E14}" type="slidenum">
              <a:rPr lang="en-US" smtClean="0"/>
              <a:pPr/>
              <a:t>20</a:t>
            </a:fld>
            <a:endParaRPr lang="en-US" dirty="0"/>
          </a:p>
        </p:txBody>
      </p:sp>
    </p:spTree>
    <p:extLst>
      <p:ext uri="{BB962C8B-B14F-4D97-AF65-F5344CB8AC3E}">
        <p14:creationId xmlns:p14="http://schemas.microsoft.com/office/powerpoint/2010/main" val="54270486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23C14-9112-7B62-B235-90E111BC8FBF}"/>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FCD9DC1D-9E3C-B2ED-A17D-FCC200C4C63D}"/>
              </a:ext>
            </a:extLst>
          </p:cNvPr>
          <p:cNvSpPr>
            <a:spLocks noGrp="1"/>
          </p:cNvSpPr>
          <p:nvPr>
            <p:ph idx="1"/>
          </p:nvPr>
        </p:nvSpPr>
        <p:spPr>
          <a:noFill/>
        </p:spPr>
        <p:txBody>
          <a:bodyPr/>
          <a:lstStyle/>
          <a:p>
            <a:r>
              <a:rPr lang="en-US" dirty="0"/>
              <a:t>During the hearing, the advisor asks for breaks to consult with the party and provide her with updates. </a:t>
            </a:r>
          </a:p>
          <a:p>
            <a:r>
              <a:rPr lang="en-US" dirty="0"/>
              <a:t>How do you respond?</a:t>
            </a:r>
          </a:p>
          <a:p>
            <a:endParaRPr lang="en-US" dirty="0"/>
          </a:p>
        </p:txBody>
      </p:sp>
      <p:sp>
        <p:nvSpPr>
          <p:cNvPr id="4" name="Slide Number Placeholder 3">
            <a:extLst>
              <a:ext uri="{FF2B5EF4-FFF2-40B4-BE49-F238E27FC236}">
                <a16:creationId xmlns:a16="http://schemas.microsoft.com/office/drawing/2014/main" id="{18302B08-9497-5A33-6B44-A8870E4D1653}"/>
              </a:ext>
            </a:extLst>
          </p:cNvPr>
          <p:cNvSpPr>
            <a:spLocks noGrp="1"/>
          </p:cNvSpPr>
          <p:nvPr>
            <p:ph type="sldNum" sz="quarter" idx="12"/>
          </p:nvPr>
        </p:nvSpPr>
        <p:spPr/>
        <p:txBody>
          <a:bodyPr/>
          <a:lstStyle/>
          <a:p>
            <a:fld id="{7C128671-D032-469D-8723-87B14E1C74F3}" type="slidenum">
              <a:rPr lang="en-US" smtClean="0"/>
              <a:t>200</a:t>
            </a:fld>
            <a:endParaRPr lang="en-US"/>
          </a:p>
        </p:txBody>
      </p:sp>
    </p:spTree>
    <p:extLst>
      <p:ext uri="{BB962C8B-B14F-4D97-AF65-F5344CB8AC3E}">
        <p14:creationId xmlns:p14="http://schemas.microsoft.com/office/powerpoint/2010/main" val="182510914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678B9-2756-69BE-BA35-C8FDEC1AD921}"/>
              </a:ext>
            </a:extLst>
          </p:cNvPr>
          <p:cNvSpPr>
            <a:spLocks noGrp="1"/>
          </p:cNvSpPr>
          <p:nvPr>
            <p:ph type="title"/>
          </p:nvPr>
        </p:nvSpPr>
        <p:spPr/>
        <p:txBody>
          <a:bodyPr/>
          <a:lstStyle/>
          <a:p>
            <a:r>
              <a:rPr lang="en-US" dirty="0"/>
              <a:t>Hearing: Other Procedural Rules</a:t>
            </a:r>
          </a:p>
        </p:txBody>
      </p:sp>
      <p:sp>
        <p:nvSpPr>
          <p:cNvPr id="3" name="Content Placeholder 2">
            <a:extLst>
              <a:ext uri="{FF2B5EF4-FFF2-40B4-BE49-F238E27FC236}">
                <a16:creationId xmlns:a16="http://schemas.microsoft.com/office/drawing/2014/main" id="{C1ED1776-3B05-8A4A-8E68-99282DDBF63C}"/>
              </a:ext>
            </a:extLst>
          </p:cNvPr>
          <p:cNvSpPr>
            <a:spLocks noGrp="1"/>
          </p:cNvSpPr>
          <p:nvPr>
            <p:ph idx="1"/>
          </p:nvPr>
        </p:nvSpPr>
        <p:spPr/>
        <p:txBody>
          <a:bodyPr/>
          <a:lstStyle/>
          <a:p>
            <a:pPr>
              <a:lnSpc>
                <a:spcPct val="100000"/>
              </a:lnSpc>
            </a:pPr>
            <a:r>
              <a:rPr lang="en-US" dirty="0"/>
              <a:t>May establish additional rules that apply equally to both parties</a:t>
            </a:r>
          </a:p>
          <a:p>
            <a:pPr lvl="1">
              <a:lnSpc>
                <a:spcPct val="100000"/>
              </a:lnSpc>
            </a:pPr>
            <a:r>
              <a:rPr lang="en-US" dirty="0"/>
              <a:t>Cross-examination must be respectful, non-abusive, not intimidating</a:t>
            </a:r>
          </a:p>
          <a:p>
            <a:pPr lvl="1">
              <a:lnSpc>
                <a:spcPct val="100000"/>
              </a:lnSpc>
            </a:pPr>
            <a:r>
              <a:rPr lang="en-US" dirty="0"/>
              <a:t>Limit evidence at hearing to evidence that was gathered or presented as part of the investigation (or otherwise prior to the hearing)</a:t>
            </a:r>
          </a:p>
          <a:p>
            <a:pPr lvl="1">
              <a:lnSpc>
                <a:spcPct val="100000"/>
              </a:lnSpc>
            </a:pPr>
            <a:r>
              <a:rPr lang="en-US" dirty="0"/>
              <a:t>Whether investigator may be called as a witness</a:t>
            </a:r>
          </a:p>
          <a:p>
            <a:pPr lvl="1">
              <a:lnSpc>
                <a:spcPct val="100000"/>
              </a:lnSpc>
            </a:pPr>
            <a:r>
              <a:rPr lang="en-US" dirty="0"/>
              <a:t>Process for making objections to the relevance of questions and evidence</a:t>
            </a:r>
          </a:p>
          <a:p>
            <a:pPr lvl="1">
              <a:lnSpc>
                <a:spcPct val="100000"/>
              </a:lnSpc>
            </a:pPr>
            <a:r>
              <a:rPr lang="en-US" dirty="0"/>
              <a:t>Other procedures at the hearing</a:t>
            </a:r>
          </a:p>
          <a:p>
            <a:pPr lvl="2">
              <a:lnSpc>
                <a:spcPct val="100000"/>
              </a:lnSpc>
            </a:pPr>
            <a:r>
              <a:rPr lang="en-US" dirty="0"/>
              <a:t>Opening statements by parties or advisors</a:t>
            </a:r>
          </a:p>
          <a:p>
            <a:pPr lvl="2">
              <a:lnSpc>
                <a:spcPct val="100000"/>
              </a:lnSpc>
            </a:pPr>
            <a:r>
              <a:rPr lang="en-US" dirty="0"/>
              <a:t>Closing statements by parties or advisors</a:t>
            </a:r>
          </a:p>
          <a:p>
            <a:pPr lvl="1">
              <a:lnSpc>
                <a:spcPct val="100000"/>
              </a:lnSpc>
            </a:pPr>
            <a:r>
              <a:rPr lang="en-US" dirty="0"/>
              <a:t>Reasonable time limitations on hearings</a:t>
            </a:r>
          </a:p>
          <a:p>
            <a:endParaRPr lang="en-US" dirty="0"/>
          </a:p>
        </p:txBody>
      </p:sp>
      <p:sp>
        <p:nvSpPr>
          <p:cNvPr id="4" name="Slide Number Placeholder 3">
            <a:extLst>
              <a:ext uri="{FF2B5EF4-FFF2-40B4-BE49-F238E27FC236}">
                <a16:creationId xmlns:a16="http://schemas.microsoft.com/office/drawing/2014/main" id="{B6F820AA-0205-83AD-DE80-A89273053925}"/>
              </a:ext>
            </a:extLst>
          </p:cNvPr>
          <p:cNvSpPr>
            <a:spLocks noGrp="1"/>
          </p:cNvSpPr>
          <p:nvPr>
            <p:ph type="sldNum" sz="quarter" idx="12"/>
          </p:nvPr>
        </p:nvSpPr>
        <p:spPr/>
        <p:txBody>
          <a:bodyPr/>
          <a:lstStyle/>
          <a:p>
            <a:fld id="{7C128671-D032-469D-8723-87B14E1C74F3}" type="slidenum">
              <a:rPr lang="en-US" smtClean="0"/>
              <a:t>201</a:t>
            </a:fld>
            <a:endParaRPr lang="en-US"/>
          </a:p>
        </p:txBody>
      </p:sp>
    </p:spTree>
    <p:extLst>
      <p:ext uri="{BB962C8B-B14F-4D97-AF65-F5344CB8AC3E}">
        <p14:creationId xmlns:p14="http://schemas.microsoft.com/office/powerpoint/2010/main" val="2162060039"/>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A877C-0229-3210-E238-5D67F49E9144}"/>
              </a:ext>
            </a:extLst>
          </p:cNvPr>
          <p:cNvSpPr>
            <a:spLocks noGrp="1"/>
          </p:cNvSpPr>
          <p:nvPr>
            <p:ph type="title"/>
          </p:nvPr>
        </p:nvSpPr>
        <p:spPr/>
        <p:txBody>
          <a:bodyPr/>
          <a:lstStyle/>
          <a:p>
            <a:r>
              <a:rPr lang="en-US" dirty="0"/>
              <a:t>Hearing: Other Procedural Rules</a:t>
            </a:r>
          </a:p>
        </p:txBody>
      </p:sp>
      <p:sp>
        <p:nvSpPr>
          <p:cNvPr id="3" name="Content Placeholder 2">
            <a:extLst>
              <a:ext uri="{FF2B5EF4-FFF2-40B4-BE49-F238E27FC236}">
                <a16:creationId xmlns:a16="http://schemas.microsoft.com/office/drawing/2014/main" id="{8A26D868-F502-7407-3320-B57555F0F5F0}"/>
              </a:ext>
            </a:extLst>
          </p:cNvPr>
          <p:cNvSpPr>
            <a:spLocks noGrp="1"/>
          </p:cNvSpPr>
          <p:nvPr>
            <p:ph idx="1"/>
          </p:nvPr>
        </p:nvSpPr>
        <p:spPr/>
        <p:txBody>
          <a:bodyPr/>
          <a:lstStyle/>
          <a:p>
            <a:pPr>
              <a:lnSpc>
                <a:spcPct val="100000"/>
              </a:lnSpc>
            </a:pPr>
            <a:r>
              <a:rPr lang="en-US" sz="3200" dirty="0"/>
              <a:t>Some procedural rules are prohibited</a:t>
            </a:r>
          </a:p>
          <a:p>
            <a:pPr lvl="1">
              <a:lnSpc>
                <a:spcPct val="100000"/>
              </a:lnSpc>
            </a:pPr>
            <a:r>
              <a:rPr lang="en-US" sz="2800" dirty="0"/>
              <a:t>Cannot prohibit a party from conferring with his or her advisor during the hearing</a:t>
            </a:r>
          </a:p>
          <a:p>
            <a:pPr lvl="2">
              <a:lnSpc>
                <a:spcPct val="100000"/>
              </a:lnSpc>
            </a:pPr>
            <a:r>
              <a:rPr lang="en-US" sz="2400" dirty="0"/>
              <a:t>Likely can prohibit conferring when a question is pending</a:t>
            </a:r>
          </a:p>
          <a:p>
            <a:pPr lvl="2">
              <a:lnSpc>
                <a:spcPct val="100000"/>
              </a:lnSpc>
            </a:pPr>
            <a:r>
              <a:rPr lang="en-US" sz="2400" dirty="0"/>
              <a:t>Could also discourage from conferring when a question is pending by warning that such conduct will be considered when weighing the party’s credibility</a:t>
            </a:r>
          </a:p>
          <a:p>
            <a:pPr lvl="1">
              <a:lnSpc>
                <a:spcPct val="100000"/>
              </a:lnSpc>
            </a:pPr>
            <a:r>
              <a:rPr lang="en-US" sz="2800" dirty="0"/>
              <a:t>Cannot prohibit character evidence, lie detector test results, evidence that is unduly prejudicial, or evidence of prior bad acts</a:t>
            </a:r>
          </a:p>
          <a:p>
            <a:pPr lvl="2">
              <a:lnSpc>
                <a:spcPct val="100000"/>
              </a:lnSpc>
            </a:pPr>
            <a:r>
              <a:rPr lang="en-US" sz="2400" dirty="0"/>
              <a:t>Decision-maker may determine how much weight to give such evidence</a:t>
            </a:r>
          </a:p>
          <a:p>
            <a:endParaRPr lang="en-US" dirty="0"/>
          </a:p>
        </p:txBody>
      </p:sp>
      <p:sp>
        <p:nvSpPr>
          <p:cNvPr id="4" name="Slide Number Placeholder 3">
            <a:extLst>
              <a:ext uri="{FF2B5EF4-FFF2-40B4-BE49-F238E27FC236}">
                <a16:creationId xmlns:a16="http://schemas.microsoft.com/office/drawing/2014/main" id="{B483C0C2-9016-C369-78F8-E3F103901433}"/>
              </a:ext>
            </a:extLst>
          </p:cNvPr>
          <p:cNvSpPr>
            <a:spLocks noGrp="1"/>
          </p:cNvSpPr>
          <p:nvPr>
            <p:ph type="sldNum" sz="quarter" idx="12"/>
          </p:nvPr>
        </p:nvSpPr>
        <p:spPr/>
        <p:txBody>
          <a:bodyPr/>
          <a:lstStyle/>
          <a:p>
            <a:fld id="{7C128671-D032-469D-8723-87B14E1C74F3}" type="slidenum">
              <a:rPr lang="en-US" smtClean="0"/>
              <a:t>202</a:t>
            </a:fld>
            <a:endParaRPr lang="en-US"/>
          </a:p>
        </p:txBody>
      </p:sp>
    </p:spTree>
    <p:extLst>
      <p:ext uri="{BB962C8B-B14F-4D97-AF65-F5344CB8AC3E}">
        <p14:creationId xmlns:p14="http://schemas.microsoft.com/office/powerpoint/2010/main" val="29657324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2C45C-C011-8C5D-EEFA-D9E9375DA087}"/>
              </a:ext>
            </a:extLst>
          </p:cNvPr>
          <p:cNvSpPr>
            <a:spLocks noGrp="1"/>
          </p:cNvSpPr>
          <p:nvPr>
            <p:ph type="title"/>
          </p:nvPr>
        </p:nvSpPr>
        <p:spPr/>
        <p:txBody>
          <a:bodyPr/>
          <a:lstStyle/>
          <a:p>
            <a:r>
              <a:rPr lang="en-US" dirty="0"/>
              <a:t>Case Study—Haddie/Damian</a:t>
            </a:r>
          </a:p>
        </p:txBody>
      </p:sp>
      <p:sp>
        <p:nvSpPr>
          <p:cNvPr id="3" name="Content Placeholder 2">
            <a:extLst>
              <a:ext uri="{FF2B5EF4-FFF2-40B4-BE49-F238E27FC236}">
                <a16:creationId xmlns:a16="http://schemas.microsoft.com/office/drawing/2014/main" id="{18138F56-0A71-8F3B-2394-C33FED6211D0}"/>
              </a:ext>
            </a:extLst>
          </p:cNvPr>
          <p:cNvSpPr>
            <a:spLocks noGrp="1"/>
          </p:cNvSpPr>
          <p:nvPr>
            <p:ph idx="1"/>
          </p:nvPr>
        </p:nvSpPr>
        <p:spPr>
          <a:noFill/>
        </p:spPr>
        <p:txBody>
          <a:bodyPr/>
          <a:lstStyle/>
          <a:p>
            <a:r>
              <a:rPr lang="en-US" dirty="0"/>
              <a:t>During the hearing in the matter involving Haddie and Damian, the hearing officer keeps rephrasing statements that the parties and witnesses are making and asking them if that is what they are saying. You feel the summaries are often different from what the individual is saying. </a:t>
            </a:r>
          </a:p>
          <a:p>
            <a:r>
              <a:rPr lang="en-US" dirty="0"/>
              <a:t>What do you do?</a:t>
            </a:r>
          </a:p>
        </p:txBody>
      </p:sp>
      <p:sp>
        <p:nvSpPr>
          <p:cNvPr id="4" name="Slide Number Placeholder 3">
            <a:extLst>
              <a:ext uri="{FF2B5EF4-FFF2-40B4-BE49-F238E27FC236}">
                <a16:creationId xmlns:a16="http://schemas.microsoft.com/office/drawing/2014/main" id="{DD33161E-AF33-8EDF-B05E-8FDD9CFABA3D}"/>
              </a:ext>
            </a:extLst>
          </p:cNvPr>
          <p:cNvSpPr>
            <a:spLocks noGrp="1"/>
          </p:cNvSpPr>
          <p:nvPr>
            <p:ph type="sldNum" sz="quarter" idx="12"/>
          </p:nvPr>
        </p:nvSpPr>
        <p:spPr/>
        <p:txBody>
          <a:bodyPr/>
          <a:lstStyle/>
          <a:p>
            <a:fld id="{7C128671-D032-469D-8723-87B14E1C74F3}" type="slidenum">
              <a:rPr lang="en-US" smtClean="0"/>
              <a:t>203</a:t>
            </a:fld>
            <a:endParaRPr lang="en-US"/>
          </a:p>
        </p:txBody>
      </p:sp>
    </p:spTree>
    <p:extLst>
      <p:ext uri="{BB962C8B-B14F-4D97-AF65-F5344CB8AC3E}">
        <p14:creationId xmlns:p14="http://schemas.microsoft.com/office/powerpoint/2010/main" val="116576519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p:spPr>
        <p:txBody>
          <a:bodyPr/>
          <a:lstStyle/>
          <a:p>
            <a:r>
              <a:rPr lang="en-US" dirty="0"/>
              <a:t>Sanctions</a:t>
            </a:r>
          </a:p>
        </p:txBody>
      </p:sp>
      <p:sp>
        <p:nvSpPr>
          <p:cNvPr id="3" name="Content Placeholder 2"/>
          <p:cNvSpPr>
            <a:spLocks noGrp="1"/>
          </p:cNvSpPr>
          <p:nvPr>
            <p:ph idx="1"/>
          </p:nvPr>
        </p:nvSpPr>
        <p:spPr>
          <a:xfrm>
            <a:off x="318247" y="1690688"/>
            <a:ext cx="11555507" cy="4486275"/>
          </a:xfrm>
          <a:noFill/>
        </p:spPr>
        <p:txBody>
          <a:bodyPr>
            <a:normAutofit/>
          </a:bodyPr>
          <a:lstStyle/>
          <a:p>
            <a:r>
              <a:rPr lang="en-US" dirty="0"/>
              <a:t>Consider who will decide the sanctions and how</a:t>
            </a:r>
          </a:p>
          <a:p>
            <a:pPr lvl="1"/>
            <a:r>
              <a:rPr lang="en-US" dirty="0"/>
              <a:t>Consider limited role of Title IX Coordinator</a:t>
            </a:r>
          </a:p>
          <a:p>
            <a:r>
              <a:rPr lang="en-US" dirty="0"/>
              <a:t>Sanctions are designed to stop the harassment, prevent its recurrence, and remedy its effects </a:t>
            </a:r>
          </a:p>
          <a:p>
            <a:r>
              <a:rPr lang="en-US" dirty="0"/>
              <a:t>Any information provided to individual(s) who </a:t>
            </a:r>
            <a:br>
              <a:rPr lang="en-US" dirty="0"/>
            </a:br>
            <a:r>
              <a:rPr lang="en-US" dirty="0"/>
              <a:t>determine sanctions must also be provided to the parties</a:t>
            </a:r>
          </a:p>
          <a:p>
            <a:r>
              <a:rPr lang="en-US" dirty="0"/>
              <a:t>Institution’s policy must include a list of all possible sanctions</a:t>
            </a:r>
          </a:p>
          <a:p>
            <a:r>
              <a:rPr lang="en-US" dirty="0"/>
              <a:t>The list of sanctions must be specific, including the type and length of suspensions and any requirements that must be met for reinstatement</a:t>
            </a:r>
          </a:p>
          <a:p>
            <a:endParaRPr lang="en-US" dirty="0"/>
          </a:p>
          <a:p>
            <a:endParaRPr lang="en-US" dirty="0"/>
          </a:p>
        </p:txBody>
      </p:sp>
      <p:sp>
        <p:nvSpPr>
          <p:cNvPr id="4" name="Slide Number Placeholder 3"/>
          <p:cNvSpPr>
            <a:spLocks noGrp="1"/>
          </p:cNvSpPr>
          <p:nvPr>
            <p:ph type="sldNum" sz="quarter" idx="12"/>
          </p:nvPr>
        </p:nvSpPr>
        <p:spPr>
          <a:xfrm>
            <a:off x="9130553" y="6356351"/>
            <a:ext cx="2743200" cy="365125"/>
          </a:xfrm>
        </p:spPr>
        <p:txBody>
          <a:bodyPr/>
          <a:lstStyle/>
          <a:p>
            <a:fld id="{673B3791-6F44-4A52-AF9E-B67D299A9E14}" type="slidenum">
              <a:rPr lang="en-US" smtClean="0"/>
              <a:pPr/>
              <a:t>204</a:t>
            </a:fld>
            <a:endParaRPr lang="en-US"/>
          </a:p>
        </p:txBody>
      </p:sp>
    </p:spTree>
    <p:extLst>
      <p:ext uri="{BB962C8B-B14F-4D97-AF65-F5344CB8AC3E}">
        <p14:creationId xmlns:p14="http://schemas.microsoft.com/office/powerpoint/2010/main" val="2558183480"/>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p:spPr>
        <p:txBody>
          <a:bodyPr/>
          <a:lstStyle/>
          <a:p>
            <a:r>
              <a:rPr lang="en-US" dirty="0"/>
              <a:t>Sanctions</a:t>
            </a:r>
          </a:p>
        </p:txBody>
      </p:sp>
      <p:sp>
        <p:nvSpPr>
          <p:cNvPr id="3" name="Content Placeholder 2"/>
          <p:cNvSpPr>
            <a:spLocks noGrp="1"/>
          </p:cNvSpPr>
          <p:nvPr>
            <p:ph idx="1"/>
          </p:nvPr>
        </p:nvSpPr>
        <p:spPr>
          <a:xfrm>
            <a:off x="318247" y="1690688"/>
            <a:ext cx="11555507" cy="4938712"/>
          </a:xfrm>
          <a:noFill/>
        </p:spPr>
        <p:txBody>
          <a:bodyPr>
            <a:normAutofit lnSpcReduction="10000"/>
          </a:bodyPr>
          <a:lstStyle/>
          <a:p>
            <a:r>
              <a:rPr lang="en-US" dirty="0"/>
              <a:t>Possible Sanctions</a:t>
            </a:r>
          </a:p>
          <a:p>
            <a:pPr lvl="1"/>
            <a:r>
              <a:rPr lang="en-US" dirty="0"/>
              <a:t>No contact order</a:t>
            </a:r>
          </a:p>
          <a:p>
            <a:pPr lvl="1"/>
            <a:r>
              <a:rPr lang="en-US" dirty="0"/>
              <a:t>Suspension or Expulsion </a:t>
            </a:r>
          </a:p>
          <a:p>
            <a:pPr lvl="2"/>
            <a:r>
              <a:rPr lang="en-US" dirty="0"/>
              <a:t>Transcript notations?</a:t>
            </a:r>
          </a:p>
          <a:p>
            <a:pPr lvl="2"/>
            <a:r>
              <a:rPr lang="en-US" dirty="0"/>
              <a:t>Disclosure to other institutions?</a:t>
            </a:r>
          </a:p>
          <a:p>
            <a:pPr lvl="2"/>
            <a:r>
              <a:rPr lang="en-US" dirty="0"/>
              <a:t>Separate disciplinary file?</a:t>
            </a:r>
          </a:p>
          <a:p>
            <a:pPr lvl="1"/>
            <a:r>
              <a:rPr lang="en-US" dirty="0"/>
              <a:t>Change in class schedule/living arrangements</a:t>
            </a:r>
          </a:p>
          <a:p>
            <a:pPr lvl="1"/>
            <a:r>
              <a:rPr lang="en-US" dirty="0"/>
              <a:t>Mandatory training/counseling</a:t>
            </a:r>
          </a:p>
          <a:p>
            <a:pPr lvl="1"/>
            <a:r>
              <a:rPr lang="en-US" dirty="0"/>
              <a:t>Limitations on access to campus facilities</a:t>
            </a:r>
          </a:p>
          <a:p>
            <a:pPr lvl="1"/>
            <a:r>
              <a:rPr lang="en-US" dirty="0"/>
              <a:t>Limitations on campus activities</a:t>
            </a:r>
          </a:p>
          <a:p>
            <a:pPr lvl="1"/>
            <a:r>
              <a:rPr lang="en-US" dirty="0"/>
              <a:t>Community service</a:t>
            </a:r>
          </a:p>
          <a:p>
            <a:pPr lvl="1"/>
            <a:r>
              <a:rPr lang="en-US" dirty="0"/>
              <a:t>Delay of degree conferral</a:t>
            </a:r>
          </a:p>
          <a:p>
            <a:pPr lvl="1"/>
            <a:r>
              <a:rPr lang="en-US" dirty="0"/>
              <a:t>Temporary or permanent revocation of degree</a:t>
            </a:r>
          </a:p>
        </p:txBody>
      </p:sp>
      <p:sp>
        <p:nvSpPr>
          <p:cNvPr id="4" name="Slide Number Placeholder 3"/>
          <p:cNvSpPr>
            <a:spLocks noGrp="1"/>
          </p:cNvSpPr>
          <p:nvPr>
            <p:ph type="sldNum" sz="quarter" idx="12"/>
          </p:nvPr>
        </p:nvSpPr>
        <p:spPr>
          <a:xfrm>
            <a:off x="9130553" y="6356351"/>
            <a:ext cx="2743200" cy="365125"/>
          </a:xfrm>
        </p:spPr>
        <p:txBody>
          <a:bodyPr/>
          <a:lstStyle/>
          <a:p>
            <a:fld id="{673B3791-6F44-4A52-AF9E-B67D299A9E14}" type="slidenum">
              <a:rPr lang="en-US" smtClean="0"/>
              <a:pPr/>
              <a:t>205</a:t>
            </a:fld>
            <a:endParaRPr lang="en-US" dirty="0"/>
          </a:p>
        </p:txBody>
      </p:sp>
    </p:spTree>
    <p:extLst>
      <p:ext uri="{BB962C8B-B14F-4D97-AF65-F5344CB8AC3E}">
        <p14:creationId xmlns:p14="http://schemas.microsoft.com/office/powerpoint/2010/main" val="235105897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p:spPr>
        <p:txBody>
          <a:bodyPr/>
          <a:lstStyle/>
          <a:p>
            <a:r>
              <a:rPr lang="en-US" dirty="0"/>
              <a:t>Sanctions</a:t>
            </a:r>
          </a:p>
        </p:txBody>
      </p:sp>
      <p:sp>
        <p:nvSpPr>
          <p:cNvPr id="3" name="Content Placeholder 2"/>
          <p:cNvSpPr>
            <a:spLocks noGrp="1"/>
          </p:cNvSpPr>
          <p:nvPr>
            <p:ph idx="1"/>
          </p:nvPr>
        </p:nvSpPr>
        <p:spPr>
          <a:xfrm>
            <a:off x="318247" y="1690688"/>
            <a:ext cx="11555507" cy="4802185"/>
          </a:xfrm>
          <a:noFill/>
        </p:spPr>
        <p:txBody>
          <a:bodyPr rtlCol="0">
            <a:normAutofit lnSpcReduction="10000"/>
          </a:bodyPr>
          <a:lstStyle/>
          <a:p>
            <a:r>
              <a:rPr lang="en-US" dirty="0"/>
              <a:t>Sanctions when student not suspended or expelled</a:t>
            </a:r>
          </a:p>
          <a:p>
            <a:pPr lvl="1"/>
            <a:r>
              <a:rPr lang="en-US" sz="2800" dirty="0"/>
              <a:t>Make inquiries to determine whether restrictions need to be made to:</a:t>
            </a:r>
          </a:p>
          <a:p>
            <a:pPr lvl="2"/>
            <a:r>
              <a:rPr lang="en-US" sz="2400" dirty="0"/>
              <a:t>living arrangements</a:t>
            </a:r>
          </a:p>
          <a:p>
            <a:pPr lvl="2"/>
            <a:r>
              <a:rPr lang="en-US" sz="2400" dirty="0"/>
              <a:t>class schedules</a:t>
            </a:r>
          </a:p>
          <a:p>
            <a:pPr lvl="2"/>
            <a:r>
              <a:rPr lang="en-US" sz="2400" dirty="0"/>
              <a:t>use of facilities</a:t>
            </a:r>
          </a:p>
          <a:p>
            <a:pPr lvl="2"/>
            <a:r>
              <a:rPr lang="en-US" sz="2400" dirty="0"/>
              <a:t>co-curricular activities</a:t>
            </a:r>
          </a:p>
          <a:p>
            <a:pPr lvl="2"/>
            <a:r>
              <a:rPr lang="en-US" sz="2400" dirty="0"/>
              <a:t>campus events</a:t>
            </a:r>
          </a:p>
          <a:p>
            <a:pPr lvl="1"/>
            <a:r>
              <a:rPr lang="en-US" sz="2800" dirty="0"/>
              <a:t>Allow for Title IX Coordinator to modify or clarify</a:t>
            </a:r>
          </a:p>
          <a:p>
            <a:pPr lvl="2"/>
            <a:r>
              <a:rPr lang="en-US" sz="2400" dirty="0"/>
              <a:t>General no-contact directive </a:t>
            </a:r>
            <a:r>
              <a:rPr lang="en-US" sz="2400" dirty="0">
                <a:sym typeface="Wingdings"/>
              </a:rPr>
              <a:t> limit use of facilities to specific time</a:t>
            </a:r>
            <a:r>
              <a:rPr lang="en-US" sz="2400" dirty="0"/>
              <a:t> or location </a:t>
            </a:r>
          </a:p>
          <a:p>
            <a:pPr lvl="2"/>
            <a:r>
              <a:rPr lang="en-US" sz="2400" dirty="0"/>
              <a:t>Address ability to appeal</a:t>
            </a:r>
          </a:p>
        </p:txBody>
      </p:sp>
      <p:sp>
        <p:nvSpPr>
          <p:cNvPr id="149508" name="Slide Number Placeholder 3"/>
          <p:cNvSpPr>
            <a:spLocks noGrp="1"/>
          </p:cNvSpPr>
          <p:nvPr>
            <p:ph type="sldNum" sz="quarter" idx="12"/>
          </p:nvPr>
        </p:nvSpPr>
        <p:spPr bwMode="auto">
          <a:xfrm>
            <a:off x="9130553" y="6356351"/>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9D341BEA-0C06-48B4-8120-7C9479CE6F6A}" type="slidenum">
              <a:rPr lang="en-US" altLang="en-US">
                <a:solidFill>
                  <a:schemeClr val="tx1">
                    <a:tint val="75000"/>
                  </a:schemeClr>
                </a:solidFill>
                <a:latin typeface="+mn-lt"/>
              </a:rPr>
              <a:pPr/>
              <a:t>206</a:t>
            </a:fld>
            <a:endParaRPr lang="en-US" altLang="en-US" dirty="0">
              <a:solidFill>
                <a:schemeClr val="tx1">
                  <a:tint val="75000"/>
                </a:schemeClr>
              </a:solidFill>
              <a:latin typeface="+mn-lt"/>
            </a:endParaRPr>
          </a:p>
        </p:txBody>
      </p:sp>
    </p:spTree>
    <p:extLst>
      <p:ext uri="{BB962C8B-B14F-4D97-AF65-F5344CB8AC3E}">
        <p14:creationId xmlns:p14="http://schemas.microsoft.com/office/powerpoint/2010/main" val="209695575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8425C-F0BE-F63D-7AA9-B24BCB4400C0}"/>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0D25841A-A939-F53C-BA60-C4A5701F0038}"/>
              </a:ext>
            </a:extLst>
          </p:cNvPr>
          <p:cNvSpPr>
            <a:spLocks noGrp="1"/>
          </p:cNvSpPr>
          <p:nvPr>
            <p:ph idx="1"/>
          </p:nvPr>
        </p:nvSpPr>
        <p:spPr>
          <a:noFill/>
        </p:spPr>
        <p:txBody>
          <a:bodyPr/>
          <a:lstStyle/>
          <a:p>
            <a:r>
              <a:rPr lang="en-US" dirty="0"/>
              <a:t>Damian is found responsible for sexual assault. The Hearing Panel has decided on a sanction of a semester-long suspension. </a:t>
            </a:r>
          </a:p>
          <a:p>
            <a:r>
              <a:rPr lang="en-US" dirty="0"/>
              <a:t>Do you find the sanction appropriate?</a:t>
            </a:r>
          </a:p>
        </p:txBody>
      </p:sp>
      <p:sp>
        <p:nvSpPr>
          <p:cNvPr id="4" name="Slide Number Placeholder 3">
            <a:extLst>
              <a:ext uri="{FF2B5EF4-FFF2-40B4-BE49-F238E27FC236}">
                <a16:creationId xmlns:a16="http://schemas.microsoft.com/office/drawing/2014/main" id="{83288A2C-657D-F48F-6F59-9E8A4703CE50}"/>
              </a:ext>
            </a:extLst>
          </p:cNvPr>
          <p:cNvSpPr>
            <a:spLocks noGrp="1"/>
          </p:cNvSpPr>
          <p:nvPr>
            <p:ph type="sldNum" sz="quarter" idx="12"/>
          </p:nvPr>
        </p:nvSpPr>
        <p:spPr/>
        <p:txBody>
          <a:bodyPr/>
          <a:lstStyle/>
          <a:p>
            <a:fld id="{7C128671-D032-469D-8723-87B14E1C74F3}" type="slidenum">
              <a:rPr lang="en-US" smtClean="0"/>
              <a:t>207</a:t>
            </a:fld>
            <a:endParaRPr lang="en-US"/>
          </a:p>
        </p:txBody>
      </p:sp>
    </p:spTree>
    <p:extLst>
      <p:ext uri="{BB962C8B-B14F-4D97-AF65-F5344CB8AC3E}">
        <p14:creationId xmlns:p14="http://schemas.microsoft.com/office/powerpoint/2010/main" val="1779567401"/>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B0ABB-1CF6-EED2-6036-9DA36ED62C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4F33C-EC21-5E12-B20B-0590B92245A6}"/>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94206EC1-0D34-DC35-36B4-71EDE481A9B9}"/>
              </a:ext>
            </a:extLst>
          </p:cNvPr>
          <p:cNvSpPr>
            <a:spLocks noGrp="1"/>
          </p:cNvSpPr>
          <p:nvPr>
            <p:ph idx="1"/>
          </p:nvPr>
        </p:nvSpPr>
        <p:spPr>
          <a:noFill/>
        </p:spPr>
        <p:txBody>
          <a:bodyPr/>
          <a:lstStyle/>
          <a:p>
            <a:r>
              <a:rPr lang="en-US" dirty="0"/>
              <a:t>You tell the panel that the institution usually imposes a longer suspension for sexual penetration cases, often tied to the complainant’s graduation.</a:t>
            </a:r>
          </a:p>
          <a:p>
            <a:r>
              <a:rPr lang="en-US" dirty="0"/>
              <a:t>The panel agrees that the institution should follow its usual approach. They explain that they did not know what was typical in cases like this.</a:t>
            </a:r>
          </a:p>
          <a:p>
            <a:r>
              <a:rPr lang="en-US" dirty="0"/>
              <a:t>Do you think you should suggest other sanctions for the panel to consider?</a:t>
            </a:r>
          </a:p>
        </p:txBody>
      </p:sp>
      <p:sp>
        <p:nvSpPr>
          <p:cNvPr id="4" name="Slide Number Placeholder 3">
            <a:extLst>
              <a:ext uri="{FF2B5EF4-FFF2-40B4-BE49-F238E27FC236}">
                <a16:creationId xmlns:a16="http://schemas.microsoft.com/office/drawing/2014/main" id="{F001B64D-FC08-7C4F-AFD8-AD583B277EA5}"/>
              </a:ext>
            </a:extLst>
          </p:cNvPr>
          <p:cNvSpPr>
            <a:spLocks noGrp="1"/>
          </p:cNvSpPr>
          <p:nvPr>
            <p:ph type="sldNum" sz="quarter" idx="12"/>
          </p:nvPr>
        </p:nvSpPr>
        <p:spPr/>
        <p:txBody>
          <a:bodyPr/>
          <a:lstStyle/>
          <a:p>
            <a:fld id="{7C128671-D032-469D-8723-87B14E1C74F3}" type="slidenum">
              <a:rPr lang="en-US" smtClean="0"/>
              <a:t>208</a:t>
            </a:fld>
            <a:endParaRPr lang="en-US"/>
          </a:p>
        </p:txBody>
      </p:sp>
    </p:spTree>
    <p:extLst>
      <p:ext uri="{BB962C8B-B14F-4D97-AF65-F5344CB8AC3E}">
        <p14:creationId xmlns:p14="http://schemas.microsoft.com/office/powerpoint/2010/main" val="385340031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p:spPr>
        <p:txBody>
          <a:bodyPr/>
          <a:lstStyle/>
          <a:p>
            <a:r>
              <a:rPr lang="en-US" dirty="0"/>
              <a:t>Remedies</a:t>
            </a:r>
          </a:p>
        </p:txBody>
      </p:sp>
      <p:sp>
        <p:nvSpPr>
          <p:cNvPr id="3" name="Content Placeholder 2"/>
          <p:cNvSpPr>
            <a:spLocks noGrp="1"/>
          </p:cNvSpPr>
          <p:nvPr>
            <p:ph idx="1"/>
          </p:nvPr>
        </p:nvSpPr>
        <p:spPr>
          <a:xfrm>
            <a:off x="318247" y="1690688"/>
            <a:ext cx="11555507" cy="4486275"/>
          </a:xfrm>
          <a:noFill/>
        </p:spPr>
        <p:txBody>
          <a:bodyPr/>
          <a:lstStyle/>
          <a:p>
            <a:r>
              <a:rPr lang="en-US" sz="3200" dirty="0"/>
              <a:t>Title IX goals:</a:t>
            </a:r>
          </a:p>
          <a:p>
            <a:pPr lvl="1"/>
            <a:r>
              <a:rPr lang="en-US" sz="2800" dirty="0"/>
              <a:t>End the sexual violence/hostile environment </a:t>
            </a:r>
          </a:p>
          <a:p>
            <a:pPr lvl="1"/>
            <a:r>
              <a:rPr lang="en-US" sz="2800" dirty="0"/>
              <a:t>Prevent its recurrence</a:t>
            </a:r>
          </a:p>
          <a:p>
            <a:pPr lvl="1"/>
            <a:r>
              <a:rPr lang="en-US" sz="2800" dirty="0"/>
              <a:t>Address its effects</a:t>
            </a:r>
          </a:p>
          <a:p>
            <a:endParaRPr lang="en-US" dirty="0"/>
          </a:p>
        </p:txBody>
      </p:sp>
      <p:sp>
        <p:nvSpPr>
          <p:cNvPr id="4" name="Slide Number Placeholder 3"/>
          <p:cNvSpPr>
            <a:spLocks noGrp="1"/>
          </p:cNvSpPr>
          <p:nvPr>
            <p:ph type="sldNum" sz="quarter" idx="12"/>
          </p:nvPr>
        </p:nvSpPr>
        <p:spPr>
          <a:xfrm>
            <a:off x="9130553" y="6356351"/>
            <a:ext cx="2743200" cy="365125"/>
          </a:xfrm>
        </p:spPr>
        <p:txBody>
          <a:bodyPr/>
          <a:lstStyle/>
          <a:p>
            <a:fld id="{673B3791-6F44-4A52-AF9E-B67D299A9E14}" type="slidenum">
              <a:rPr lang="en-US" smtClean="0"/>
              <a:pPr/>
              <a:t>209</a:t>
            </a:fld>
            <a:endParaRPr lang="en-US"/>
          </a:p>
        </p:txBody>
      </p:sp>
      <p:pic>
        <p:nvPicPr>
          <p:cNvPr id="5" name="Picture 4"/>
          <p:cNvPicPr>
            <a:picLocks noChangeAspect="1"/>
          </p:cNvPicPr>
          <p:nvPr/>
        </p:nvPicPr>
        <p:blipFill>
          <a:blip r:embed="rId3" cstate="print">
            <a:biLevel thresh="75000"/>
            <a:extLst>
              <a:ext uri="{28A0092B-C50C-407E-A947-70E740481C1C}">
                <a14:useLocalDpi xmlns:a14="http://schemas.microsoft.com/office/drawing/2010/main" val="0"/>
              </a:ext>
            </a:extLst>
          </a:blip>
          <a:stretch>
            <a:fillRect/>
          </a:stretch>
        </p:blipFill>
        <p:spPr>
          <a:xfrm>
            <a:off x="9585976" y="1472162"/>
            <a:ext cx="1108248" cy="1108248"/>
          </a:xfrm>
          <a:prstGeom prst="rect">
            <a:avLst/>
          </a:prstGeom>
        </p:spPr>
      </p:pic>
      <p:pic>
        <p:nvPicPr>
          <p:cNvPr id="6" name="Picture 5"/>
          <p:cNvPicPr>
            <a:picLocks noChangeAspect="1"/>
          </p:cNvPicPr>
          <p:nvPr/>
        </p:nvPicPr>
        <p:blipFill>
          <a:blip r:embed="rId4" cstate="print">
            <a:biLevel thresh="75000"/>
            <a:extLst>
              <a:ext uri="{28A0092B-C50C-407E-A947-70E740481C1C}">
                <a14:useLocalDpi xmlns:a14="http://schemas.microsoft.com/office/drawing/2010/main" val="0"/>
              </a:ext>
            </a:extLst>
          </a:blip>
          <a:stretch>
            <a:fillRect/>
          </a:stretch>
        </p:blipFill>
        <p:spPr>
          <a:xfrm>
            <a:off x="9525000" y="2798240"/>
            <a:ext cx="1261520" cy="1261520"/>
          </a:xfrm>
          <a:prstGeom prst="rect">
            <a:avLst/>
          </a:prstGeom>
        </p:spPr>
      </p:pic>
      <p:pic>
        <p:nvPicPr>
          <p:cNvPr id="8" name="Picture 7"/>
          <p:cNvPicPr>
            <a:picLocks noChangeAspect="1"/>
          </p:cNvPicPr>
          <p:nvPr/>
        </p:nvPicPr>
        <p:blipFill>
          <a:blip r:embed="rId5" cstate="print">
            <a:biLevel thresh="75000"/>
            <a:extLst>
              <a:ext uri="{28A0092B-C50C-407E-A947-70E740481C1C}">
                <a14:useLocalDpi xmlns:a14="http://schemas.microsoft.com/office/drawing/2010/main" val="0"/>
              </a:ext>
            </a:extLst>
          </a:blip>
          <a:stretch>
            <a:fillRect/>
          </a:stretch>
        </p:blipFill>
        <p:spPr>
          <a:xfrm>
            <a:off x="9533848" y="4246040"/>
            <a:ext cx="1266470" cy="1266470"/>
          </a:xfrm>
          <a:prstGeom prst="rect">
            <a:avLst/>
          </a:prstGeom>
        </p:spPr>
      </p:pic>
    </p:spTree>
    <p:extLst>
      <p:ext uri="{BB962C8B-B14F-4D97-AF65-F5344CB8AC3E}">
        <p14:creationId xmlns:p14="http://schemas.microsoft.com/office/powerpoint/2010/main" val="1289240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ketch of a notepad&#10;&#10;Description automatically generated">
            <a:extLst>
              <a:ext uri="{FF2B5EF4-FFF2-40B4-BE49-F238E27FC236}">
                <a16:creationId xmlns:a16="http://schemas.microsoft.com/office/drawing/2014/main" id="{FAF81F3B-7C5E-1D94-E2B4-C1319134C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79316">
            <a:off x="9166673" y="2091348"/>
            <a:ext cx="2670960" cy="2675303"/>
          </a:xfrm>
          <a:prstGeom prst="rect">
            <a:avLst/>
          </a:prstGeom>
        </p:spPr>
      </p:pic>
      <p:sp>
        <p:nvSpPr>
          <p:cNvPr id="2" name="Title 1"/>
          <p:cNvSpPr>
            <a:spLocks noGrp="1"/>
          </p:cNvSpPr>
          <p:nvPr>
            <p:ph type="title"/>
          </p:nvPr>
        </p:nvSpPr>
        <p:spPr>
          <a:xfrm>
            <a:off x="358239" y="274638"/>
            <a:ext cx="7010400" cy="1143000"/>
          </a:xfrm>
        </p:spPr>
        <p:txBody>
          <a:bodyPr>
            <a:normAutofit/>
          </a:bodyPr>
          <a:lstStyle/>
          <a:p>
            <a:r>
              <a:rPr lang="en-US" dirty="0"/>
              <a:t>VAWA Regulations</a:t>
            </a:r>
          </a:p>
        </p:txBody>
      </p:sp>
      <p:sp>
        <p:nvSpPr>
          <p:cNvPr id="3" name="Content Placeholder 2"/>
          <p:cNvSpPr>
            <a:spLocks noGrp="1"/>
          </p:cNvSpPr>
          <p:nvPr>
            <p:ph idx="1"/>
          </p:nvPr>
        </p:nvSpPr>
        <p:spPr>
          <a:xfrm>
            <a:off x="358239" y="1295013"/>
            <a:ext cx="9843380" cy="4830763"/>
          </a:xfrm>
          <a:noFill/>
        </p:spPr>
        <p:txBody>
          <a:bodyPr>
            <a:noAutofit/>
          </a:bodyPr>
          <a:lstStyle/>
          <a:p>
            <a:pPr>
              <a:lnSpc>
                <a:spcPct val="100000"/>
              </a:lnSpc>
              <a:defRPr/>
            </a:pPr>
            <a:r>
              <a:rPr lang="en-US" dirty="0"/>
              <a:t>Requires policy addressing:</a:t>
            </a:r>
          </a:p>
          <a:p>
            <a:pPr lvl="1">
              <a:lnSpc>
                <a:spcPct val="100000"/>
              </a:lnSpc>
              <a:defRPr/>
            </a:pPr>
            <a:r>
              <a:rPr lang="en-US" dirty="0"/>
              <a:t>Procedures complainants should follow </a:t>
            </a:r>
          </a:p>
          <a:p>
            <a:pPr lvl="1">
              <a:lnSpc>
                <a:spcPct val="100000"/>
              </a:lnSpc>
              <a:defRPr/>
            </a:pPr>
            <a:r>
              <a:rPr lang="en-US" dirty="0"/>
              <a:t>Disciplinary procedures </a:t>
            </a:r>
          </a:p>
          <a:p>
            <a:pPr lvl="1">
              <a:lnSpc>
                <a:spcPct val="100000"/>
              </a:lnSpc>
              <a:defRPr/>
            </a:pPr>
            <a:r>
              <a:rPr lang="en-US" dirty="0"/>
              <a:t>Confidentiality</a:t>
            </a:r>
          </a:p>
          <a:p>
            <a:pPr lvl="1">
              <a:lnSpc>
                <a:spcPct val="100000"/>
              </a:lnSpc>
              <a:defRPr/>
            </a:pPr>
            <a:r>
              <a:rPr lang="en-US" dirty="0"/>
              <a:t>Notifications to students, employees, and complainants</a:t>
            </a:r>
          </a:p>
          <a:p>
            <a:pPr lvl="1">
              <a:lnSpc>
                <a:spcPct val="100000"/>
              </a:lnSpc>
              <a:defRPr/>
            </a:pPr>
            <a:r>
              <a:rPr lang="en-US" dirty="0"/>
              <a:t>Right to advisor of choice (including attorney)</a:t>
            </a:r>
          </a:p>
          <a:p>
            <a:pPr lvl="1">
              <a:lnSpc>
                <a:spcPct val="100000"/>
              </a:lnSpc>
              <a:defRPr/>
            </a:pPr>
            <a:r>
              <a:rPr lang="en-US" dirty="0"/>
              <a:t>Right to have notice of meetings with parties</a:t>
            </a:r>
          </a:p>
          <a:p>
            <a:pPr lvl="1">
              <a:lnSpc>
                <a:spcPct val="100000"/>
              </a:lnSpc>
              <a:defRPr/>
            </a:pPr>
            <a:r>
              <a:rPr lang="en-US" dirty="0"/>
              <a:t>Right to have access to information used in formal/informal disciplinary meetings</a:t>
            </a:r>
          </a:p>
          <a:p>
            <a:pPr lvl="1">
              <a:lnSpc>
                <a:spcPct val="100000"/>
              </a:lnSpc>
              <a:defRPr/>
            </a:pPr>
            <a:r>
              <a:rPr lang="en-US" dirty="0"/>
              <a:t>Rationale must be included in Notice of Determination</a:t>
            </a:r>
          </a:p>
          <a:p>
            <a:pPr lvl="1">
              <a:lnSpc>
                <a:spcPct val="100000"/>
              </a:lnSpc>
              <a:defRPr/>
            </a:pPr>
            <a:r>
              <a:rPr lang="en-US" dirty="0"/>
              <a:t>Training for individuals with heightened responsibilities</a:t>
            </a:r>
          </a:p>
          <a:p>
            <a:pPr lvl="1">
              <a:lnSpc>
                <a:spcPct val="100000"/>
              </a:lnSpc>
              <a:defRPr/>
            </a:pPr>
            <a:r>
              <a:rPr lang="en-US" dirty="0"/>
              <a:t>Training for students and employees</a:t>
            </a:r>
          </a:p>
          <a:p>
            <a:pPr lvl="1">
              <a:defRPr/>
            </a:pPr>
            <a:endParaRPr lang="en-US" dirty="0"/>
          </a:p>
        </p:txBody>
      </p:sp>
      <p:sp>
        <p:nvSpPr>
          <p:cNvPr id="7" name="Slide Number Placeholder 6">
            <a:extLst>
              <a:ext uri="{FF2B5EF4-FFF2-40B4-BE49-F238E27FC236}">
                <a16:creationId xmlns:a16="http://schemas.microsoft.com/office/drawing/2014/main" id="{5D90EF07-6CCD-499B-AD9A-16422D5861D5}"/>
              </a:ext>
            </a:extLst>
          </p:cNvPr>
          <p:cNvSpPr>
            <a:spLocks noGrp="1"/>
          </p:cNvSpPr>
          <p:nvPr>
            <p:ph type="sldNum" sz="quarter" idx="12"/>
          </p:nvPr>
        </p:nvSpPr>
        <p:spPr/>
        <p:txBody>
          <a:bodyPr/>
          <a:lstStyle/>
          <a:p>
            <a:fld id="{673B3791-6F44-4A52-AF9E-B67D299A9E14}" type="slidenum">
              <a:rPr lang="en-US" smtClean="0"/>
              <a:pPr/>
              <a:t>21</a:t>
            </a:fld>
            <a:endParaRPr lang="en-US" dirty="0"/>
          </a:p>
        </p:txBody>
      </p:sp>
    </p:spTree>
    <p:extLst>
      <p:ext uri="{BB962C8B-B14F-4D97-AF65-F5344CB8AC3E}">
        <p14:creationId xmlns:p14="http://schemas.microsoft.com/office/powerpoint/2010/main" val="2268334114"/>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p:spPr>
        <p:txBody>
          <a:bodyPr/>
          <a:lstStyle/>
          <a:p>
            <a:r>
              <a:rPr lang="en-US" dirty="0"/>
              <a:t>Remedies</a:t>
            </a:r>
          </a:p>
        </p:txBody>
      </p:sp>
      <p:sp>
        <p:nvSpPr>
          <p:cNvPr id="3" name="Content Placeholder 2"/>
          <p:cNvSpPr>
            <a:spLocks noGrp="1"/>
          </p:cNvSpPr>
          <p:nvPr>
            <p:ph idx="1"/>
          </p:nvPr>
        </p:nvSpPr>
        <p:spPr>
          <a:xfrm>
            <a:off x="318246" y="1622428"/>
            <a:ext cx="11555507" cy="4802185"/>
          </a:xfrm>
          <a:noFill/>
        </p:spPr>
        <p:txBody>
          <a:bodyPr>
            <a:normAutofit fontScale="92500" lnSpcReduction="10000"/>
          </a:bodyPr>
          <a:lstStyle/>
          <a:p>
            <a:r>
              <a:rPr lang="en-US" dirty="0"/>
              <a:t>Consider who will decide the remedies and how</a:t>
            </a:r>
          </a:p>
          <a:p>
            <a:pPr lvl="1"/>
            <a:r>
              <a:rPr lang="en-US" dirty="0"/>
              <a:t>Consider role of Title IX Coordinator</a:t>
            </a:r>
          </a:p>
          <a:p>
            <a:r>
              <a:rPr lang="en-US" dirty="0"/>
              <a:t>Remedies for complainant</a:t>
            </a:r>
          </a:p>
          <a:p>
            <a:pPr lvl="1"/>
            <a:r>
              <a:rPr lang="en-US" dirty="0"/>
              <a:t>Changing living arrangements</a:t>
            </a:r>
          </a:p>
          <a:p>
            <a:pPr lvl="1"/>
            <a:r>
              <a:rPr lang="en-US" dirty="0"/>
              <a:t>Escorts</a:t>
            </a:r>
          </a:p>
          <a:p>
            <a:pPr lvl="1"/>
            <a:r>
              <a:rPr lang="en-US" dirty="0"/>
              <a:t>Separation from respondent</a:t>
            </a:r>
          </a:p>
          <a:p>
            <a:pPr lvl="1"/>
            <a:r>
              <a:rPr lang="en-US" dirty="0"/>
              <a:t>Counseling services</a:t>
            </a:r>
          </a:p>
          <a:p>
            <a:pPr lvl="1"/>
            <a:r>
              <a:rPr lang="en-US" dirty="0"/>
              <a:t>Medical services</a:t>
            </a:r>
          </a:p>
          <a:p>
            <a:pPr lvl="1"/>
            <a:r>
              <a:rPr lang="en-US" dirty="0"/>
              <a:t>Academic support services/accommodations </a:t>
            </a:r>
          </a:p>
          <a:p>
            <a:pPr lvl="1"/>
            <a:r>
              <a:rPr lang="en-US" dirty="0"/>
              <a:t>Allowing course withdrawal without penalty</a:t>
            </a:r>
          </a:p>
          <a:p>
            <a:pPr lvl="1"/>
            <a:r>
              <a:rPr lang="en-US" dirty="0"/>
              <a:t>Reviewing disciplinary actions against complainant to determine if harassment contributed</a:t>
            </a:r>
          </a:p>
          <a:p>
            <a:pPr lvl="1"/>
            <a:r>
              <a:rPr lang="en-US" dirty="0"/>
              <a:t>Reviewing academic issues to determine if harassment contributed</a:t>
            </a:r>
          </a:p>
          <a:p>
            <a:pPr lvl="1"/>
            <a:r>
              <a:rPr lang="en-US" dirty="0"/>
              <a:t>Financial aid and/or immigration assistance </a:t>
            </a:r>
          </a:p>
        </p:txBody>
      </p:sp>
      <p:sp>
        <p:nvSpPr>
          <p:cNvPr id="4" name="Slide Number Placeholder 3"/>
          <p:cNvSpPr>
            <a:spLocks noGrp="1"/>
          </p:cNvSpPr>
          <p:nvPr>
            <p:ph type="sldNum" sz="quarter" idx="12"/>
          </p:nvPr>
        </p:nvSpPr>
        <p:spPr>
          <a:xfrm>
            <a:off x="9130553" y="6356351"/>
            <a:ext cx="2743200" cy="365125"/>
          </a:xfrm>
        </p:spPr>
        <p:txBody>
          <a:bodyPr/>
          <a:lstStyle/>
          <a:p>
            <a:fld id="{673B3791-6F44-4A52-AF9E-B67D299A9E14}" type="slidenum">
              <a:rPr lang="en-US" smtClean="0"/>
              <a:pPr/>
              <a:t>210</a:t>
            </a:fld>
            <a:endParaRPr lang="en-US" dirty="0"/>
          </a:p>
        </p:txBody>
      </p:sp>
    </p:spTree>
    <p:extLst>
      <p:ext uri="{BB962C8B-B14F-4D97-AF65-F5344CB8AC3E}">
        <p14:creationId xmlns:p14="http://schemas.microsoft.com/office/powerpoint/2010/main" val="97762084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Remedies</a:t>
            </a:r>
          </a:p>
        </p:txBody>
      </p:sp>
      <p:sp>
        <p:nvSpPr>
          <p:cNvPr id="3" name="Content Placeholder 2"/>
          <p:cNvSpPr>
            <a:spLocks noGrp="1"/>
          </p:cNvSpPr>
          <p:nvPr>
            <p:ph idx="1"/>
          </p:nvPr>
        </p:nvSpPr>
        <p:spPr>
          <a:xfrm>
            <a:off x="318247" y="1690688"/>
            <a:ext cx="11555507" cy="4802185"/>
          </a:xfrm>
          <a:noFill/>
        </p:spPr>
        <p:txBody>
          <a:bodyPr>
            <a:normAutofit fontScale="85000" lnSpcReduction="10000"/>
          </a:bodyPr>
          <a:lstStyle/>
          <a:p>
            <a:r>
              <a:rPr lang="en-US" dirty="0"/>
              <a:t>VAWA and Title IX only require policy to describe range of remedies available</a:t>
            </a:r>
          </a:p>
          <a:p>
            <a:r>
              <a:rPr lang="en-US" dirty="0"/>
              <a:t>Title IX Coordinator is responsible for effective implementation of any remedies</a:t>
            </a:r>
          </a:p>
          <a:p>
            <a:r>
              <a:rPr lang="en-US" dirty="0"/>
              <a:t>Remedies must be designed to restore or preserve equal access to the institution’s education program or activity</a:t>
            </a:r>
          </a:p>
          <a:p>
            <a:r>
              <a:rPr lang="en-US" dirty="0"/>
              <a:t>May include the same individualized services as “supportive measures”</a:t>
            </a:r>
          </a:p>
          <a:p>
            <a:r>
              <a:rPr lang="en-US" dirty="0"/>
              <a:t>Do not need to be “non-disciplinary” or “non-punitive” and do not need to avoid                                                                   burdening the respondent</a:t>
            </a:r>
          </a:p>
          <a:p>
            <a:r>
              <a:rPr lang="en-US" dirty="0"/>
              <a:t>Remedies for broader student population in some cases</a:t>
            </a:r>
          </a:p>
          <a:p>
            <a:pPr lvl="1"/>
            <a:r>
              <a:rPr lang="en-US" dirty="0"/>
              <a:t>Take proactive measures to prevent sexual harassment and violence, such as trainings                                              </a:t>
            </a:r>
          </a:p>
          <a:p>
            <a:pPr lvl="1"/>
            <a:r>
              <a:rPr lang="en-US" dirty="0"/>
              <a:t>Develop effective written materials to educate students on policy and resources</a:t>
            </a:r>
          </a:p>
          <a:p>
            <a:pPr lvl="1"/>
            <a:r>
              <a:rPr lang="en-US" dirty="0"/>
              <a:t>Encourage students to report</a:t>
            </a:r>
          </a:p>
          <a:p>
            <a:pPr lvl="1"/>
            <a:r>
              <a:rPr lang="en-US" dirty="0"/>
              <a:t>Periodic “climate checks” and review of issues (e.g., related to a particular department, athletic team, student group, or event?)</a:t>
            </a:r>
          </a:p>
        </p:txBody>
      </p:sp>
      <p:sp>
        <p:nvSpPr>
          <p:cNvPr id="4" name="Slide Number Placeholder 3"/>
          <p:cNvSpPr>
            <a:spLocks noGrp="1"/>
          </p:cNvSpPr>
          <p:nvPr>
            <p:ph type="sldNum" sz="quarter" idx="12"/>
          </p:nvPr>
        </p:nvSpPr>
        <p:spPr/>
        <p:txBody>
          <a:bodyPr/>
          <a:lstStyle/>
          <a:p>
            <a:fld id="{673B3791-6F44-4A52-AF9E-B67D299A9E14}" type="slidenum">
              <a:rPr lang="en-US" smtClean="0"/>
              <a:pPr/>
              <a:t>211</a:t>
            </a:fld>
            <a:endParaRPr lang="en-US" dirty="0"/>
          </a:p>
        </p:txBody>
      </p:sp>
    </p:spTree>
    <p:extLst>
      <p:ext uri="{BB962C8B-B14F-4D97-AF65-F5344CB8AC3E}">
        <p14:creationId xmlns:p14="http://schemas.microsoft.com/office/powerpoint/2010/main" val="1387841533"/>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EA328-3FC6-8794-01CB-AD79608994E0}"/>
              </a:ext>
            </a:extLst>
          </p:cNvPr>
          <p:cNvSpPr>
            <a:spLocks noGrp="1"/>
          </p:cNvSpPr>
          <p:nvPr>
            <p:ph type="title"/>
          </p:nvPr>
        </p:nvSpPr>
        <p:spPr/>
        <p:txBody>
          <a:bodyPr/>
          <a:lstStyle/>
          <a:p>
            <a:r>
              <a:rPr lang="en-US" dirty="0"/>
              <a:t>Notice of Determination</a:t>
            </a:r>
          </a:p>
        </p:txBody>
      </p:sp>
      <p:sp>
        <p:nvSpPr>
          <p:cNvPr id="3" name="Content Placeholder 2">
            <a:extLst>
              <a:ext uri="{FF2B5EF4-FFF2-40B4-BE49-F238E27FC236}">
                <a16:creationId xmlns:a16="http://schemas.microsoft.com/office/drawing/2014/main" id="{9255D4ED-D12E-C9DE-06D5-09D832106FB3}"/>
              </a:ext>
            </a:extLst>
          </p:cNvPr>
          <p:cNvSpPr>
            <a:spLocks noGrp="1"/>
          </p:cNvSpPr>
          <p:nvPr>
            <p:ph idx="1"/>
          </p:nvPr>
        </p:nvSpPr>
        <p:spPr/>
        <p:txBody>
          <a:bodyPr>
            <a:normAutofit fontScale="85000" lnSpcReduction="20000"/>
          </a:bodyPr>
          <a:lstStyle/>
          <a:p>
            <a:pPr>
              <a:lnSpc>
                <a:spcPct val="110000"/>
              </a:lnSpc>
            </a:pPr>
            <a:r>
              <a:rPr lang="en-US" dirty="0"/>
              <a:t>Identification of the allegations potentially constituting sexual harassment</a:t>
            </a:r>
          </a:p>
          <a:p>
            <a:pPr>
              <a:lnSpc>
                <a:spcPct val="110000"/>
              </a:lnSpc>
            </a:pPr>
            <a:r>
              <a:rPr lang="en-US" dirty="0"/>
              <a:t>Procedural steps since complaint</a:t>
            </a:r>
          </a:p>
          <a:p>
            <a:pPr lvl="1">
              <a:lnSpc>
                <a:spcPct val="110000"/>
              </a:lnSpc>
            </a:pPr>
            <a:r>
              <a:rPr lang="en-US" sz="1800" dirty="0"/>
              <a:t>Notices to the parties, interviews with parties and witnesses, site visits, methods used to gather other evidence, hearings held</a:t>
            </a:r>
          </a:p>
          <a:p>
            <a:pPr>
              <a:lnSpc>
                <a:spcPct val="110000"/>
              </a:lnSpc>
            </a:pPr>
            <a:r>
              <a:rPr lang="en-US" dirty="0"/>
              <a:t>Findings of fact</a:t>
            </a:r>
          </a:p>
          <a:p>
            <a:pPr>
              <a:lnSpc>
                <a:spcPct val="110000"/>
              </a:lnSpc>
            </a:pPr>
            <a:r>
              <a:rPr lang="en-US" dirty="0"/>
              <a:t>Conclusion regarding application of code of conduct to the facts</a:t>
            </a:r>
          </a:p>
          <a:p>
            <a:pPr>
              <a:lnSpc>
                <a:spcPct val="110000"/>
              </a:lnSpc>
            </a:pPr>
            <a:r>
              <a:rPr lang="en-US" dirty="0"/>
              <a:t>Statement of and rationale for the result as to each allegation</a:t>
            </a:r>
          </a:p>
          <a:p>
            <a:pPr lvl="1">
              <a:lnSpc>
                <a:spcPct val="110000"/>
              </a:lnSpc>
            </a:pPr>
            <a:r>
              <a:rPr lang="en-US" sz="1800" dirty="0"/>
              <a:t>Determination of responsibility</a:t>
            </a:r>
          </a:p>
          <a:p>
            <a:pPr lvl="1">
              <a:lnSpc>
                <a:spcPct val="110000"/>
              </a:lnSpc>
            </a:pPr>
            <a:r>
              <a:rPr lang="en-US" sz="1800" dirty="0"/>
              <a:t>Any disciplinary sanctions imposed on respondent</a:t>
            </a:r>
          </a:p>
          <a:p>
            <a:pPr lvl="1">
              <a:lnSpc>
                <a:spcPct val="110000"/>
              </a:lnSpc>
            </a:pPr>
            <a:r>
              <a:rPr lang="en-US" sz="1800" i="1" dirty="0"/>
              <a:t>Whether</a:t>
            </a:r>
            <a:r>
              <a:rPr lang="en-US" sz="1800" dirty="0"/>
              <a:t> remedies will be provided to complainant </a:t>
            </a:r>
          </a:p>
          <a:p>
            <a:pPr>
              <a:lnSpc>
                <a:spcPct val="110000"/>
              </a:lnSpc>
            </a:pPr>
            <a:r>
              <a:rPr lang="en-US" dirty="0"/>
              <a:t>Appeal information </a:t>
            </a:r>
            <a:endParaRPr lang="en-US" strike="sngStrike" dirty="0"/>
          </a:p>
          <a:p>
            <a:pPr>
              <a:lnSpc>
                <a:spcPct val="110000"/>
              </a:lnSpc>
            </a:pPr>
            <a:r>
              <a:rPr lang="en-US" dirty="0"/>
              <a:t>Simultaneous delivery to the parties </a:t>
            </a:r>
          </a:p>
          <a:p>
            <a:endParaRPr lang="en-US" dirty="0"/>
          </a:p>
        </p:txBody>
      </p:sp>
      <p:sp>
        <p:nvSpPr>
          <p:cNvPr id="4" name="Slide Number Placeholder 3">
            <a:extLst>
              <a:ext uri="{FF2B5EF4-FFF2-40B4-BE49-F238E27FC236}">
                <a16:creationId xmlns:a16="http://schemas.microsoft.com/office/drawing/2014/main" id="{928E33E4-BF73-92B3-886B-049F2542BBBA}"/>
              </a:ext>
            </a:extLst>
          </p:cNvPr>
          <p:cNvSpPr>
            <a:spLocks noGrp="1"/>
          </p:cNvSpPr>
          <p:nvPr>
            <p:ph type="sldNum" sz="quarter" idx="12"/>
          </p:nvPr>
        </p:nvSpPr>
        <p:spPr/>
        <p:txBody>
          <a:bodyPr/>
          <a:lstStyle/>
          <a:p>
            <a:fld id="{7C128671-D032-469D-8723-87B14E1C74F3}" type="slidenum">
              <a:rPr lang="en-US" smtClean="0"/>
              <a:t>212</a:t>
            </a:fld>
            <a:endParaRPr lang="en-US"/>
          </a:p>
        </p:txBody>
      </p:sp>
    </p:spTree>
    <p:extLst>
      <p:ext uri="{BB962C8B-B14F-4D97-AF65-F5344CB8AC3E}">
        <p14:creationId xmlns:p14="http://schemas.microsoft.com/office/powerpoint/2010/main" val="2037657759"/>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F6DF5-A449-D6B3-7B16-C056958291EB}"/>
              </a:ext>
            </a:extLst>
          </p:cNvPr>
          <p:cNvSpPr>
            <a:spLocks noGrp="1"/>
          </p:cNvSpPr>
          <p:nvPr>
            <p:ph type="title"/>
          </p:nvPr>
        </p:nvSpPr>
        <p:spPr/>
        <p:txBody>
          <a:bodyPr/>
          <a:lstStyle/>
          <a:p>
            <a:r>
              <a:rPr lang="en-US" dirty="0"/>
              <a:t>Notice of Determination</a:t>
            </a:r>
          </a:p>
        </p:txBody>
      </p:sp>
      <p:sp>
        <p:nvSpPr>
          <p:cNvPr id="3" name="Content Placeholder 2">
            <a:extLst>
              <a:ext uri="{FF2B5EF4-FFF2-40B4-BE49-F238E27FC236}">
                <a16:creationId xmlns:a16="http://schemas.microsoft.com/office/drawing/2014/main" id="{D156B0AD-B2C9-B5D0-4708-6A5A5A6785E9}"/>
              </a:ext>
            </a:extLst>
          </p:cNvPr>
          <p:cNvSpPr>
            <a:spLocks noGrp="1"/>
          </p:cNvSpPr>
          <p:nvPr>
            <p:ph idx="1"/>
          </p:nvPr>
        </p:nvSpPr>
        <p:spPr/>
        <p:txBody>
          <a:bodyPr/>
          <a:lstStyle/>
          <a:p>
            <a:pPr>
              <a:lnSpc>
                <a:spcPct val="100000"/>
              </a:lnSpc>
            </a:pPr>
            <a:r>
              <a:rPr lang="en-US" sz="3600" dirty="0"/>
              <a:t>Becomes final either the date the parties receive the written determination of the appeal or the date on which an appeal would no longer be timely</a:t>
            </a:r>
          </a:p>
          <a:p>
            <a:pPr>
              <a:lnSpc>
                <a:spcPct val="100000"/>
              </a:lnSpc>
            </a:pPr>
            <a:r>
              <a:rPr lang="en-US" sz="3600" dirty="0"/>
              <a:t>Sanctions may not be imposed until determination is final</a:t>
            </a:r>
          </a:p>
          <a:p>
            <a:endParaRPr lang="en-US" dirty="0"/>
          </a:p>
        </p:txBody>
      </p:sp>
      <p:sp>
        <p:nvSpPr>
          <p:cNvPr id="4" name="Slide Number Placeholder 3">
            <a:extLst>
              <a:ext uri="{FF2B5EF4-FFF2-40B4-BE49-F238E27FC236}">
                <a16:creationId xmlns:a16="http://schemas.microsoft.com/office/drawing/2014/main" id="{B32658D0-6B3F-8948-FF1C-01FEC666737F}"/>
              </a:ext>
            </a:extLst>
          </p:cNvPr>
          <p:cNvSpPr>
            <a:spLocks noGrp="1"/>
          </p:cNvSpPr>
          <p:nvPr>
            <p:ph type="sldNum" sz="quarter" idx="12"/>
          </p:nvPr>
        </p:nvSpPr>
        <p:spPr/>
        <p:txBody>
          <a:bodyPr/>
          <a:lstStyle/>
          <a:p>
            <a:fld id="{7C128671-D032-469D-8723-87B14E1C74F3}" type="slidenum">
              <a:rPr lang="en-US" smtClean="0"/>
              <a:t>213</a:t>
            </a:fld>
            <a:endParaRPr lang="en-US"/>
          </a:p>
        </p:txBody>
      </p:sp>
    </p:spTree>
    <p:extLst>
      <p:ext uri="{BB962C8B-B14F-4D97-AF65-F5344CB8AC3E}">
        <p14:creationId xmlns:p14="http://schemas.microsoft.com/office/powerpoint/2010/main" val="59777029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30291-6A7D-C305-3679-05D81866478D}"/>
              </a:ext>
            </a:extLst>
          </p:cNvPr>
          <p:cNvSpPr>
            <a:spLocks noGrp="1"/>
          </p:cNvSpPr>
          <p:nvPr>
            <p:ph type="title"/>
          </p:nvPr>
        </p:nvSpPr>
        <p:spPr/>
        <p:txBody>
          <a:bodyPr/>
          <a:lstStyle/>
          <a:p>
            <a:r>
              <a:rPr lang="en-US" dirty="0"/>
              <a:t>Appeals Under Title IX</a:t>
            </a:r>
          </a:p>
        </p:txBody>
      </p:sp>
      <p:sp>
        <p:nvSpPr>
          <p:cNvPr id="3" name="Content Placeholder 2">
            <a:extLst>
              <a:ext uri="{FF2B5EF4-FFF2-40B4-BE49-F238E27FC236}">
                <a16:creationId xmlns:a16="http://schemas.microsoft.com/office/drawing/2014/main" id="{B4C68088-0917-98E4-0CD7-BFF223298643}"/>
              </a:ext>
            </a:extLst>
          </p:cNvPr>
          <p:cNvSpPr>
            <a:spLocks noGrp="1"/>
          </p:cNvSpPr>
          <p:nvPr>
            <p:ph idx="1"/>
          </p:nvPr>
        </p:nvSpPr>
        <p:spPr/>
        <p:txBody>
          <a:bodyPr>
            <a:normAutofit fontScale="92500" lnSpcReduction="20000"/>
          </a:bodyPr>
          <a:lstStyle/>
          <a:p>
            <a:pPr>
              <a:lnSpc>
                <a:spcPct val="110000"/>
              </a:lnSpc>
            </a:pPr>
            <a:r>
              <a:rPr lang="en-US" dirty="0"/>
              <a:t>Must be offered to both parties</a:t>
            </a:r>
          </a:p>
          <a:p>
            <a:pPr lvl="1">
              <a:lnSpc>
                <a:spcPct val="110000"/>
              </a:lnSpc>
            </a:pPr>
            <a:r>
              <a:rPr lang="en-US" dirty="0"/>
              <a:t>From a determination regarding responsibility </a:t>
            </a:r>
          </a:p>
          <a:p>
            <a:pPr lvl="1">
              <a:lnSpc>
                <a:spcPct val="110000"/>
              </a:lnSpc>
            </a:pPr>
            <a:r>
              <a:rPr lang="en-US" dirty="0"/>
              <a:t>From a recipient’s dismissal of a formal complaint or any allegations therein</a:t>
            </a:r>
          </a:p>
          <a:p>
            <a:pPr>
              <a:lnSpc>
                <a:spcPct val="110000"/>
              </a:lnSpc>
            </a:pPr>
            <a:r>
              <a:rPr lang="en-US" dirty="0"/>
              <a:t>Required bases: </a:t>
            </a:r>
          </a:p>
          <a:p>
            <a:pPr lvl="1">
              <a:lnSpc>
                <a:spcPct val="110000"/>
              </a:lnSpc>
            </a:pPr>
            <a:r>
              <a:rPr lang="en-US" dirty="0"/>
              <a:t>Procedural irregularity that affected the outcome of the matter;</a:t>
            </a:r>
          </a:p>
          <a:p>
            <a:pPr lvl="1">
              <a:lnSpc>
                <a:spcPct val="110000"/>
              </a:lnSpc>
            </a:pPr>
            <a:r>
              <a:rPr lang="en-US" dirty="0"/>
              <a:t>New evidence that was not reasonably available at the time the determination regarding responsibility or dismissal was made, that could affect the outcome of the matter;</a:t>
            </a:r>
          </a:p>
          <a:p>
            <a:pPr lvl="1">
              <a:lnSpc>
                <a:spcPct val="110000"/>
              </a:lnSpc>
            </a:pPr>
            <a:r>
              <a:rPr lang="en-US" dirty="0"/>
              <a:t>The Title IX Coordinator, investigator, or decision-maker had a conflict of interest or bias for or against complainants or respondents generally or the individual complainant or respondent that affected the outcome of the matter;</a:t>
            </a:r>
          </a:p>
          <a:p>
            <a:pPr>
              <a:lnSpc>
                <a:spcPct val="110000"/>
              </a:lnSpc>
            </a:pPr>
            <a:r>
              <a:rPr lang="en-US" dirty="0"/>
              <a:t>May offer an appeal equally to both parties on additional bases</a:t>
            </a:r>
            <a:endParaRPr lang="en-US" dirty="0">
              <a:solidFill>
                <a:srgbClr val="E58709"/>
              </a:solidFill>
            </a:endParaRPr>
          </a:p>
          <a:p>
            <a:endParaRPr lang="en-US" dirty="0"/>
          </a:p>
        </p:txBody>
      </p:sp>
      <p:sp>
        <p:nvSpPr>
          <p:cNvPr id="4" name="Slide Number Placeholder 3">
            <a:extLst>
              <a:ext uri="{FF2B5EF4-FFF2-40B4-BE49-F238E27FC236}">
                <a16:creationId xmlns:a16="http://schemas.microsoft.com/office/drawing/2014/main" id="{BDF17862-2D1A-7A21-E8D4-1E00AF940A8F}"/>
              </a:ext>
            </a:extLst>
          </p:cNvPr>
          <p:cNvSpPr>
            <a:spLocks noGrp="1"/>
          </p:cNvSpPr>
          <p:nvPr>
            <p:ph type="sldNum" sz="quarter" idx="12"/>
          </p:nvPr>
        </p:nvSpPr>
        <p:spPr/>
        <p:txBody>
          <a:bodyPr/>
          <a:lstStyle/>
          <a:p>
            <a:fld id="{7C128671-D032-469D-8723-87B14E1C74F3}" type="slidenum">
              <a:rPr lang="en-US" smtClean="0"/>
              <a:t>214</a:t>
            </a:fld>
            <a:endParaRPr lang="en-US"/>
          </a:p>
        </p:txBody>
      </p:sp>
    </p:spTree>
    <p:extLst>
      <p:ext uri="{BB962C8B-B14F-4D97-AF65-F5344CB8AC3E}">
        <p14:creationId xmlns:p14="http://schemas.microsoft.com/office/powerpoint/2010/main" val="117607778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8702E-3C3B-300A-313B-552A31120717}"/>
              </a:ext>
            </a:extLst>
          </p:cNvPr>
          <p:cNvSpPr>
            <a:spLocks noGrp="1"/>
          </p:cNvSpPr>
          <p:nvPr>
            <p:ph type="title"/>
          </p:nvPr>
        </p:nvSpPr>
        <p:spPr/>
        <p:txBody>
          <a:bodyPr/>
          <a:lstStyle/>
          <a:p>
            <a:r>
              <a:rPr lang="en-US" dirty="0"/>
              <a:t>Appeals Under Title IX</a:t>
            </a:r>
          </a:p>
        </p:txBody>
      </p:sp>
      <p:sp>
        <p:nvSpPr>
          <p:cNvPr id="3" name="Content Placeholder 2">
            <a:extLst>
              <a:ext uri="{FF2B5EF4-FFF2-40B4-BE49-F238E27FC236}">
                <a16:creationId xmlns:a16="http://schemas.microsoft.com/office/drawing/2014/main" id="{C29F010D-B133-B2BD-1397-AB29C3DD528C}"/>
              </a:ext>
            </a:extLst>
          </p:cNvPr>
          <p:cNvSpPr>
            <a:spLocks noGrp="1"/>
          </p:cNvSpPr>
          <p:nvPr>
            <p:ph idx="1"/>
          </p:nvPr>
        </p:nvSpPr>
        <p:spPr/>
        <p:txBody>
          <a:bodyPr>
            <a:normAutofit fontScale="85000" lnSpcReduction="20000"/>
          </a:bodyPr>
          <a:lstStyle/>
          <a:p>
            <a:pPr>
              <a:lnSpc>
                <a:spcPct val="110000"/>
              </a:lnSpc>
            </a:pPr>
            <a:r>
              <a:rPr lang="en-US" sz="3800" dirty="0"/>
              <a:t>Requirements</a:t>
            </a:r>
            <a:endParaRPr lang="en-US" sz="3800" strike="sngStrike" dirty="0"/>
          </a:p>
          <a:p>
            <a:pPr lvl="1">
              <a:lnSpc>
                <a:spcPct val="110000"/>
              </a:lnSpc>
            </a:pPr>
            <a:r>
              <a:rPr lang="en-US" sz="3200" dirty="0"/>
              <a:t>Notify other party in writing when an appeal is filed</a:t>
            </a:r>
          </a:p>
          <a:p>
            <a:pPr lvl="1">
              <a:lnSpc>
                <a:spcPct val="110000"/>
              </a:lnSpc>
            </a:pPr>
            <a:r>
              <a:rPr lang="en-US" sz="3200" dirty="0"/>
              <a:t>Appeal officer is different than Title IX Coordinator, investigator, and decision-maker at hearing</a:t>
            </a:r>
          </a:p>
          <a:p>
            <a:pPr lvl="1">
              <a:lnSpc>
                <a:spcPct val="110000"/>
              </a:lnSpc>
            </a:pPr>
            <a:r>
              <a:rPr lang="en-US" sz="3200" dirty="0"/>
              <a:t>No conflict of interest or bias</a:t>
            </a:r>
          </a:p>
          <a:p>
            <a:pPr lvl="1">
              <a:lnSpc>
                <a:spcPct val="110000"/>
              </a:lnSpc>
            </a:pPr>
            <a:r>
              <a:rPr lang="en-US" sz="3200" dirty="0"/>
              <a:t>Individuals responsible for appeal must receive training </a:t>
            </a:r>
          </a:p>
          <a:p>
            <a:pPr lvl="1">
              <a:lnSpc>
                <a:spcPct val="110000"/>
              </a:lnSpc>
            </a:pPr>
            <a:r>
              <a:rPr lang="en-US" sz="3200" dirty="0"/>
              <a:t>Give both parties reasonable, equal opportunity to submit written statement in support of, or challenging, the outcome</a:t>
            </a:r>
          </a:p>
          <a:p>
            <a:pPr lvl="1">
              <a:lnSpc>
                <a:spcPct val="110000"/>
              </a:lnSpc>
            </a:pPr>
            <a:r>
              <a:rPr lang="en-US" sz="3200" dirty="0"/>
              <a:t>Written decision describing result of appeal and rationale</a:t>
            </a:r>
          </a:p>
          <a:p>
            <a:pPr lvl="1">
              <a:lnSpc>
                <a:spcPct val="110000"/>
              </a:lnSpc>
            </a:pPr>
            <a:r>
              <a:rPr lang="en-US" sz="3200" dirty="0"/>
              <a:t>Simultaneous delivery of result to parties </a:t>
            </a:r>
          </a:p>
          <a:p>
            <a:endParaRPr lang="en-US" dirty="0"/>
          </a:p>
        </p:txBody>
      </p:sp>
      <p:sp>
        <p:nvSpPr>
          <p:cNvPr id="4" name="Slide Number Placeholder 3">
            <a:extLst>
              <a:ext uri="{FF2B5EF4-FFF2-40B4-BE49-F238E27FC236}">
                <a16:creationId xmlns:a16="http://schemas.microsoft.com/office/drawing/2014/main" id="{846F692E-7E6D-5DA0-4006-7AA2843315EF}"/>
              </a:ext>
            </a:extLst>
          </p:cNvPr>
          <p:cNvSpPr>
            <a:spLocks noGrp="1"/>
          </p:cNvSpPr>
          <p:nvPr>
            <p:ph type="sldNum" sz="quarter" idx="12"/>
          </p:nvPr>
        </p:nvSpPr>
        <p:spPr/>
        <p:txBody>
          <a:bodyPr/>
          <a:lstStyle/>
          <a:p>
            <a:fld id="{7C128671-D032-469D-8723-87B14E1C74F3}" type="slidenum">
              <a:rPr lang="en-US" smtClean="0"/>
              <a:t>215</a:t>
            </a:fld>
            <a:endParaRPr lang="en-US"/>
          </a:p>
        </p:txBody>
      </p:sp>
    </p:spTree>
    <p:extLst>
      <p:ext uri="{BB962C8B-B14F-4D97-AF65-F5344CB8AC3E}">
        <p14:creationId xmlns:p14="http://schemas.microsoft.com/office/powerpoint/2010/main" val="233186223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840A-CB13-988B-9FBF-EB50F9FCBE62}"/>
              </a:ext>
            </a:extLst>
          </p:cNvPr>
          <p:cNvSpPr>
            <a:spLocks noGrp="1"/>
          </p:cNvSpPr>
          <p:nvPr>
            <p:ph type="title"/>
          </p:nvPr>
        </p:nvSpPr>
        <p:spPr/>
        <p:txBody>
          <a:bodyPr/>
          <a:lstStyle/>
          <a:p>
            <a:r>
              <a:rPr lang="en-US" dirty="0"/>
              <a:t>Appeals Under VAWA</a:t>
            </a:r>
          </a:p>
        </p:txBody>
      </p:sp>
      <p:sp>
        <p:nvSpPr>
          <p:cNvPr id="3" name="Content Placeholder 2">
            <a:extLst>
              <a:ext uri="{FF2B5EF4-FFF2-40B4-BE49-F238E27FC236}">
                <a16:creationId xmlns:a16="http://schemas.microsoft.com/office/drawing/2014/main" id="{376CD3F7-F42E-ECC5-F4AC-E5BA98744D15}"/>
              </a:ext>
            </a:extLst>
          </p:cNvPr>
          <p:cNvSpPr>
            <a:spLocks noGrp="1"/>
          </p:cNvSpPr>
          <p:nvPr>
            <p:ph idx="1"/>
          </p:nvPr>
        </p:nvSpPr>
        <p:spPr/>
        <p:txBody>
          <a:bodyPr/>
          <a:lstStyle/>
          <a:p>
            <a:pPr>
              <a:lnSpc>
                <a:spcPct val="100000"/>
              </a:lnSpc>
            </a:pPr>
            <a:r>
              <a:rPr lang="en-US" sz="3200" dirty="0"/>
              <a:t>Not required, but if offered, must do so equally</a:t>
            </a:r>
          </a:p>
          <a:p>
            <a:pPr>
              <a:lnSpc>
                <a:spcPct val="100000"/>
              </a:lnSpc>
            </a:pPr>
            <a:r>
              <a:rPr lang="en-US" sz="3200" dirty="0"/>
              <a:t>Transparency, equality, notice requirements from main process will apply to appeals</a:t>
            </a:r>
          </a:p>
          <a:p>
            <a:pPr>
              <a:lnSpc>
                <a:spcPct val="100000"/>
              </a:lnSpc>
            </a:pPr>
            <a:r>
              <a:rPr lang="en-US" sz="3200" dirty="0"/>
              <a:t>Examples include:</a:t>
            </a:r>
          </a:p>
          <a:p>
            <a:pPr lvl="1">
              <a:lnSpc>
                <a:spcPct val="100000"/>
              </a:lnSpc>
            </a:pPr>
            <a:r>
              <a:rPr lang="en-US" sz="2800" dirty="0"/>
              <a:t>Right to advisor</a:t>
            </a:r>
          </a:p>
          <a:p>
            <a:pPr lvl="1">
              <a:lnSpc>
                <a:spcPct val="100000"/>
              </a:lnSpc>
            </a:pPr>
            <a:r>
              <a:rPr lang="en-US" sz="2800" dirty="0"/>
              <a:t>Notice of meetings</a:t>
            </a:r>
          </a:p>
          <a:p>
            <a:pPr lvl="1">
              <a:lnSpc>
                <a:spcPct val="100000"/>
              </a:lnSpc>
            </a:pPr>
            <a:r>
              <a:rPr lang="en-US" sz="2800" dirty="0"/>
              <a:t>Access to information used by appeals panel/individual</a:t>
            </a:r>
          </a:p>
          <a:p>
            <a:pPr lvl="1">
              <a:lnSpc>
                <a:spcPct val="100000"/>
              </a:lnSpc>
            </a:pPr>
            <a:r>
              <a:rPr lang="en-US" sz="2800" dirty="0"/>
              <a:t>Simultaneous notice of outcome</a:t>
            </a:r>
          </a:p>
          <a:p>
            <a:endParaRPr lang="en-US" dirty="0"/>
          </a:p>
        </p:txBody>
      </p:sp>
      <p:sp>
        <p:nvSpPr>
          <p:cNvPr id="4" name="Slide Number Placeholder 3">
            <a:extLst>
              <a:ext uri="{FF2B5EF4-FFF2-40B4-BE49-F238E27FC236}">
                <a16:creationId xmlns:a16="http://schemas.microsoft.com/office/drawing/2014/main" id="{A8CA5B7B-961B-B353-7C2F-EDF4A0A25B41}"/>
              </a:ext>
            </a:extLst>
          </p:cNvPr>
          <p:cNvSpPr>
            <a:spLocks noGrp="1"/>
          </p:cNvSpPr>
          <p:nvPr>
            <p:ph type="sldNum" sz="quarter" idx="12"/>
          </p:nvPr>
        </p:nvSpPr>
        <p:spPr/>
        <p:txBody>
          <a:bodyPr/>
          <a:lstStyle/>
          <a:p>
            <a:fld id="{7C128671-D032-469D-8723-87B14E1C74F3}" type="slidenum">
              <a:rPr lang="en-US" smtClean="0"/>
              <a:t>216</a:t>
            </a:fld>
            <a:endParaRPr lang="en-US"/>
          </a:p>
        </p:txBody>
      </p:sp>
    </p:spTree>
    <p:extLst>
      <p:ext uri="{BB962C8B-B14F-4D97-AF65-F5344CB8AC3E}">
        <p14:creationId xmlns:p14="http://schemas.microsoft.com/office/powerpoint/2010/main" val="2576685613"/>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12089-FAAA-986B-903C-D7A03A9DA81F}"/>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05930E1A-3FA2-D6BB-A77E-0110D42E2276}"/>
              </a:ext>
            </a:extLst>
          </p:cNvPr>
          <p:cNvSpPr>
            <a:spLocks noGrp="1"/>
          </p:cNvSpPr>
          <p:nvPr>
            <p:ph idx="1"/>
          </p:nvPr>
        </p:nvSpPr>
        <p:spPr>
          <a:noFill/>
        </p:spPr>
        <p:txBody>
          <a:bodyPr/>
          <a:lstStyle/>
          <a:p>
            <a:r>
              <a:rPr lang="en-US" dirty="0"/>
              <a:t>Coach Jackie is found responsible for Title IX Sexual Harassment. She submits a timely appeal, making the following statements:</a:t>
            </a:r>
          </a:p>
          <a:p>
            <a:pPr lvl="1"/>
            <a:r>
              <a:rPr lang="en-US" dirty="0"/>
              <a:t>It was a procedural error for the University to consolidate the cases brought by these three players. Consolidation resulted in collusion between the complainants and unduly prejudiced me in the process. </a:t>
            </a:r>
          </a:p>
          <a:p>
            <a:pPr lvl="1"/>
            <a:r>
              <a:rPr lang="en-US" dirty="0"/>
              <a:t>It was a procedural error for the hearing panel to fail to consider the context of the athletic environment. The decision did not mention anything about a coach’s need to at times engage in physical contact with a player to provide instruction. I provided extensive evidence to support this point, and the panel’s decision completely ignored it.</a:t>
            </a:r>
          </a:p>
          <a:p>
            <a:r>
              <a:rPr lang="en-US" dirty="0"/>
              <a:t>Has Coach Jackie stated a ground for appeal under Title IX?</a:t>
            </a:r>
          </a:p>
        </p:txBody>
      </p:sp>
      <p:sp>
        <p:nvSpPr>
          <p:cNvPr id="4" name="Slide Number Placeholder 3">
            <a:extLst>
              <a:ext uri="{FF2B5EF4-FFF2-40B4-BE49-F238E27FC236}">
                <a16:creationId xmlns:a16="http://schemas.microsoft.com/office/drawing/2014/main" id="{C0E54040-0601-6842-6FEE-88DE8D6CAD9F}"/>
              </a:ext>
            </a:extLst>
          </p:cNvPr>
          <p:cNvSpPr>
            <a:spLocks noGrp="1"/>
          </p:cNvSpPr>
          <p:nvPr>
            <p:ph type="sldNum" sz="quarter" idx="12"/>
          </p:nvPr>
        </p:nvSpPr>
        <p:spPr/>
        <p:txBody>
          <a:bodyPr/>
          <a:lstStyle/>
          <a:p>
            <a:fld id="{7C128671-D032-469D-8723-87B14E1C74F3}" type="slidenum">
              <a:rPr lang="en-US" smtClean="0"/>
              <a:t>217</a:t>
            </a:fld>
            <a:endParaRPr lang="en-US"/>
          </a:p>
        </p:txBody>
      </p:sp>
    </p:spTree>
    <p:extLst>
      <p:ext uri="{BB962C8B-B14F-4D97-AF65-F5344CB8AC3E}">
        <p14:creationId xmlns:p14="http://schemas.microsoft.com/office/powerpoint/2010/main" val="262658272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FD49A-F5EE-F93F-38F4-1986B5ECEE13}"/>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10743547-1785-E004-9823-2A5918A19A72}"/>
              </a:ext>
            </a:extLst>
          </p:cNvPr>
          <p:cNvSpPr>
            <a:spLocks noGrp="1"/>
          </p:cNvSpPr>
          <p:nvPr>
            <p:ph idx="1"/>
          </p:nvPr>
        </p:nvSpPr>
        <p:spPr>
          <a:noFill/>
        </p:spPr>
        <p:txBody>
          <a:bodyPr/>
          <a:lstStyle/>
          <a:p>
            <a:r>
              <a:rPr lang="en-US" dirty="0"/>
              <a:t>You have determined that Coach Jackie has stated a ground for appeal based on the alleged procedural errors. </a:t>
            </a:r>
          </a:p>
          <a:p>
            <a:r>
              <a:rPr lang="en-US" dirty="0"/>
              <a:t>What are your next steps?</a:t>
            </a:r>
          </a:p>
        </p:txBody>
      </p:sp>
      <p:sp>
        <p:nvSpPr>
          <p:cNvPr id="4" name="Slide Number Placeholder 3">
            <a:extLst>
              <a:ext uri="{FF2B5EF4-FFF2-40B4-BE49-F238E27FC236}">
                <a16:creationId xmlns:a16="http://schemas.microsoft.com/office/drawing/2014/main" id="{6574C578-6AB0-2CA7-CB19-9D1AD49F1FF1}"/>
              </a:ext>
            </a:extLst>
          </p:cNvPr>
          <p:cNvSpPr>
            <a:spLocks noGrp="1"/>
          </p:cNvSpPr>
          <p:nvPr>
            <p:ph type="sldNum" sz="quarter" idx="12"/>
          </p:nvPr>
        </p:nvSpPr>
        <p:spPr/>
        <p:txBody>
          <a:bodyPr/>
          <a:lstStyle/>
          <a:p>
            <a:fld id="{7C128671-D032-469D-8723-87B14E1C74F3}" type="slidenum">
              <a:rPr lang="en-US" smtClean="0"/>
              <a:t>218</a:t>
            </a:fld>
            <a:endParaRPr lang="en-US"/>
          </a:p>
        </p:txBody>
      </p:sp>
    </p:spTree>
    <p:extLst>
      <p:ext uri="{BB962C8B-B14F-4D97-AF65-F5344CB8AC3E}">
        <p14:creationId xmlns:p14="http://schemas.microsoft.com/office/powerpoint/2010/main" val="132244699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681BF-CD85-AF40-A21D-939FE227971F}"/>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430B5FFB-3F45-0101-565B-E8E244408CB8}"/>
              </a:ext>
            </a:extLst>
          </p:cNvPr>
          <p:cNvSpPr>
            <a:spLocks noGrp="1"/>
          </p:cNvSpPr>
          <p:nvPr>
            <p:ph idx="1"/>
          </p:nvPr>
        </p:nvSpPr>
        <p:spPr>
          <a:noFill/>
        </p:spPr>
        <p:txBody>
          <a:bodyPr>
            <a:normAutofit/>
          </a:bodyPr>
          <a:lstStyle/>
          <a:p>
            <a:r>
              <a:rPr lang="en-US" dirty="0"/>
              <a:t>The appeal officer determines that the Title IX Coordinator did not commit a procedural error in consolidating the cases. </a:t>
            </a:r>
          </a:p>
          <a:p>
            <a:r>
              <a:rPr lang="en-US" dirty="0"/>
              <a:t>The appeal officer determines that while the hearing panel did not address the evidence regarding physical contact in athletic instruction, it was not a procedural error because the decision solely relied on comments and on touching that occurred outside of athletic instruction. Not only was it not a procedural error, but it also wouldn’t have impacted the outcome because the outcome was not based on any instances of touching in the context of athletic instruction. </a:t>
            </a:r>
          </a:p>
          <a:p>
            <a:r>
              <a:rPr lang="en-US" dirty="0"/>
              <a:t>What happens next?</a:t>
            </a:r>
          </a:p>
        </p:txBody>
      </p:sp>
      <p:sp>
        <p:nvSpPr>
          <p:cNvPr id="4" name="Slide Number Placeholder 3">
            <a:extLst>
              <a:ext uri="{FF2B5EF4-FFF2-40B4-BE49-F238E27FC236}">
                <a16:creationId xmlns:a16="http://schemas.microsoft.com/office/drawing/2014/main" id="{8AA181F5-D49B-1DD0-66DE-C7BD07051F6B}"/>
              </a:ext>
            </a:extLst>
          </p:cNvPr>
          <p:cNvSpPr>
            <a:spLocks noGrp="1"/>
          </p:cNvSpPr>
          <p:nvPr>
            <p:ph type="sldNum" sz="quarter" idx="12"/>
          </p:nvPr>
        </p:nvSpPr>
        <p:spPr/>
        <p:txBody>
          <a:bodyPr/>
          <a:lstStyle/>
          <a:p>
            <a:fld id="{7C128671-D032-469D-8723-87B14E1C74F3}" type="slidenum">
              <a:rPr lang="en-US" smtClean="0"/>
              <a:t>219</a:t>
            </a:fld>
            <a:endParaRPr lang="en-US"/>
          </a:p>
        </p:txBody>
      </p:sp>
    </p:spTree>
    <p:extLst>
      <p:ext uri="{BB962C8B-B14F-4D97-AF65-F5344CB8AC3E}">
        <p14:creationId xmlns:p14="http://schemas.microsoft.com/office/powerpoint/2010/main" val="1725744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488" y="234951"/>
            <a:ext cx="9739152" cy="1143000"/>
          </a:xfrm>
        </p:spPr>
        <p:txBody>
          <a:bodyPr>
            <a:noAutofit/>
          </a:bodyPr>
          <a:lstStyle/>
          <a:p>
            <a:r>
              <a:rPr lang="en-US" dirty="0"/>
              <a:t>Interaction Between Title IX &amp; VAWA</a:t>
            </a:r>
          </a:p>
        </p:txBody>
      </p:sp>
      <p:sp>
        <p:nvSpPr>
          <p:cNvPr id="3" name="Content Placeholder 2"/>
          <p:cNvSpPr>
            <a:spLocks noGrp="1"/>
          </p:cNvSpPr>
          <p:nvPr>
            <p:ph idx="1"/>
          </p:nvPr>
        </p:nvSpPr>
        <p:spPr>
          <a:xfrm>
            <a:off x="334489" y="1377951"/>
            <a:ext cx="11012884" cy="4724400"/>
          </a:xfrm>
          <a:noFill/>
        </p:spPr>
        <p:txBody>
          <a:bodyPr>
            <a:normAutofit fontScale="62500" lnSpcReduction="20000"/>
          </a:bodyPr>
          <a:lstStyle/>
          <a:p>
            <a:pPr>
              <a:lnSpc>
                <a:spcPct val="110000"/>
              </a:lnSpc>
            </a:pPr>
            <a:r>
              <a:rPr lang="en-US" sz="4600" dirty="0"/>
              <a:t>Title IX</a:t>
            </a:r>
          </a:p>
          <a:p>
            <a:pPr lvl="1">
              <a:lnSpc>
                <a:spcPct val="110000"/>
              </a:lnSpc>
            </a:pPr>
            <a:r>
              <a:rPr lang="en-US" sz="4000" dirty="0"/>
              <a:t>Sexual harassment (as defined by regulations)</a:t>
            </a:r>
          </a:p>
          <a:p>
            <a:pPr lvl="1">
              <a:lnSpc>
                <a:spcPct val="110000"/>
              </a:lnSpc>
            </a:pPr>
            <a:r>
              <a:rPr lang="en-US" sz="4000" dirty="0"/>
              <a:t>In an education program or activity</a:t>
            </a:r>
          </a:p>
          <a:p>
            <a:pPr lvl="1">
              <a:lnSpc>
                <a:spcPct val="110000"/>
              </a:lnSpc>
            </a:pPr>
            <a:r>
              <a:rPr lang="en-US" sz="4000" dirty="0"/>
              <a:t>Against a person in the United States</a:t>
            </a:r>
          </a:p>
          <a:p>
            <a:pPr marL="457200" lvl="1" indent="0">
              <a:lnSpc>
                <a:spcPct val="110000"/>
              </a:lnSpc>
              <a:buNone/>
            </a:pPr>
            <a:endParaRPr lang="en-US" sz="4000" dirty="0"/>
          </a:p>
          <a:p>
            <a:pPr>
              <a:lnSpc>
                <a:spcPct val="110000"/>
              </a:lnSpc>
            </a:pPr>
            <a:r>
              <a:rPr lang="en-US" sz="4600" dirty="0"/>
              <a:t>VAWA</a:t>
            </a:r>
          </a:p>
          <a:p>
            <a:pPr lvl="1">
              <a:lnSpc>
                <a:spcPct val="110000"/>
              </a:lnSpc>
            </a:pPr>
            <a:r>
              <a:rPr lang="en-US" sz="4000" dirty="0"/>
              <a:t>Allegations of sexual assault, domestic violence, dating violence, or stalking</a:t>
            </a:r>
          </a:p>
          <a:p>
            <a:pPr lvl="1">
              <a:lnSpc>
                <a:spcPct val="110000"/>
              </a:lnSpc>
            </a:pPr>
            <a:r>
              <a:rPr lang="en-US" sz="4000" dirty="0"/>
              <a:t>Applies regardless of location of alleged conduct (on or off campus; in or out of the education program or activity; in or out of the U.S.)</a:t>
            </a:r>
          </a:p>
          <a:p>
            <a:pPr lvl="1"/>
            <a:endParaRPr lang="en-US" sz="900" dirty="0"/>
          </a:p>
          <a:p>
            <a:pPr lvl="2"/>
            <a:endParaRPr lang="en-US" sz="700" dirty="0"/>
          </a:p>
        </p:txBody>
      </p:sp>
      <p:sp>
        <p:nvSpPr>
          <p:cNvPr id="6" name="Slide Number Placeholder 5">
            <a:extLst>
              <a:ext uri="{FF2B5EF4-FFF2-40B4-BE49-F238E27FC236}">
                <a16:creationId xmlns:a16="http://schemas.microsoft.com/office/drawing/2014/main" id="{0D532EBE-F7D4-49EB-A461-0B25406B38C4}"/>
              </a:ext>
            </a:extLst>
          </p:cNvPr>
          <p:cNvSpPr>
            <a:spLocks noGrp="1"/>
          </p:cNvSpPr>
          <p:nvPr>
            <p:ph type="sldNum" sz="quarter" idx="12"/>
          </p:nvPr>
        </p:nvSpPr>
        <p:spPr/>
        <p:txBody>
          <a:bodyPr/>
          <a:lstStyle/>
          <a:p>
            <a:fld id="{673B3791-6F44-4A52-AF9E-B67D299A9E14}" type="slidenum">
              <a:rPr lang="en-US" smtClean="0"/>
              <a:pPr/>
              <a:t>22</a:t>
            </a:fld>
            <a:endParaRPr lang="en-US" dirty="0"/>
          </a:p>
        </p:txBody>
      </p:sp>
    </p:spTree>
    <p:extLst>
      <p:ext uri="{BB962C8B-B14F-4D97-AF65-F5344CB8AC3E}">
        <p14:creationId xmlns:p14="http://schemas.microsoft.com/office/powerpoint/2010/main" val="179219954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57BB4-E545-B6B6-9539-8006C7102D25}"/>
              </a:ext>
            </a:extLst>
          </p:cNvPr>
          <p:cNvSpPr>
            <a:spLocks noGrp="1"/>
          </p:cNvSpPr>
          <p:nvPr>
            <p:ph type="title"/>
          </p:nvPr>
        </p:nvSpPr>
        <p:spPr/>
        <p:txBody>
          <a:bodyPr/>
          <a:lstStyle/>
          <a:p>
            <a:r>
              <a:rPr lang="en-US" dirty="0"/>
              <a:t>Additional Required Post-Determination Notices</a:t>
            </a:r>
          </a:p>
        </p:txBody>
      </p:sp>
      <p:sp>
        <p:nvSpPr>
          <p:cNvPr id="3" name="Content Placeholder 2">
            <a:extLst>
              <a:ext uri="{FF2B5EF4-FFF2-40B4-BE49-F238E27FC236}">
                <a16:creationId xmlns:a16="http://schemas.microsoft.com/office/drawing/2014/main" id="{DF90E6C4-85A7-24A9-2ED6-4389E54A29C5}"/>
              </a:ext>
            </a:extLst>
          </p:cNvPr>
          <p:cNvSpPr>
            <a:spLocks noGrp="1"/>
          </p:cNvSpPr>
          <p:nvPr>
            <p:ph idx="1"/>
          </p:nvPr>
        </p:nvSpPr>
        <p:spPr/>
        <p:txBody>
          <a:bodyPr/>
          <a:lstStyle/>
          <a:p>
            <a:pPr fontAlgn="auto">
              <a:lnSpc>
                <a:spcPct val="100000"/>
              </a:lnSpc>
              <a:spcAft>
                <a:spcPts val="0"/>
              </a:spcAft>
              <a:defRPr/>
            </a:pPr>
            <a:r>
              <a:rPr lang="en-US" sz="3200" dirty="0"/>
              <a:t>For sexual assault and VAWA crimes, your institution must provide simultaneous notice to both parties of—</a:t>
            </a:r>
          </a:p>
          <a:p>
            <a:pPr marL="749300" lvl="1" fontAlgn="auto">
              <a:lnSpc>
                <a:spcPct val="100000"/>
              </a:lnSpc>
              <a:spcAft>
                <a:spcPts val="0"/>
              </a:spcAft>
              <a:buFont typeface="Arial" panose="020B0604020202020204" pitchFamily="34" charset="0"/>
              <a:buChar char="•"/>
              <a:defRPr/>
            </a:pPr>
            <a:r>
              <a:rPr lang="en-US" sz="2800" dirty="0"/>
              <a:t>Any change to the results that occurs prior to the time that such results become final</a:t>
            </a:r>
          </a:p>
          <a:p>
            <a:pPr marL="749300" lvl="1" fontAlgn="auto">
              <a:lnSpc>
                <a:spcPct val="100000"/>
              </a:lnSpc>
              <a:spcAft>
                <a:spcPts val="0"/>
              </a:spcAft>
              <a:buFont typeface="Arial" panose="020B0604020202020204" pitchFamily="34" charset="0"/>
              <a:buChar char="•"/>
              <a:defRPr/>
            </a:pPr>
            <a:r>
              <a:rPr lang="en-US" sz="2800" dirty="0"/>
              <a:t>When such results become final</a:t>
            </a:r>
          </a:p>
          <a:p>
            <a:pPr fontAlgn="auto">
              <a:lnSpc>
                <a:spcPct val="100000"/>
              </a:lnSpc>
              <a:spcAft>
                <a:spcPts val="0"/>
              </a:spcAft>
              <a:defRPr/>
            </a:pPr>
            <a:r>
              <a:rPr lang="en-US" sz="3200" dirty="0"/>
              <a:t>For Title IX, your institution must provide concurrent written notice of—</a:t>
            </a:r>
          </a:p>
          <a:p>
            <a:pPr lvl="1" fontAlgn="auto">
              <a:lnSpc>
                <a:spcPct val="100000"/>
              </a:lnSpc>
              <a:spcAft>
                <a:spcPts val="0"/>
              </a:spcAft>
              <a:buFont typeface="Arial" panose="020B0604020202020204" pitchFamily="34" charset="0"/>
              <a:buChar char="•"/>
              <a:defRPr/>
            </a:pPr>
            <a:r>
              <a:rPr lang="en-US" sz="2800" dirty="0"/>
              <a:t>The outcome of any appeal</a:t>
            </a:r>
          </a:p>
          <a:p>
            <a:endParaRPr lang="en-US" dirty="0"/>
          </a:p>
        </p:txBody>
      </p:sp>
      <p:sp>
        <p:nvSpPr>
          <p:cNvPr id="4" name="Slide Number Placeholder 3">
            <a:extLst>
              <a:ext uri="{FF2B5EF4-FFF2-40B4-BE49-F238E27FC236}">
                <a16:creationId xmlns:a16="http://schemas.microsoft.com/office/drawing/2014/main" id="{96453DD5-A312-9DFD-E7DB-A1FF5647004B}"/>
              </a:ext>
            </a:extLst>
          </p:cNvPr>
          <p:cNvSpPr>
            <a:spLocks noGrp="1"/>
          </p:cNvSpPr>
          <p:nvPr>
            <p:ph type="sldNum" sz="quarter" idx="12"/>
          </p:nvPr>
        </p:nvSpPr>
        <p:spPr/>
        <p:txBody>
          <a:bodyPr/>
          <a:lstStyle/>
          <a:p>
            <a:fld id="{7C128671-D032-469D-8723-87B14E1C74F3}" type="slidenum">
              <a:rPr lang="en-US" smtClean="0"/>
              <a:t>220</a:t>
            </a:fld>
            <a:endParaRPr lang="en-US"/>
          </a:p>
        </p:txBody>
      </p:sp>
      <p:pic>
        <p:nvPicPr>
          <p:cNvPr id="5" name="Picture 4" descr="A sketch of a notepad&#10;&#10;Description automatically generated">
            <a:extLst>
              <a:ext uri="{FF2B5EF4-FFF2-40B4-BE49-F238E27FC236}">
                <a16:creationId xmlns:a16="http://schemas.microsoft.com/office/drawing/2014/main" id="{3EB57BC6-179A-0590-E69E-E9E7B7C42B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7389" y="4846637"/>
            <a:ext cx="1689527" cy="1692274"/>
          </a:xfrm>
          <a:prstGeom prst="rect">
            <a:avLst/>
          </a:prstGeom>
        </p:spPr>
      </p:pic>
    </p:spTree>
    <p:extLst>
      <p:ext uri="{BB962C8B-B14F-4D97-AF65-F5344CB8AC3E}">
        <p14:creationId xmlns:p14="http://schemas.microsoft.com/office/powerpoint/2010/main" val="3321764951"/>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4CC6F-636A-B335-7D09-797FE8DB2EBF}"/>
              </a:ext>
            </a:extLst>
          </p:cNvPr>
          <p:cNvSpPr>
            <a:spLocks noGrp="1"/>
          </p:cNvSpPr>
          <p:nvPr>
            <p:ph type="title"/>
          </p:nvPr>
        </p:nvSpPr>
        <p:spPr>
          <a:xfrm>
            <a:off x="318247" y="365127"/>
            <a:ext cx="11555507" cy="1325563"/>
          </a:xfrm>
        </p:spPr>
        <p:txBody>
          <a:bodyPr>
            <a:normAutofit/>
          </a:bodyPr>
          <a:lstStyle/>
          <a:p>
            <a:r>
              <a:rPr lang="en-US" dirty="0"/>
              <a:t>Title IX Coordinator Role During </a:t>
            </a:r>
            <a:br>
              <a:rPr lang="en-US" dirty="0"/>
            </a:br>
            <a:r>
              <a:rPr lang="en-US" dirty="0"/>
              <a:t>Complaint Process</a:t>
            </a:r>
          </a:p>
        </p:txBody>
      </p:sp>
      <p:sp>
        <p:nvSpPr>
          <p:cNvPr id="3" name="Content Placeholder 2">
            <a:extLst>
              <a:ext uri="{FF2B5EF4-FFF2-40B4-BE49-F238E27FC236}">
                <a16:creationId xmlns:a16="http://schemas.microsoft.com/office/drawing/2014/main" id="{1E711B12-B9E4-725F-9695-35841CC745AF}"/>
              </a:ext>
            </a:extLst>
          </p:cNvPr>
          <p:cNvSpPr>
            <a:spLocks noGrp="1"/>
          </p:cNvSpPr>
          <p:nvPr>
            <p:ph idx="1"/>
          </p:nvPr>
        </p:nvSpPr>
        <p:spPr>
          <a:xfrm>
            <a:off x="318247" y="1690688"/>
            <a:ext cx="11555507" cy="4486275"/>
          </a:xfrm>
          <a:noFill/>
        </p:spPr>
        <p:txBody>
          <a:bodyPr>
            <a:normAutofit fontScale="92500" lnSpcReduction="20000"/>
          </a:bodyPr>
          <a:lstStyle/>
          <a:p>
            <a:r>
              <a:rPr lang="en-US" dirty="0"/>
              <a:t>Determine which process applies</a:t>
            </a:r>
          </a:p>
          <a:p>
            <a:r>
              <a:rPr lang="en-US" dirty="0"/>
              <a:t>Oversee process to ensure compliance with policy and designated time frames</a:t>
            </a:r>
          </a:p>
          <a:p>
            <a:r>
              <a:rPr lang="en-US" dirty="0"/>
              <a:t>Ensure advisor agreements are signed (if any)</a:t>
            </a:r>
          </a:p>
          <a:p>
            <a:r>
              <a:rPr lang="en-US" dirty="0"/>
              <a:t>Ongoing check-ins with the parties</a:t>
            </a:r>
          </a:p>
          <a:p>
            <a:pPr lvl="1"/>
            <a:r>
              <a:rPr lang="en-US" dirty="0"/>
              <a:t>Supportive measures</a:t>
            </a:r>
          </a:p>
          <a:p>
            <a:pPr lvl="1"/>
            <a:r>
              <a:rPr lang="en-US" dirty="0"/>
              <a:t>Notice of delays?</a:t>
            </a:r>
          </a:p>
          <a:p>
            <a:pPr lvl="1"/>
            <a:r>
              <a:rPr lang="en-US" dirty="0"/>
              <a:t>Notice of meetings?</a:t>
            </a:r>
          </a:p>
          <a:p>
            <a:r>
              <a:rPr lang="en-US" dirty="0"/>
              <a:t>Stay in touch with investigator to discuss case</a:t>
            </a:r>
          </a:p>
          <a:p>
            <a:r>
              <a:rPr lang="en-US" dirty="0"/>
              <a:t>Ensure parties receive adequate notice of any new allegations</a:t>
            </a:r>
          </a:p>
          <a:p>
            <a:r>
              <a:rPr lang="en-US" dirty="0"/>
              <a:t>Ensure non-disclosure agreements are signed by parties and advisors (if any)</a:t>
            </a:r>
          </a:p>
        </p:txBody>
      </p:sp>
      <p:sp>
        <p:nvSpPr>
          <p:cNvPr id="4" name="Slide Number Placeholder 3">
            <a:extLst>
              <a:ext uri="{FF2B5EF4-FFF2-40B4-BE49-F238E27FC236}">
                <a16:creationId xmlns:a16="http://schemas.microsoft.com/office/drawing/2014/main" id="{0A1B9188-0C3F-4D27-DE04-00E90AB01A2A}"/>
              </a:ext>
            </a:extLst>
          </p:cNvPr>
          <p:cNvSpPr>
            <a:spLocks noGrp="1"/>
          </p:cNvSpPr>
          <p:nvPr>
            <p:ph type="sldNum" sz="quarter" idx="12"/>
          </p:nvPr>
        </p:nvSpPr>
        <p:spPr>
          <a:xfrm>
            <a:off x="9130553" y="6356351"/>
            <a:ext cx="27432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73B3791-6F44-4A52-AF9E-B67D299A9E14}"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221</a:t>
            </a:fld>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2217007409"/>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38450-920B-8594-A02D-D1F35D473372}"/>
              </a:ext>
            </a:extLst>
          </p:cNvPr>
          <p:cNvSpPr>
            <a:spLocks noGrp="1"/>
          </p:cNvSpPr>
          <p:nvPr>
            <p:ph type="title"/>
          </p:nvPr>
        </p:nvSpPr>
        <p:spPr>
          <a:xfrm>
            <a:off x="318247" y="365127"/>
            <a:ext cx="11555507" cy="1325563"/>
          </a:xfrm>
        </p:spPr>
        <p:txBody>
          <a:bodyPr>
            <a:normAutofit/>
          </a:bodyPr>
          <a:lstStyle/>
          <a:p>
            <a:r>
              <a:rPr lang="en-US" dirty="0"/>
              <a:t>Title IX Coordinator Role During </a:t>
            </a:r>
            <a:br>
              <a:rPr lang="en-US" dirty="0"/>
            </a:br>
            <a:r>
              <a:rPr lang="en-US" dirty="0"/>
              <a:t>Complaint Process (cont.)</a:t>
            </a:r>
          </a:p>
        </p:txBody>
      </p:sp>
      <p:sp>
        <p:nvSpPr>
          <p:cNvPr id="3" name="Content Placeholder 2">
            <a:extLst>
              <a:ext uri="{FF2B5EF4-FFF2-40B4-BE49-F238E27FC236}">
                <a16:creationId xmlns:a16="http://schemas.microsoft.com/office/drawing/2014/main" id="{B704A7A9-0119-CEA1-8159-2F8169101563}"/>
              </a:ext>
            </a:extLst>
          </p:cNvPr>
          <p:cNvSpPr>
            <a:spLocks noGrp="1"/>
          </p:cNvSpPr>
          <p:nvPr>
            <p:ph idx="1"/>
          </p:nvPr>
        </p:nvSpPr>
        <p:spPr>
          <a:xfrm>
            <a:off x="318247" y="1690688"/>
            <a:ext cx="11555507" cy="4486275"/>
          </a:xfrm>
          <a:noFill/>
        </p:spPr>
        <p:txBody>
          <a:bodyPr>
            <a:normAutofit/>
          </a:bodyPr>
          <a:lstStyle/>
          <a:p>
            <a:r>
              <a:rPr lang="en-US" dirty="0"/>
              <a:t>Review directly related evidence before it is provided to the parties (Title IX)</a:t>
            </a:r>
          </a:p>
          <a:p>
            <a:r>
              <a:rPr lang="en-US" dirty="0"/>
              <a:t>Review working drafts of investigation report</a:t>
            </a:r>
          </a:p>
          <a:p>
            <a:r>
              <a:rPr lang="en-US" dirty="0"/>
              <a:t>Review party responses to DRE and report (and any rebuttals)</a:t>
            </a:r>
          </a:p>
          <a:p>
            <a:pPr lvl="1"/>
            <a:r>
              <a:rPr lang="en-US" dirty="0"/>
              <a:t>Redact impermissible content</a:t>
            </a:r>
          </a:p>
          <a:p>
            <a:pPr lvl="1"/>
            <a:r>
              <a:rPr lang="en-US" dirty="0"/>
              <a:t>Evaluate whether further investigation is necessary</a:t>
            </a:r>
          </a:p>
          <a:p>
            <a:r>
              <a:rPr lang="en-US" dirty="0"/>
              <a:t>Review notice of determination before finalized</a:t>
            </a:r>
          </a:p>
          <a:p>
            <a:r>
              <a:rPr lang="en-US" dirty="0"/>
              <a:t>Review appeal to determine whether permissible ground is stated?</a:t>
            </a:r>
          </a:p>
          <a:p>
            <a:r>
              <a:rPr lang="en-US" dirty="0"/>
              <a:t>Review appeal decision before finalized</a:t>
            </a:r>
          </a:p>
        </p:txBody>
      </p:sp>
      <p:sp>
        <p:nvSpPr>
          <p:cNvPr id="4" name="Slide Number Placeholder 3">
            <a:extLst>
              <a:ext uri="{FF2B5EF4-FFF2-40B4-BE49-F238E27FC236}">
                <a16:creationId xmlns:a16="http://schemas.microsoft.com/office/drawing/2014/main" id="{9EC8612B-1833-C791-1027-381E496C524B}"/>
              </a:ext>
            </a:extLst>
          </p:cNvPr>
          <p:cNvSpPr>
            <a:spLocks noGrp="1"/>
          </p:cNvSpPr>
          <p:nvPr>
            <p:ph type="sldNum" sz="quarter" idx="12"/>
          </p:nvPr>
        </p:nvSpPr>
        <p:spPr>
          <a:xfrm>
            <a:off x="9130553" y="6356351"/>
            <a:ext cx="27432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73B3791-6F44-4A52-AF9E-B67D299A9E14}"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222</a:t>
            </a:fld>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3643591649"/>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CAAD192-D75C-812B-5984-E21A13D9E975}"/>
              </a:ext>
            </a:extLst>
          </p:cNvPr>
          <p:cNvSpPr/>
          <p:nvPr/>
        </p:nvSpPr>
        <p:spPr>
          <a:xfrm>
            <a:off x="6095999" y="1690687"/>
            <a:ext cx="4005602" cy="44862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5397FC2-ACC9-D1C9-6DF2-12F68C1317C2}"/>
              </a:ext>
            </a:extLst>
          </p:cNvPr>
          <p:cNvSpPr/>
          <p:nvPr/>
        </p:nvSpPr>
        <p:spPr>
          <a:xfrm>
            <a:off x="2090397" y="1690686"/>
            <a:ext cx="4005602" cy="4486275"/>
          </a:xfrm>
          <a:prstGeom prst="rect">
            <a:avLst/>
          </a:prstGeom>
          <a:solidFill>
            <a:srgbClr val="FA82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B21DF-DBA6-599C-48EE-61C5E1020FF5}"/>
              </a:ext>
            </a:extLst>
          </p:cNvPr>
          <p:cNvSpPr>
            <a:spLocks noGrp="1"/>
          </p:cNvSpPr>
          <p:nvPr>
            <p:ph type="title"/>
          </p:nvPr>
        </p:nvSpPr>
        <p:spPr>
          <a:xfrm>
            <a:off x="318247" y="365125"/>
            <a:ext cx="11555506" cy="1325563"/>
          </a:xfrm>
        </p:spPr>
        <p:txBody>
          <a:bodyPr anchor="ctr">
            <a:normAutofit/>
          </a:bodyPr>
          <a:lstStyle/>
          <a:p>
            <a:r>
              <a:rPr lang="en-US" dirty="0"/>
              <a:t>Q &amp; A</a:t>
            </a:r>
          </a:p>
        </p:txBody>
      </p:sp>
      <p:sp>
        <p:nvSpPr>
          <p:cNvPr id="4" name="Slide Number Placeholder 3">
            <a:extLst>
              <a:ext uri="{FF2B5EF4-FFF2-40B4-BE49-F238E27FC236}">
                <a16:creationId xmlns:a16="http://schemas.microsoft.com/office/drawing/2014/main" id="{030704CC-6FF7-C8BA-C129-3A276201D7E6}"/>
              </a:ext>
            </a:extLst>
          </p:cNvPr>
          <p:cNvSpPr>
            <a:spLocks noGrp="1"/>
          </p:cNvSpPr>
          <p:nvPr>
            <p:ph type="sldNum" sz="quarter" idx="12"/>
          </p:nvPr>
        </p:nvSpPr>
        <p:spPr>
          <a:xfrm>
            <a:off x="9130553" y="6356349"/>
            <a:ext cx="2743200" cy="365125"/>
          </a:xfrm>
        </p:spPr>
        <p:txBody>
          <a:bodyPr anchor="ctr">
            <a:normAutofit/>
          </a:bodyPr>
          <a:lstStyle/>
          <a:p>
            <a:pPr>
              <a:spcAft>
                <a:spcPts val="600"/>
              </a:spcAft>
            </a:pPr>
            <a:fld id="{7C128671-D032-469D-8723-87B14E1C74F3}" type="slidenum">
              <a:rPr lang="en-US" smtClean="0"/>
              <a:pPr>
                <a:spcAft>
                  <a:spcPts val="600"/>
                </a:spcAft>
              </a:pPr>
              <a:t>223</a:t>
            </a:fld>
            <a:endParaRPr lang="en-US"/>
          </a:p>
        </p:txBody>
      </p:sp>
      <p:sp>
        <p:nvSpPr>
          <p:cNvPr id="7" name="TextBox 6">
            <a:extLst>
              <a:ext uri="{FF2B5EF4-FFF2-40B4-BE49-F238E27FC236}">
                <a16:creationId xmlns:a16="http://schemas.microsoft.com/office/drawing/2014/main" id="{58C6481B-9E91-D3B2-E3D6-226B40311079}"/>
              </a:ext>
            </a:extLst>
          </p:cNvPr>
          <p:cNvSpPr txBox="1"/>
          <p:nvPr/>
        </p:nvSpPr>
        <p:spPr>
          <a:xfrm>
            <a:off x="5050801" y="1965960"/>
            <a:ext cx="2548890" cy="3770263"/>
          </a:xfrm>
          <a:prstGeom prst="rect">
            <a:avLst/>
          </a:prstGeom>
          <a:noFill/>
          <a:effectLst>
            <a:outerShdw blurRad="50800" dist="38100" dir="10800000" algn="r" rotWithShape="0">
              <a:prstClr val="black">
                <a:alpha val="40000"/>
              </a:prstClr>
            </a:outerShdw>
          </a:effectLst>
        </p:spPr>
        <p:txBody>
          <a:bodyPr wrap="square" rtlCol="0">
            <a:spAutoFit/>
          </a:bodyPr>
          <a:lstStyle/>
          <a:p>
            <a:r>
              <a:rPr lang="en-US" sz="23900" b="1" dirty="0">
                <a:solidFill>
                  <a:schemeClr val="bg1"/>
                </a:solidFill>
                <a:latin typeface="Arial Black" panose="020B0A04020102020204" pitchFamily="34" charset="0"/>
                <a:ea typeface="ADLaM Display" panose="020F0502020204030204" pitchFamily="2" charset="0"/>
                <a:cs typeface="ADLaM Display" panose="020F0502020204030204" pitchFamily="2" charset="0"/>
              </a:rPr>
              <a:t>?</a:t>
            </a:r>
          </a:p>
        </p:txBody>
      </p:sp>
    </p:spTree>
    <p:extLst>
      <p:ext uri="{BB962C8B-B14F-4D97-AF65-F5344CB8AC3E}">
        <p14:creationId xmlns:p14="http://schemas.microsoft.com/office/powerpoint/2010/main" val="390152526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6CF02-FAD4-D1C3-0A21-E8A55FF18B2F}"/>
              </a:ext>
            </a:extLst>
          </p:cNvPr>
          <p:cNvSpPr>
            <a:spLocks noGrp="1"/>
          </p:cNvSpPr>
          <p:nvPr>
            <p:ph type="title"/>
          </p:nvPr>
        </p:nvSpPr>
        <p:spPr/>
        <p:txBody>
          <a:bodyPr/>
          <a:lstStyle/>
          <a:p>
            <a:r>
              <a:rPr lang="en-US" dirty="0"/>
              <a:t>Upcoming Trainings</a:t>
            </a:r>
          </a:p>
        </p:txBody>
      </p:sp>
      <p:sp>
        <p:nvSpPr>
          <p:cNvPr id="4" name="Slide Number Placeholder 3">
            <a:extLst>
              <a:ext uri="{FF2B5EF4-FFF2-40B4-BE49-F238E27FC236}">
                <a16:creationId xmlns:a16="http://schemas.microsoft.com/office/drawing/2014/main" id="{B0CD27D3-DDF1-6895-E972-9F415DA8BFF3}"/>
              </a:ext>
            </a:extLst>
          </p:cNvPr>
          <p:cNvSpPr>
            <a:spLocks noGrp="1"/>
          </p:cNvSpPr>
          <p:nvPr>
            <p:ph type="sldNum" sz="quarter" idx="12"/>
          </p:nvPr>
        </p:nvSpPr>
        <p:spPr/>
        <p:txBody>
          <a:bodyPr/>
          <a:lstStyle/>
          <a:p>
            <a:fld id="{7C128671-D032-469D-8723-87B14E1C74F3}" type="slidenum">
              <a:rPr lang="en-US" smtClean="0"/>
              <a:t>224</a:t>
            </a:fld>
            <a:endParaRPr lang="en-US"/>
          </a:p>
        </p:txBody>
      </p:sp>
      <p:sp>
        <p:nvSpPr>
          <p:cNvPr id="6" name="Content Placeholder 5">
            <a:extLst>
              <a:ext uri="{FF2B5EF4-FFF2-40B4-BE49-F238E27FC236}">
                <a16:creationId xmlns:a16="http://schemas.microsoft.com/office/drawing/2014/main" id="{7741501F-D681-7178-2A4A-9A72CBF560FC}"/>
              </a:ext>
            </a:extLst>
          </p:cNvPr>
          <p:cNvSpPr>
            <a:spLocks noGrp="1"/>
          </p:cNvSpPr>
          <p:nvPr>
            <p:ph idx="1"/>
          </p:nvPr>
        </p:nvSpPr>
        <p:spPr/>
        <p:txBody>
          <a:bodyPr/>
          <a:lstStyle/>
          <a:p>
            <a:endParaRPr lang="en-US"/>
          </a:p>
        </p:txBody>
      </p:sp>
      <p:sp>
        <p:nvSpPr>
          <p:cNvPr id="7" name="Content Placeholder 2">
            <a:extLst>
              <a:ext uri="{FF2B5EF4-FFF2-40B4-BE49-F238E27FC236}">
                <a16:creationId xmlns:a16="http://schemas.microsoft.com/office/drawing/2014/main" id="{0693C116-6283-BE77-B637-C3152C9E584F}"/>
              </a:ext>
            </a:extLst>
          </p:cNvPr>
          <p:cNvSpPr txBox="1">
            <a:spLocks/>
          </p:cNvSpPr>
          <p:nvPr/>
        </p:nvSpPr>
        <p:spPr>
          <a:xfrm>
            <a:off x="318247" y="1690688"/>
            <a:ext cx="11555507" cy="4486275"/>
          </a:xfrm>
          <a:prstGeom prst="rect">
            <a:avLst/>
          </a:prstGeom>
          <a:solidFill>
            <a:schemeClr val="bg1"/>
          </a:solid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Trainings for individuals with heightened responsibility:</a:t>
            </a:r>
          </a:p>
          <a:p>
            <a:pPr lvl="1"/>
            <a:r>
              <a:rPr lang="en-US" dirty="0"/>
              <a:t>July 30, 2026 - Title IX/VAWA Investigator Training               </a:t>
            </a:r>
          </a:p>
          <a:p>
            <a:pPr lvl="1"/>
            <a:r>
              <a:rPr lang="en-US" dirty="0"/>
              <a:t>September 16, 2026 - Trauma-Informed Training for First Responders, Confidential Resources, and Campus Security</a:t>
            </a:r>
          </a:p>
          <a:p>
            <a:pPr lvl="1"/>
            <a:r>
              <a:rPr lang="en-US" dirty="0"/>
              <a:t>September 30, 2026 - Conducting a Live Hearing Under Title IX/VAWA</a:t>
            </a:r>
          </a:p>
          <a:p>
            <a:pPr lvl="1"/>
            <a:r>
              <a:rPr lang="en-US" dirty="0"/>
              <a:t>October 6, 2026 – Non-Hearing Adjudicator Training</a:t>
            </a:r>
          </a:p>
          <a:p>
            <a:pPr lvl="1"/>
            <a:r>
              <a:rPr lang="en-US" dirty="0"/>
              <a:t>October 8, 2026 - Title IX/VAWA Appeal Officer Training</a:t>
            </a:r>
          </a:p>
          <a:p>
            <a:pPr lvl="1"/>
            <a:endParaRPr lang="en-US" b="1" dirty="0"/>
          </a:p>
        </p:txBody>
      </p:sp>
    </p:spTree>
    <p:extLst>
      <p:ext uri="{BB962C8B-B14F-4D97-AF65-F5344CB8AC3E}">
        <p14:creationId xmlns:p14="http://schemas.microsoft.com/office/powerpoint/2010/main" val="2378457677"/>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p:spPr>
        <p:txBody>
          <a:bodyPr/>
          <a:lstStyle/>
          <a:p>
            <a:r>
              <a:rPr lang="en-US" dirty="0"/>
              <a:t>On Demand Trainings</a:t>
            </a:r>
          </a:p>
        </p:txBody>
      </p:sp>
      <p:sp>
        <p:nvSpPr>
          <p:cNvPr id="3" name="Content Placeholder 2"/>
          <p:cNvSpPr>
            <a:spLocks noGrp="1"/>
          </p:cNvSpPr>
          <p:nvPr>
            <p:ph idx="1"/>
          </p:nvPr>
        </p:nvSpPr>
        <p:spPr>
          <a:xfrm>
            <a:off x="318247" y="1690688"/>
            <a:ext cx="11555507" cy="4802185"/>
          </a:xfrm>
        </p:spPr>
        <p:txBody>
          <a:bodyPr>
            <a:normAutofit fontScale="85000" lnSpcReduction="10000"/>
          </a:bodyPr>
          <a:lstStyle/>
          <a:p>
            <a:r>
              <a:rPr lang="en-US" b="1" dirty="0"/>
              <a:t>Available on-demand:</a:t>
            </a:r>
          </a:p>
          <a:p>
            <a:pPr lvl="1"/>
            <a:r>
              <a:rPr lang="en-US" dirty="0"/>
              <a:t>Annual Training for New Title IX Coordinators and Deputy Coordinators</a:t>
            </a:r>
          </a:p>
          <a:p>
            <a:pPr lvl="1"/>
            <a:r>
              <a:rPr lang="en-US" dirty="0"/>
              <a:t>Annual Training for Advanced Title IX Coordinators and Deputy Coordinators</a:t>
            </a:r>
          </a:p>
          <a:p>
            <a:pPr lvl="1"/>
            <a:r>
              <a:rPr lang="en-US" dirty="0"/>
              <a:t>Title IX/VAWA Investigator Training</a:t>
            </a:r>
          </a:p>
          <a:p>
            <a:pPr lvl="1"/>
            <a:r>
              <a:rPr lang="en-US" dirty="0"/>
              <a:t>Conducting a Live Hearing Under Title IX/VAWA</a:t>
            </a:r>
          </a:p>
          <a:p>
            <a:pPr lvl="1"/>
            <a:r>
              <a:rPr lang="en-US" dirty="0"/>
              <a:t>Title IX/VAWA Appeal Officer Training</a:t>
            </a:r>
          </a:p>
          <a:p>
            <a:pPr lvl="1"/>
            <a:r>
              <a:rPr lang="en-US" dirty="0"/>
              <a:t>Trauma-Informed Training for First Responders, Confidential Resources, and Campus Security</a:t>
            </a:r>
          </a:p>
          <a:p>
            <a:pPr lvl="1"/>
            <a:r>
              <a:rPr lang="en-US" dirty="0"/>
              <a:t>Exploring Alternative Non-Hearing Options for Resolving Complaints of Sex Discrimination</a:t>
            </a:r>
          </a:p>
          <a:p>
            <a:pPr lvl="1"/>
            <a:r>
              <a:rPr lang="en-US" dirty="0"/>
              <a:t>Notice of Allegations: Strategies for Drafting, Amending, and Avoiding Common Mistakes</a:t>
            </a:r>
          </a:p>
          <a:p>
            <a:pPr lvl="1"/>
            <a:r>
              <a:rPr lang="en-US" dirty="0"/>
              <a:t>Non-Hearing Adjudicator Training</a:t>
            </a:r>
          </a:p>
          <a:p>
            <a:pPr lvl="1"/>
            <a:r>
              <a:rPr lang="en-US" dirty="0"/>
              <a:t>Conducting an Informal Resolution Under Title IX/VAWA</a:t>
            </a:r>
          </a:p>
          <a:p>
            <a:pPr lvl="1"/>
            <a:r>
              <a:rPr lang="en-US" dirty="0"/>
              <a:t>Supplemental Decisionmaker Training on Live Hearings</a:t>
            </a:r>
          </a:p>
          <a:p>
            <a:pPr lvl="1"/>
            <a:r>
              <a:rPr lang="en-US" dirty="0"/>
              <a:t>Conducting a Grievance Process Under the 2020 Final Title IX Regulations</a:t>
            </a:r>
          </a:p>
          <a:p>
            <a:pPr lvl="1"/>
            <a:r>
              <a:rPr lang="en-US" dirty="0"/>
              <a:t>Title IX Update: 2020 Final Regulations</a:t>
            </a:r>
          </a:p>
          <a:p>
            <a:pPr lvl="1"/>
            <a:r>
              <a:rPr lang="en-US" dirty="0"/>
              <a:t>Minnesota Campus Sexual Misconduct Law</a:t>
            </a:r>
          </a:p>
          <a:p>
            <a:pPr lvl="1"/>
            <a:endParaRPr lang="en-US" dirty="0"/>
          </a:p>
        </p:txBody>
      </p:sp>
      <p:sp>
        <p:nvSpPr>
          <p:cNvPr id="4" name="Slide Number Placeholder 3"/>
          <p:cNvSpPr>
            <a:spLocks noGrp="1"/>
          </p:cNvSpPr>
          <p:nvPr>
            <p:ph type="sldNum" sz="quarter" idx="12"/>
          </p:nvPr>
        </p:nvSpPr>
        <p:spPr>
          <a:xfrm>
            <a:off x="9130553" y="6356351"/>
            <a:ext cx="2743200" cy="365125"/>
          </a:xfrm>
        </p:spPr>
        <p:txBody>
          <a:bodyPr/>
          <a:lstStyle/>
          <a:p>
            <a:fld id="{673B3791-6F44-4A52-AF9E-B67D299A9E14}" type="slidenum">
              <a:rPr lang="en-US" smtClean="0"/>
              <a:pPr/>
              <a:t>225</a:t>
            </a:fld>
            <a:endParaRPr lang="en-US" dirty="0"/>
          </a:p>
        </p:txBody>
      </p:sp>
    </p:spTree>
    <p:extLst>
      <p:ext uri="{BB962C8B-B14F-4D97-AF65-F5344CB8AC3E}">
        <p14:creationId xmlns:p14="http://schemas.microsoft.com/office/powerpoint/2010/main" val="725652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US" dirty="0"/>
              <a:t>Relationship Between Parties and Institution</a:t>
            </a:r>
          </a:p>
        </p:txBody>
      </p:sp>
      <p:sp>
        <p:nvSpPr>
          <p:cNvPr id="3" name="Content Placeholder 2"/>
          <p:cNvSpPr>
            <a:spLocks noGrp="1"/>
          </p:cNvSpPr>
          <p:nvPr>
            <p:ph idx="1"/>
          </p:nvPr>
        </p:nvSpPr>
        <p:spPr>
          <a:noFill/>
        </p:spPr>
        <p:txBody>
          <a:bodyPr>
            <a:normAutofit fontScale="92500" lnSpcReduction="10000"/>
          </a:bodyPr>
          <a:lstStyle/>
          <a:p>
            <a:pPr>
              <a:lnSpc>
                <a:spcPct val="100000"/>
              </a:lnSpc>
            </a:pPr>
            <a:r>
              <a:rPr lang="en-US" dirty="0"/>
              <a:t>Education program or activity</a:t>
            </a:r>
          </a:p>
          <a:p>
            <a:pPr lvl="1">
              <a:lnSpc>
                <a:spcPct val="100000"/>
              </a:lnSpc>
            </a:pPr>
            <a:r>
              <a:rPr lang="en-US" dirty="0"/>
              <a:t>Locations, events, or circumstances over which the recipient exercised substantial control over </a:t>
            </a:r>
            <a:r>
              <a:rPr lang="en-US" u="sng" dirty="0"/>
              <a:t>both the respondent </a:t>
            </a:r>
            <a:r>
              <a:rPr lang="en-US" dirty="0"/>
              <a:t>and the context in which the sexual harassment occurs</a:t>
            </a:r>
          </a:p>
          <a:p>
            <a:pPr>
              <a:lnSpc>
                <a:spcPct val="100000"/>
              </a:lnSpc>
            </a:pPr>
            <a:r>
              <a:rPr lang="en-US" dirty="0"/>
              <a:t>Formal complaint </a:t>
            </a:r>
          </a:p>
          <a:p>
            <a:pPr lvl="1">
              <a:lnSpc>
                <a:spcPct val="100000"/>
              </a:lnSpc>
            </a:pPr>
            <a:r>
              <a:rPr lang="en-US" dirty="0"/>
              <a:t>At the time of filing a formal complaint, </a:t>
            </a:r>
            <a:r>
              <a:rPr lang="en-US" u="sng" dirty="0"/>
              <a:t>a complainant must be participating in or attempting to participate in the education program or activity</a:t>
            </a:r>
            <a:r>
              <a:rPr lang="en-US" dirty="0"/>
              <a:t> of the recipient with which the formal complaint is filed </a:t>
            </a:r>
          </a:p>
          <a:p>
            <a:pPr>
              <a:lnSpc>
                <a:spcPct val="100000"/>
              </a:lnSpc>
            </a:pPr>
            <a:r>
              <a:rPr lang="en-US" dirty="0"/>
              <a:t>Permissive dismissal</a:t>
            </a:r>
          </a:p>
          <a:p>
            <a:pPr lvl="1">
              <a:lnSpc>
                <a:spcPct val="100000"/>
              </a:lnSpc>
            </a:pPr>
            <a:r>
              <a:rPr lang="en-US" dirty="0"/>
              <a:t>Discretionary dismissal of formal complaint if </a:t>
            </a:r>
            <a:r>
              <a:rPr lang="en-US" u="sng" dirty="0"/>
              <a:t>respondent is no longer enrolled or employed </a:t>
            </a:r>
            <a:r>
              <a:rPr lang="en-US" dirty="0"/>
              <a:t>by the institution</a:t>
            </a:r>
          </a:p>
          <a:p>
            <a:pPr lvl="1">
              <a:lnSpc>
                <a:spcPct val="100000"/>
              </a:lnSpc>
            </a:pPr>
            <a:r>
              <a:rPr lang="en-US" dirty="0"/>
              <a:t>Also have discretion if </a:t>
            </a:r>
            <a:r>
              <a:rPr lang="en-US" u="sng" dirty="0"/>
              <a:t>respondent was never enrolled or employed </a:t>
            </a:r>
            <a:r>
              <a:rPr lang="en-US" dirty="0"/>
              <a:t>by institution</a:t>
            </a:r>
          </a:p>
          <a:p>
            <a:pPr lvl="1"/>
            <a:endParaRPr lang="en-US" dirty="0"/>
          </a:p>
        </p:txBody>
      </p:sp>
      <p:sp>
        <p:nvSpPr>
          <p:cNvPr id="6" name="Slide Number Placeholder 5">
            <a:extLst>
              <a:ext uri="{FF2B5EF4-FFF2-40B4-BE49-F238E27FC236}">
                <a16:creationId xmlns:a16="http://schemas.microsoft.com/office/drawing/2014/main" id="{31145A35-D784-44FB-9685-43676A504226}"/>
              </a:ext>
            </a:extLst>
          </p:cNvPr>
          <p:cNvSpPr>
            <a:spLocks noGrp="1"/>
          </p:cNvSpPr>
          <p:nvPr>
            <p:ph type="sldNum" sz="quarter" idx="12"/>
          </p:nvPr>
        </p:nvSpPr>
        <p:spPr/>
        <p:txBody>
          <a:bodyPr/>
          <a:lstStyle/>
          <a:p>
            <a:fld id="{673B3791-6F44-4A52-AF9E-B67D299A9E14}" type="slidenum">
              <a:rPr lang="en-US" smtClean="0"/>
              <a:pPr/>
              <a:t>23</a:t>
            </a:fld>
            <a:endParaRPr lang="en-US" dirty="0"/>
          </a:p>
        </p:txBody>
      </p:sp>
    </p:spTree>
    <p:extLst>
      <p:ext uri="{BB962C8B-B14F-4D97-AF65-F5344CB8AC3E}">
        <p14:creationId xmlns:p14="http://schemas.microsoft.com/office/powerpoint/2010/main" val="89293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a:noFill/>
        </p:spPr>
        <p:txBody>
          <a:bodyPr>
            <a:normAutofit/>
          </a:bodyPr>
          <a:lstStyle/>
          <a:p>
            <a:r>
              <a:rPr lang="en-US" dirty="0"/>
              <a:t>Relationship Between Parties and Institution</a:t>
            </a:r>
          </a:p>
        </p:txBody>
      </p:sp>
      <p:sp>
        <p:nvSpPr>
          <p:cNvPr id="3" name="Content Placeholder 2"/>
          <p:cNvSpPr>
            <a:spLocks noGrp="1"/>
          </p:cNvSpPr>
          <p:nvPr>
            <p:ph idx="1"/>
          </p:nvPr>
        </p:nvSpPr>
        <p:spPr>
          <a:xfrm>
            <a:off x="381001" y="3124199"/>
            <a:ext cx="11492752" cy="3252019"/>
          </a:xfrm>
          <a:noFill/>
        </p:spPr>
        <p:txBody>
          <a:bodyPr>
            <a:normAutofit/>
          </a:bodyPr>
          <a:lstStyle/>
          <a:p>
            <a:r>
              <a:rPr lang="en-US" dirty="0"/>
              <a:t>Title IX (if within scope of Title IX)</a:t>
            </a:r>
          </a:p>
          <a:p>
            <a:pPr lvl="1"/>
            <a:r>
              <a:rPr lang="en-US" dirty="0"/>
              <a:t>Provide supportive measures</a:t>
            </a:r>
          </a:p>
          <a:p>
            <a:pPr lvl="1"/>
            <a:r>
              <a:rPr lang="en-US" dirty="0"/>
              <a:t>May not be required to initiate a Title IX grievance process</a:t>
            </a:r>
          </a:p>
          <a:p>
            <a:r>
              <a:rPr lang="en-US" dirty="0"/>
              <a:t>VAWA (if allegation of sexual assault or VAWA crime)</a:t>
            </a:r>
          </a:p>
          <a:p>
            <a:pPr lvl="1"/>
            <a:r>
              <a:rPr lang="en-US" dirty="0"/>
              <a:t>No requirement to provide written explanation of rights and options (but still recommended)</a:t>
            </a:r>
          </a:p>
          <a:p>
            <a:pPr lvl="1"/>
            <a:r>
              <a:rPr lang="en-US" dirty="0"/>
              <a:t>Disciplinary process that complies with VAWA</a:t>
            </a:r>
          </a:p>
        </p:txBody>
      </p:sp>
      <p:sp>
        <p:nvSpPr>
          <p:cNvPr id="6" name="Slide Number Placeholder 5">
            <a:extLst>
              <a:ext uri="{FF2B5EF4-FFF2-40B4-BE49-F238E27FC236}">
                <a16:creationId xmlns:a16="http://schemas.microsoft.com/office/drawing/2014/main" id="{E0597462-E857-4758-AD71-B5290D14E554}"/>
              </a:ext>
            </a:extLst>
          </p:cNvPr>
          <p:cNvSpPr>
            <a:spLocks noGrp="1"/>
          </p:cNvSpPr>
          <p:nvPr>
            <p:ph type="sldNum" sz="quarter" idx="12"/>
          </p:nvPr>
        </p:nvSpPr>
        <p:spPr>
          <a:xfrm>
            <a:off x="9130553" y="6356351"/>
            <a:ext cx="2743200" cy="365125"/>
          </a:xfrm>
        </p:spPr>
        <p:txBody>
          <a:bodyPr/>
          <a:lstStyle/>
          <a:p>
            <a:fld id="{673B3791-6F44-4A52-AF9E-B67D299A9E14}" type="slidenum">
              <a:rPr lang="en-US"/>
              <a:pPr/>
              <a:t>24</a:t>
            </a:fld>
            <a:endParaRPr lang="en-US" dirty="0"/>
          </a:p>
        </p:txBody>
      </p:sp>
      <p:grpSp>
        <p:nvGrpSpPr>
          <p:cNvPr id="9" name="Group 8">
            <a:extLst>
              <a:ext uri="{FF2B5EF4-FFF2-40B4-BE49-F238E27FC236}">
                <a16:creationId xmlns:a16="http://schemas.microsoft.com/office/drawing/2014/main" id="{B1774A1B-2CE9-9C0D-F92C-E69253FC590C}"/>
              </a:ext>
            </a:extLst>
          </p:cNvPr>
          <p:cNvGrpSpPr/>
          <p:nvPr/>
        </p:nvGrpSpPr>
        <p:grpSpPr>
          <a:xfrm>
            <a:off x="1590598" y="1567017"/>
            <a:ext cx="9010803" cy="1219200"/>
            <a:chOff x="2213998" y="1980681"/>
            <a:chExt cx="7182361" cy="971804"/>
          </a:xfrm>
        </p:grpSpPr>
        <p:sp>
          <p:nvSpPr>
            <p:cNvPr id="4" name="Rectangle: Rounded Corners 3">
              <a:extLst>
                <a:ext uri="{FF2B5EF4-FFF2-40B4-BE49-F238E27FC236}">
                  <a16:creationId xmlns:a16="http://schemas.microsoft.com/office/drawing/2014/main" id="{F435A953-8A32-DC58-F8DD-C84EFAC3FBC8}"/>
                </a:ext>
              </a:extLst>
            </p:cNvPr>
            <p:cNvSpPr/>
            <p:nvPr/>
          </p:nvSpPr>
          <p:spPr>
            <a:xfrm>
              <a:off x="2213998" y="2018862"/>
              <a:ext cx="2744815" cy="878920"/>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dirty="0">
                <a:solidFill>
                  <a:prstClr val="white"/>
                </a:solidFill>
                <a:latin typeface="Arial" panose="020B0604020202020204"/>
              </a:endParaRPr>
            </a:p>
          </p:txBody>
        </p:sp>
        <p:sp>
          <p:nvSpPr>
            <p:cNvPr id="5" name="TextBox 4">
              <a:extLst>
                <a:ext uri="{FF2B5EF4-FFF2-40B4-BE49-F238E27FC236}">
                  <a16:creationId xmlns:a16="http://schemas.microsoft.com/office/drawing/2014/main" id="{4214CAB8-8278-F19A-1EA2-A55285147ADA}"/>
                </a:ext>
              </a:extLst>
            </p:cNvPr>
            <p:cNvSpPr txBox="1"/>
            <p:nvPr/>
          </p:nvSpPr>
          <p:spPr>
            <a:xfrm>
              <a:off x="2281553" y="2125268"/>
              <a:ext cx="2609705" cy="564244"/>
            </a:xfrm>
            <a:prstGeom prst="rect">
              <a:avLst/>
            </a:prstGeom>
            <a:noFill/>
            <a:ln>
              <a:noFill/>
            </a:ln>
          </p:spPr>
          <p:txBody>
            <a:bodyPr wrap="square" rtlCol="0">
              <a:spAutoFit/>
            </a:bodyPr>
            <a:lstStyle/>
            <a:p>
              <a:pPr algn="ctr" defTabSz="685800" fontAlgn="auto">
                <a:spcBef>
                  <a:spcPts val="0"/>
                </a:spcBef>
                <a:spcAft>
                  <a:spcPts val="0"/>
                </a:spcAft>
              </a:pPr>
              <a:r>
                <a:rPr lang="en-US" sz="2000" dirty="0">
                  <a:solidFill>
                    <a:prstClr val="white"/>
                  </a:solidFill>
                  <a:latin typeface="Arial" panose="020B0604020202020204"/>
                </a:rPr>
                <a:t>Complainant</a:t>
              </a:r>
            </a:p>
            <a:p>
              <a:pPr algn="ctr" defTabSz="685800" fontAlgn="auto">
                <a:spcBef>
                  <a:spcPts val="0"/>
                </a:spcBef>
                <a:spcAft>
                  <a:spcPts val="0"/>
                </a:spcAft>
              </a:pPr>
              <a:r>
                <a:rPr lang="en-US" sz="2000" dirty="0">
                  <a:solidFill>
                    <a:prstClr val="white"/>
                  </a:solidFill>
                  <a:latin typeface="Arial" panose="020B0604020202020204"/>
                </a:rPr>
                <a:t>Third Party</a:t>
              </a:r>
            </a:p>
          </p:txBody>
        </p:sp>
        <p:sp>
          <p:nvSpPr>
            <p:cNvPr id="7" name="Rectangle: Rounded Corners 6">
              <a:extLst>
                <a:ext uri="{FF2B5EF4-FFF2-40B4-BE49-F238E27FC236}">
                  <a16:creationId xmlns:a16="http://schemas.microsoft.com/office/drawing/2014/main" id="{A4014C61-A21B-3CDE-02B7-32683D94EAD3}"/>
                </a:ext>
              </a:extLst>
            </p:cNvPr>
            <p:cNvSpPr/>
            <p:nvPr/>
          </p:nvSpPr>
          <p:spPr>
            <a:xfrm>
              <a:off x="6826674" y="1980681"/>
              <a:ext cx="2569685" cy="971804"/>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dirty="0">
                <a:solidFill>
                  <a:prstClr val="white"/>
                </a:solidFill>
                <a:latin typeface="Arial" panose="020B0604020202020204"/>
              </a:endParaRPr>
            </a:p>
          </p:txBody>
        </p:sp>
        <p:sp>
          <p:nvSpPr>
            <p:cNvPr id="8" name="TextBox 7">
              <a:extLst>
                <a:ext uri="{FF2B5EF4-FFF2-40B4-BE49-F238E27FC236}">
                  <a16:creationId xmlns:a16="http://schemas.microsoft.com/office/drawing/2014/main" id="{B3130938-95BB-24F8-F5B6-2EA64B251DA5}"/>
                </a:ext>
              </a:extLst>
            </p:cNvPr>
            <p:cNvSpPr txBox="1"/>
            <p:nvPr/>
          </p:nvSpPr>
          <p:spPr>
            <a:xfrm>
              <a:off x="6948414" y="2110148"/>
              <a:ext cx="2447945" cy="564244"/>
            </a:xfrm>
            <a:prstGeom prst="rect">
              <a:avLst/>
            </a:prstGeom>
            <a:noFill/>
            <a:ln>
              <a:noFill/>
            </a:ln>
          </p:spPr>
          <p:txBody>
            <a:bodyPr wrap="square" rtlCol="0">
              <a:spAutoFit/>
            </a:bodyPr>
            <a:lstStyle/>
            <a:p>
              <a:pPr algn="ctr" defTabSz="685800" fontAlgn="auto">
                <a:spcBef>
                  <a:spcPts val="0"/>
                </a:spcBef>
                <a:spcAft>
                  <a:spcPts val="0"/>
                </a:spcAft>
              </a:pPr>
              <a:r>
                <a:rPr lang="en-US" sz="2000" dirty="0">
                  <a:solidFill>
                    <a:prstClr val="white"/>
                  </a:solidFill>
                  <a:latin typeface="Arial" panose="020B0604020202020204"/>
                </a:rPr>
                <a:t>Respondent</a:t>
              </a:r>
            </a:p>
            <a:p>
              <a:pPr algn="ctr" defTabSz="685800" fontAlgn="auto">
                <a:spcBef>
                  <a:spcPts val="0"/>
                </a:spcBef>
                <a:spcAft>
                  <a:spcPts val="0"/>
                </a:spcAft>
              </a:pPr>
              <a:r>
                <a:rPr lang="en-US" sz="2000" dirty="0">
                  <a:solidFill>
                    <a:prstClr val="white"/>
                  </a:solidFill>
                  <a:latin typeface="Arial" panose="020B0604020202020204"/>
                </a:rPr>
                <a:t>Member of Community</a:t>
              </a:r>
            </a:p>
          </p:txBody>
        </p:sp>
      </p:grpSp>
    </p:spTree>
    <p:extLst>
      <p:ext uri="{BB962C8B-B14F-4D97-AF65-F5344CB8AC3E}">
        <p14:creationId xmlns:p14="http://schemas.microsoft.com/office/powerpoint/2010/main" val="1994922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a:noFill/>
        </p:spPr>
        <p:txBody>
          <a:bodyPr>
            <a:normAutofit/>
          </a:bodyPr>
          <a:lstStyle/>
          <a:p>
            <a:r>
              <a:rPr lang="en-US" dirty="0"/>
              <a:t>Relationship Between Parties and Institution</a:t>
            </a:r>
          </a:p>
        </p:txBody>
      </p:sp>
      <p:sp>
        <p:nvSpPr>
          <p:cNvPr id="3" name="Content Placeholder 2"/>
          <p:cNvSpPr>
            <a:spLocks noGrp="1"/>
          </p:cNvSpPr>
          <p:nvPr>
            <p:ph idx="1"/>
          </p:nvPr>
        </p:nvSpPr>
        <p:spPr>
          <a:xfrm>
            <a:off x="533400" y="3169385"/>
            <a:ext cx="11201400" cy="3323488"/>
          </a:xfrm>
          <a:noFill/>
        </p:spPr>
        <p:txBody>
          <a:bodyPr>
            <a:normAutofit fontScale="92500" lnSpcReduction="10000"/>
          </a:bodyPr>
          <a:lstStyle/>
          <a:p>
            <a:r>
              <a:rPr lang="en-US" dirty="0"/>
              <a:t>Title IX (if within scope of Title IX)</a:t>
            </a:r>
          </a:p>
          <a:p>
            <a:pPr lvl="1"/>
            <a:r>
              <a:rPr lang="en-US" dirty="0"/>
              <a:t>Provide supportive measures </a:t>
            </a:r>
          </a:p>
          <a:p>
            <a:pPr lvl="1"/>
            <a:r>
              <a:rPr lang="en-US" dirty="0"/>
              <a:t>Could take action (no trespass, </a:t>
            </a:r>
            <a:r>
              <a:rPr lang="en-US" dirty="0" err="1"/>
              <a:t>NCD</a:t>
            </a:r>
            <a:r>
              <a:rPr lang="en-US" dirty="0"/>
              <a:t>) without a grievance process</a:t>
            </a:r>
          </a:p>
          <a:p>
            <a:pPr lvl="1"/>
            <a:r>
              <a:rPr lang="en-US" dirty="0"/>
              <a:t>Consider whether to engage in process</a:t>
            </a:r>
          </a:p>
          <a:p>
            <a:pPr lvl="1"/>
            <a:r>
              <a:rPr lang="en-US" dirty="0"/>
              <a:t>If engaging in process, follow Title IX grievance process</a:t>
            </a:r>
          </a:p>
          <a:p>
            <a:r>
              <a:rPr lang="en-US" dirty="0"/>
              <a:t>VAWA (if allegation of sexual assault or VAWA crime)</a:t>
            </a:r>
          </a:p>
          <a:p>
            <a:pPr lvl="1"/>
            <a:r>
              <a:rPr lang="en-US" dirty="0"/>
              <a:t>Provide a written explanation of student’s or employee’s rights and options </a:t>
            </a:r>
          </a:p>
          <a:p>
            <a:pPr lvl="1"/>
            <a:r>
              <a:rPr lang="en-US" dirty="0"/>
              <a:t>Could take action (no trespass, </a:t>
            </a:r>
            <a:r>
              <a:rPr lang="en-US" dirty="0" err="1"/>
              <a:t>NCD</a:t>
            </a:r>
            <a:r>
              <a:rPr lang="en-US" dirty="0"/>
              <a:t>) without disciplinary process</a:t>
            </a:r>
          </a:p>
          <a:p>
            <a:pPr lvl="1"/>
            <a:r>
              <a:rPr lang="en-US" dirty="0"/>
              <a:t>If engaging in a disciplinary process, comply with VAWA requirements</a:t>
            </a:r>
          </a:p>
        </p:txBody>
      </p:sp>
      <p:sp>
        <p:nvSpPr>
          <p:cNvPr id="6" name="Slide Number Placeholder 5">
            <a:extLst>
              <a:ext uri="{FF2B5EF4-FFF2-40B4-BE49-F238E27FC236}">
                <a16:creationId xmlns:a16="http://schemas.microsoft.com/office/drawing/2014/main" id="{E0597462-E857-4758-AD71-B5290D14E554}"/>
              </a:ext>
            </a:extLst>
          </p:cNvPr>
          <p:cNvSpPr>
            <a:spLocks noGrp="1"/>
          </p:cNvSpPr>
          <p:nvPr>
            <p:ph type="sldNum" sz="quarter" idx="12"/>
          </p:nvPr>
        </p:nvSpPr>
        <p:spPr>
          <a:xfrm>
            <a:off x="9130553" y="6356351"/>
            <a:ext cx="2743200" cy="365125"/>
          </a:xfrm>
        </p:spPr>
        <p:txBody>
          <a:bodyPr/>
          <a:lstStyle/>
          <a:p>
            <a:fld id="{673B3791-6F44-4A52-AF9E-B67D299A9E14}" type="slidenum">
              <a:rPr lang="en-US"/>
              <a:pPr/>
              <a:t>25</a:t>
            </a:fld>
            <a:endParaRPr lang="en-US" dirty="0"/>
          </a:p>
        </p:txBody>
      </p:sp>
      <p:grpSp>
        <p:nvGrpSpPr>
          <p:cNvPr id="9" name="Group 8">
            <a:extLst>
              <a:ext uri="{FF2B5EF4-FFF2-40B4-BE49-F238E27FC236}">
                <a16:creationId xmlns:a16="http://schemas.microsoft.com/office/drawing/2014/main" id="{F7C9874C-4F96-2885-BC5C-7C17C9F17A40}"/>
              </a:ext>
            </a:extLst>
          </p:cNvPr>
          <p:cNvGrpSpPr/>
          <p:nvPr/>
        </p:nvGrpSpPr>
        <p:grpSpPr>
          <a:xfrm>
            <a:off x="1386866" y="1524001"/>
            <a:ext cx="9418268" cy="1272733"/>
            <a:chOff x="2241070" y="1980681"/>
            <a:chExt cx="7191385" cy="971804"/>
          </a:xfrm>
        </p:grpSpPr>
        <p:sp>
          <p:nvSpPr>
            <p:cNvPr id="4" name="Rectangle: Rounded Corners 3">
              <a:extLst>
                <a:ext uri="{FF2B5EF4-FFF2-40B4-BE49-F238E27FC236}">
                  <a16:creationId xmlns:a16="http://schemas.microsoft.com/office/drawing/2014/main" id="{F435A953-8A32-DC58-F8DD-C84EFAC3FBC8}"/>
                </a:ext>
              </a:extLst>
            </p:cNvPr>
            <p:cNvSpPr/>
            <p:nvPr/>
          </p:nvSpPr>
          <p:spPr>
            <a:xfrm>
              <a:off x="2241070" y="2018862"/>
              <a:ext cx="2744815" cy="878920"/>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dirty="0">
                <a:solidFill>
                  <a:prstClr val="white"/>
                </a:solidFill>
                <a:latin typeface="Arial" panose="020B0604020202020204"/>
              </a:endParaRPr>
            </a:p>
          </p:txBody>
        </p:sp>
        <p:sp>
          <p:nvSpPr>
            <p:cNvPr id="5" name="TextBox 4">
              <a:extLst>
                <a:ext uri="{FF2B5EF4-FFF2-40B4-BE49-F238E27FC236}">
                  <a16:creationId xmlns:a16="http://schemas.microsoft.com/office/drawing/2014/main" id="{4214CAB8-8278-F19A-1EA2-A55285147ADA}"/>
                </a:ext>
              </a:extLst>
            </p:cNvPr>
            <p:cNvSpPr txBox="1"/>
            <p:nvPr/>
          </p:nvSpPr>
          <p:spPr>
            <a:xfrm>
              <a:off x="2415822" y="2146698"/>
              <a:ext cx="2431828" cy="540511"/>
            </a:xfrm>
            <a:prstGeom prst="rect">
              <a:avLst/>
            </a:prstGeom>
            <a:noFill/>
            <a:ln>
              <a:noFill/>
            </a:ln>
          </p:spPr>
          <p:txBody>
            <a:bodyPr wrap="square" rtlCol="0">
              <a:spAutoFit/>
            </a:bodyPr>
            <a:lstStyle/>
            <a:p>
              <a:pPr algn="ctr" defTabSz="685800" fontAlgn="auto">
                <a:spcBef>
                  <a:spcPts val="0"/>
                </a:spcBef>
                <a:spcAft>
                  <a:spcPts val="0"/>
                </a:spcAft>
              </a:pPr>
              <a:r>
                <a:rPr lang="en-US" sz="2000" dirty="0">
                  <a:solidFill>
                    <a:prstClr val="white"/>
                  </a:solidFill>
                  <a:latin typeface="Arial" panose="020B0604020202020204"/>
                </a:rPr>
                <a:t>Complainant</a:t>
              </a:r>
            </a:p>
            <a:p>
              <a:pPr defTabSz="685800" fontAlgn="auto">
                <a:spcBef>
                  <a:spcPts val="0"/>
                </a:spcBef>
                <a:spcAft>
                  <a:spcPts val="0"/>
                </a:spcAft>
              </a:pPr>
              <a:r>
                <a:rPr lang="en-US" sz="2000" dirty="0">
                  <a:solidFill>
                    <a:prstClr val="white"/>
                  </a:solidFill>
                  <a:latin typeface="Arial" panose="020B0604020202020204"/>
                </a:rPr>
                <a:t>   Member of Community</a:t>
              </a:r>
            </a:p>
          </p:txBody>
        </p:sp>
        <p:sp>
          <p:nvSpPr>
            <p:cNvPr id="7" name="Rectangle: Rounded Corners 6">
              <a:extLst>
                <a:ext uri="{FF2B5EF4-FFF2-40B4-BE49-F238E27FC236}">
                  <a16:creationId xmlns:a16="http://schemas.microsoft.com/office/drawing/2014/main" id="{A4014C61-A21B-3CDE-02B7-32683D94EAD3}"/>
                </a:ext>
              </a:extLst>
            </p:cNvPr>
            <p:cNvSpPr/>
            <p:nvPr/>
          </p:nvSpPr>
          <p:spPr>
            <a:xfrm>
              <a:off x="6862770" y="1980681"/>
              <a:ext cx="2569685" cy="971804"/>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dirty="0">
                <a:solidFill>
                  <a:prstClr val="white"/>
                </a:solidFill>
                <a:latin typeface="Arial" panose="020B0604020202020204"/>
              </a:endParaRPr>
            </a:p>
          </p:txBody>
        </p:sp>
        <p:sp>
          <p:nvSpPr>
            <p:cNvPr id="8" name="TextBox 7">
              <a:extLst>
                <a:ext uri="{FF2B5EF4-FFF2-40B4-BE49-F238E27FC236}">
                  <a16:creationId xmlns:a16="http://schemas.microsoft.com/office/drawing/2014/main" id="{B3130938-95BB-24F8-F5B6-2EA64B251DA5}"/>
                </a:ext>
              </a:extLst>
            </p:cNvPr>
            <p:cNvSpPr txBox="1"/>
            <p:nvPr/>
          </p:nvSpPr>
          <p:spPr>
            <a:xfrm>
              <a:off x="6948414" y="2138744"/>
              <a:ext cx="2447945" cy="540511"/>
            </a:xfrm>
            <a:prstGeom prst="rect">
              <a:avLst/>
            </a:prstGeom>
            <a:noFill/>
            <a:ln>
              <a:noFill/>
            </a:ln>
          </p:spPr>
          <p:txBody>
            <a:bodyPr wrap="square" rtlCol="0">
              <a:spAutoFit/>
            </a:bodyPr>
            <a:lstStyle/>
            <a:p>
              <a:pPr algn="ctr" defTabSz="685800" fontAlgn="auto">
                <a:spcBef>
                  <a:spcPts val="0"/>
                </a:spcBef>
                <a:spcAft>
                  <a:spcPts val="0"/>
                </a:spcAft>
              </a:pPr>
              <a:r>
                <a:rPr lang="en-US" sz="2000" dirty="0">
                  <a:solidFill>
                    <a:prstClr val="white"/>
                  </a:solidFill>
                  <a:latin typeface="Arial" panose="020B0604020202020204"/>
                </a:rPr>
                <a:t>Respondent</a:t>
              </a:r>
            </a:p>
            <a:p>
              <a:pPr algn="ctr" defTabSz="685800" fontAlgn="auto">
                <a:spcBef>
                  <a:spcPts val="0"/>
                </a:spcBef>
                <a:spcAft>
                  <a:spcPts val="0"/>
                </a:spcAft>
              </a:pPr>
              <a:r>
                <a:rPr lang="en-US" sz="2000" dirty="0">
                  <a:solidFill>
                    <a:prstClr val="white"/>
                  </a:solidFill>
                  <a:latin typeface="Arial" panose="020B0604020202020204"/>
                </a:rPr>
                <a:t>Third Party</a:t>
              </a:r>
            </a:p>
          </p:txBody>
        </p:sp>
      </p:grpSp>
    </p:spTree>
    <p:extLst>
      <p:ext uri="{BB962C8B-B14F-4D97-AF65-F5344CB8AC3E}">
        <p14:creationId xmlns:p14="http://schemas.microsoft.com/office/powerpoint/2010/main" val="234612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US" dirty="0"/>
              <a:t>Non-Title IX and Non-VAWA Cases</a:t>
            </a:r>
          </a:p>
        </p:txBody>
      </p:sp>
      <p:sp>
        <p:nvSpPr>
          <p:cNvPr id="3" name="Content Placeholder 2"/>
          <p:cNvSpPr>
            <a:spLocks noGrp="1"/>
          </p:cNvSpPr>
          <p:nvPr>
            <p:ph idx="1"/>
          </p:nvPr>
        </p:nvSpPr>
        <p:spPr>
          <a:solidFill>
            <a:schemeClr val="bg1"/>
          </a:solidFill>
        </p:spPr>
        <p:txBody>
          <a:bodyPr>
            <a:normAutofit/>
          </a:bodyPr>
          <a:lstStyle/>
          <a:p>
            <a:pPr>
              <a:lnSpc>
                <a:spcPct val="100000"/>
              </a:lnSpc>
            </a:pPr>
            <a:r>
              <a:rPr lang="en-US" sz="3600" dirty="0"/>
              <a:t>Flexibility to determine whether and how to respond to alleged conduct</a:t>
            </a:r>
          </a:p>
          <a:p>
            <a:pPr>
              <a:lnSpc>
                <a:spcPct val="100000"/>
              </a:lnSpc>
            </a:pPr>
            <a:r>
              <a:rPr lang="en-US" sz="3600" dirty="0"/>
              <a:t>Factors to consider</a:t>
            </a:r>
          </a:p>
          <a:p>
            <a:pPr lvl="1">
              <a:lnSpc>
                <a:spcPct val="100000"/>
              </a:lnSpc>
            </a:pPr>
            <a:r>
              <a:rPr lang="en-US" sz="3200" dirty="0"/>
              <a:t>State law </a:t>
            </a:r>
          </a:p>
          <a:p>
            <a:pPr lvl="1">
              <a:lnSpc>
                <a:spcPct val="100000"/>
              </a:lnSpc>
            </a:pPr>
            <a:r>
              <a:rPr lang="en-US" sz="3200" dirty="0"/>
              <a:t>Expectations of community</a:t>
            </a:r>
          </a:p>
          <a:p>
            <a:pPr lvl="1">
              <a:lnSpc>
                <a:spcPct val="100000"/>
              </a:lnSpc>
            </a:pPr>
            <a:r>
              <a:rPr lang="en-US" sz="3200" dirty="0"/>
              <a:t>Due process considerations (public institutions)</a:t>
            </a:r>
          </a:p>
        </p:txBody>
      </p:sp>
      <p:sp>
        <p:nvSpPr>
          <p:cNvPr id="6" name="Slide Number Placeholder 5">
            <a:extLst>
              <a:ext uri="{FF2B5EF4-FFF2-40B4-BE49-F238E27FC236}">
                <a16:creationId xmlns:a16="http://schemas.microsoft.com/office/drawing/2014/main" id="{1F0E407F-8A34-4C78-ABCF-D813C2FDAECB}"/>
              </a:ext>
            </a:extLst>
          </p:cNvPr>
          <p:cNvSpPr>
            <a:spLocks noGrp="1"/>
          </p:cNvSpPr>
          <p:nvPr>
            <p:ph type="sldNum" sz="quarter" idx="12"/>
          </p:nvPr>
        </p:nvSpPr>
        <p:spPr/>
        <p:txBody>
          <a:bodyPr/>
          <a:lstStyle/>
          <a:p>
            <a:fld id="{673B3791-6F44-4A52-AF9E-B67D299A9E14}" type="slidenum">
              <a:rPr lang="en-US" smtClean="0"/>
              <a:pPr/>
              <a:t>26</a:t>
            </a:fld>
            <a:endParaRPr lang="en-US" dirty="0"/>
          </a:p>
        </p:txBody>
      </p:sp>
    </p:spTree>
    <p:extLst>
      <p:ext uri="{BB962C8B-B14F-4D97-AF65-F5344CB8AC3E}">
        <p14:creationId xmlns:p14="http://schemas.microsoft.com/office/powerpoint/2010/main" val="3996091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6A5A7-19F1-FC39-9E4C-5E63661A4633}"/>
              </a:ext>
            </a:extLst>
          </p:cNvPr>
          <p:cNvSpPr>
            <a:spLocks noGrp="1"/>
          </p:cNvSpPr>
          <p:nvPr>
            <p:ph type="title"/>
          </p:nvPr>
        </p:nvSpPr>
        <p:spPr>
          <a:xfrm>
            <a:off x="318247" y="365127"/>
            <a:ext cx="11555507" cy="1325563"/>
          </a:xfrm>
        </p:spPr>
        <p:txBody>
          <a:bodyPr/>
          <a:lstStyle/>
          <a:p>
            <a:r>
              <a:rPr lang="en-US" dirty="0"/>
              <a:t>Title IX Regulatory Update</a:t>
            </a:r>
          </a:p>
        </p:txBody>
      </p:sp>
      <p:sp>
        <p:nvSpPr>
          <p:cNvPr id="3" name="Content Placeholder 2">
            <a:extLst>
              <a:ext uri="{FF2B5EF4-FFF2-40B4-BE49-F238E27FC236}">
                <a16:creationId xmlns:a16="http://schemas.microsoft.com/office/drawing/2014/main" id="{9FC3FD3E-4DEE-5D99-4D28-1FA06D57A49C}"/>
              </a:ext>
            </a:extLst>
          </p:cNvPr>
          <p:cNvSpPr>
            <a:spLocks noGrp="1"/>
          </p:cNvSpPr>
          <p:nvPr>
            <p:ph idx="1"/>
          </p:nvPr>
        </p:nvSpPr>
        <p:spPr>
          <a:xfrm>
            <a:off x="318247" y="1690688"/>
            <a:ext cx="11555507" cy="4486275"/>
          </a:xfrm>
          <a:noFill/>
        </p:spPr>
        <p:txBody>
          <a:bodyPr>
            <a:normAutofit/>
          </a:bodyPr>
          <a:lstStyle/>
          <a:p>
            <a:r>
              <a:rPr lang="en-US" i="1" dirty="0"/>
              <a:t>Defending Women From Gender Ideology Extremism and Restoring Biological Truth to the Federal Government </a:t>
            </a:r>
            <a:r>
              <a:rPr lang="en-US" dirty="0"/>
              <a:t>Executive Order</a:t>
            </a:r>
          </a:p>
          <a:p>
            <a:pPr lvl="1"/>
            <a:r>
              <a:rPr lang="en-US" sz="2800" dirty="0"/>
              <a:t>Each Federal agency must apply statutes, regulations, and guidance using the following definitions:</a:t>
            </a:r>
          </a:p>
          <a:p>
            <a:pPr lvl="2"/>
            <a:r>
              <a:rPr lang="en-US" sz="2400" dirty="0"/>
              <a:t>“Sex” shall refer to an individual’s immutable biological classification as either male or female.  “Sex” is not a synonym for and does not include the concept of “gender identity.”</a:t>
            </a:r>
          </a:p>
          <a:p>
            <a:pPr>
              <a:lnSpc>
                <a:spcPct val="100000"/>
              </a:lnSpc>
              <a:spcBef>
                <a:spcPts val="0"/>
              </a:spcBef>
              <a:defRPr/>
            </a:pPr>
            <a:r>
              <a:rPr lang="en-US" dirty="0"/>
              <a:t>ED has stated in its regulatory agenda that it will amend the Title IX regulations to more closely align with the </a:t>
            </a:r>
            <a:r>
              <a:rPr lang="en-US" i="1" dirty="0"/>
              <a:t>Defending Women</a:t>
            </a:r>
            <a:r>
              <a:rPr lang="en-US" dirty="0"/>
              <a:t> Executive Order </a:t>
            </a:r>
            <a:endParaRPr lang="en-US" dirty="0">
              <a:latin typeface="Instrument Sans"/>
            </a:endParaRPr>
          </a:p>
          <a:p>
            <a:endParaRPr lang="en-US" dirty="0"/>
          </a:p>
          <a:p>
            <a:pPr lvl="1"/>
            <a:endParaRPr lang="en-US" sz="2800" dirty="0"/>
          </a:p>
          <a:p>
            <a:pPr lvl="1"/>
            <a:endParaRPr lang="en-US" sz="2800" dirty="0"/>
          </a:p>
        </p:txBody>
      </p:sp>
      <p:sp>
        <p:nvSpPr>
          <p:cNvPr id="4" name="Slide Number Placeholder 3">
            <a:extLst>
              <a:ext uri="{FF2B5EF4-FFF2-40B4-BE49-F238E27FC236}">
                <a16:creationId xmlns:a16="http://schemas.microsoft.com/office/drawing/2014/main" id="{2E921BD7-4DD3-C9A6-9024-AB2F23A58EF3}"/>
              </a:ext>
            </a:extLst>
          </p:cNvPr>
          <p:cNvSpPr>
            <a:spLocks noGrp="1"/>
          </p:cNvSpPr>
          <p:nvPr>
            <p:ph type="sldNum" sz="quarter" idx="12"/>
          </p:nvPr>
        </p:nvSpPr>
        <p:spPr>
          <a:xfrm>
            <a:off x="9130553" y="6356351"/>
            <a:ext cx="2743200" cy="365125"/>
          </a:xfrm>
        </p:spPr>
        <p:txBody>
          <a:bodyPr/>
          <a:lstStyle/>
          <a:p>
            <a:fld id="{7C128671-D032-469D-8723-87B14E1C74F3}" type="slidenum">
              <a:rPr lang="en-US" smtClean="0"/>
              <a:pPr/>
              <a:t>27</a:t>
            </a:fld>
            <a:endParaRPr lang="en-US"/>
          </a:p>
        </p:txBody>
      </p:sp>
    </p:spTree>
    <p:extLst>
      <p:ext uri="{BB962C8B-B14F-4D97-AF65-F5344CB8AC3E}">
        <p14:creationId xmlns:p14="http://schemas.microsoft.com/office/powerpoint/2010/main" val="1637630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0D1E-474C-85DB-8655-8ED2DDDBA696}"/>
              </a:ext>
            </a:extLst>
          </p:cNvPr>
          <p:cNvSpPr>
            <a:spLocks noGrp="1"/>
          </p:cNvSpPr>
          <p:nvPr>
            <p:ph type="title"/>
          </p:nvPr>
        </p:nvSpPr>
        <p:spPr>
          <a:xfrm>
            <a:off x="435328" y="319620"/>
            <a:ext cx="6924115" cy="994172"/>
          </a:xfrm>
        </p:spPr>
        <p:txBody>
          <a:bodyPr anchor="ctr">
            <a:normAutofit/>
          </a:bodyPr>
          <a:lstStyle/>
          <a:p>
            <a:r>
              <a:rPr lang="en-US" dirty="0"/>
              <a:t>Title IX Regulatory Update</a:t>
            </a:r>
          </a:p>
        </p:txBody>
      </p:sp>
      <p:sp>
        <p:nvSpPr>
          <p:cNvPr id="3" name="Content Placeholder 2">
            <a:extLst>
              <a:ext uri="{FF2B5EF4-FFF2-40B4-BE49-F238E27FC236}">
                <a16:creationId xmlns:a16="http://schemas.microsoft.com/office/drawing/2014/main" id="{83279735-70CF-D8FC-34D5-6599EE207B9B}"/>
              </a:ext>
            </a:extLst>
          </p:cNvPr>
          <p:cNvSpPr>
            <a:spLocks noGrp="1"/>
          </p:cNvSpPr>
          <p:nvPr>
            <p:ph sz="half" idx="1"/>
          </p:nvPr>
        </p:nvSpPr>
        <p:spPr>
          <a:xfrm>
            <a:off x="517209" y="1313792"/>
            <a:ext cx="6842234" cy="4941754"/>
          </a:xfrm>
        </p:spPr>
        <p:txBody>
          <a:bodyPr>
            <a:normAutofit/>
          </a:bodyPr>
          <a:lstStyle/>
          <a:p>
            <a:r>
              <a:rPr lang="en-US" sz="2400" i="1" dirty="0"/>
              <a:t>Keeping Men Out of Women’s Sports</a:t>
            </a:r>
            <a:r>
              <a:rPr lang="en-US" sz="2400" dirty="0"/>
              <a:t> Executive Order</a:t>
            </a:r>
          </a:p>
          <a:p>
            <a:pPr lvl="1"/>
            <a:r>
              <a:rPr lang="en-US" dirty="0"/>
              <a:t>Establishes a policy to rescind all funds from education programs that “deprive women and girls of fair athletic opportunities”</a:t>
            </a:r>
          </a:p>
          <a:p>
            <a:pPr lvl="1"/>
            <a:r>
              <a:rPr lang="en-US" dirty="0"/>
              <a:t>Orders ED to prioritize enforcement actions against educational institutions allowing transgender women to compete in women’s sports</a:t>
            </a:r>
          </a:p>
          <a:p>
            <a:pPr lvl="1"/>
            <a:r>
              <a:rPr lang="en-US" dirty="0"/>
              <a:t>Orders ED to update regulations and policy guidance by clearly specifying and clarifying that women’s sports are reserved for women</a:t>
            </a:r>
          </a:p>
        </p:txBody>
      </p:sp>
      <p:pic>
        <p:nvPicPr>
          <p:cNvPr id="6" name="Picture 5" descr="A drawing of girls in a locker room&#10;&#10;Description automatically generated">
            <a:extLst>
              <a:ext uri="{FF2B5EF4-FFF2-40B4-BE49-F238E27FC236}">
                <a16:creationId xmlns:a16="http://schemas.microsoft.com/office/drawing/2014/main" id="{40DA4F4F-8C43-756E-2AA1-A033A6BEEC29}"/>
              </a:ext>
            </a:extLst>
          </p:cNvPr>
          <p:cNvPicPr>
            <a:picLocks noChangeAspect="1"/>
          </p:cNvPicPr>
          <p:nvPr/>
        </p:nvPicPr>
        <p:blipFill>
          <a:blip r:embed="rId3" cstate="print">
            <a:extLst>
              <a:ext uri="{28A0092B-C50C-407E-A947-70E740481C1C}">
                <a14:useLocalDpi xmlns:a14="http://schemas.microsoft.com/office/drawing/2010/main" val="0"/>
              </a:ext>
            </a:extLst>
          </a:blip>
          <a:srcRect l="15618" r="-1" b="-1"/>
          <a:stretch/>
        </p:blipFill>
        <p:spPr>
          <a:xfrm>
            <a:off x="7923102" y="2275030"/>
            <a:ext cx="3904088" cy="3065180"/>
          </a:xfrm>
          <a:prstGeom prst="rect">
            <a:avLst/>
          </a:prstGeom>
          <a:noFill/>
        </p:spPr>
      </p:pic>
      <p:sp>
        <p:nvSpPr>
          <p:cNvPr id="4" name="Slide Number Placeholder 3">
            <a:extLst>
              <a:ext uri="{FF2B5EF4-FFF2-40B4-BE49-F238E27FC236}">
                <a16:creationId xmlns:a16="http://schemas.microsoft.com/office/drawing/2014/main" id="{98013B7A-FFD1-A08D-F3B0-587AF4EEDE79}"/>
              </a:ext>
            </a:extLst>
          </p:cNvPr>
          <p:cNvSpPr>
            <a:spLocks noGrp="1"/>
          </p:cNvSpPr>
          <p:nvPr>
            <p:ph type="sldNum" sz="quarter" idx="12"/>
          </p:nvPr>
        </p:nvSpPr>
        <p:spPr>
          <a:xfrm>
            <a:off x="9875146" y="6255546"/>
            <a:ext cx="2057400" cy="273844"/>
          </a:xfrm>
        </p:spPr>
        <p:txBody>
          <a:bodyPr anchor="ctr">
            <a:normAutofit lnSpcReduction="10000"/>
          </a:bodyPr>
          <a:lstStyle/>
          <a:p>
            <a:pPr>
              <a:spcAft>
                <a:spcPts val="450"/>
              </a:spcAft>
            </a:pPr>
            <a:fld id="{7C128671-D032-469D-8723-87B14E1C74F3}" type="slidenum">
              <a:rPr lang="en-US" smtClean="0"/>
              <a:pPr>
                <a:spcAft>
                  <a:spcPts val="450"/>
                </a:spcAft>
              </a:pPr>
              <a:t>28</a:t>
            </a:fld>
            <a:endParaRPr lang="en-US"/>
          </a:p>
        </p:txBody>
      </p:sp>
    </p:spTree>
    <p:extLst>
      <p:ext uri="{BB962C8B-B14F-4D97-AF65-F5344CB8AC3E}">
        <p14:creationId xmlns:p14="http://schemas.microsoft.com/office/powerpoint/2010/main" val="1428602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6DD36-6C48-E18B-C63F-895A2BC82E29}"/>
              </a:ext>
            </a:extLst>
          </p:cNvPr>
          <p:cNvSpPr>
            <a:spLocks noGrp="1"/>
          </p:cNvSpPr>
          <p:nvPr>
            <p:ph type="title"/>
          </p:nvPr>
        </p:nvSpPr>
        <p:spPr>
          <a:noFill/>
        </p:spPr>
        <p:txBody>
          <a:bodyPr/>
          <a:lstStyle/>
          <a:p>
            <a:r>
              <a:rPr lang="en-US" dirty="0"/>
              <a:t>Supreme Court Transgender Athlete Decision</a:t>
            </a:r>
          </a:p>
        </p:txBody>
      </p:sp>
      <p:sp>
        <p:nvSpPr>
          <p:cNvPr id="3" name="Content Placeholder 2">
            <a:extLst>
              <a:ext uri="{FF2B5EF4-FFF2-40B4-BE49-F238E27FC236}">
                <a16:creationId xmlns:a16="http://schemas.microsoft.com/office/drawing/2014/main" id="{4FD19609-F136-89D3-6CFA-52C9187225B0}"/>
              </a:ext>
            </a:extLst>
          </p:cNvPr>
          <p:cNvSpPr>
            <a:spLocks noGrp="1"/>
          </p:cNvSpPr>
          <p:nvPr>
            <p:ph idx="1"/>
          </p:nvPr>
        </p:nvSpPr>
        <p:spPr>
          <a:noFill/>
        </p:spPr>
        <p:txBody>
          <a:bodyPr>
            <a:normAutofit/>
          </a:bodyPr>
          <a:lstStyle/>
          <a:p>
            <a:r>
              <a:rPr lang="en-US" dirty="0"/>
              <a:t>Upheld state laws in Idaho and West Virginia restricting transgender athletes from participating in women's sports</a:t>
            </a:r>
          </a:p>
          <a:p>
            <a:pPr lvl="1"/>
            <a:r>
              <a:rPr lang="en-US" dirty="0"/>
              <a:t>State interest in safety and competitive fairness</a:t>
            </a:r>
          </a:p>
          <a:p>
            <a:r>
              <a:rPr lang="en-US" dirty="0"/>
              <a:t>Concluded laws do not violate Title IX or the equal protection clause</a:t>
            </a:r>
          </a:p>
          <a:p>
            <a:r>
              <a:rPr lang="en-US" dirty="0"/>
              <a:t>Effectively approved 27 state laws that ban transgender athletes from participating on sports teams consistent with their gender identity</a:t>
            </a:r>
          </a:p>
          <a:p>
            <a:r>
              <a:rPr lang="en-US" dirty="0"/>
              <a:t>Does not address whether, under Title IX, schools/states may </a:t>
            </a:r>
            <a:r>
              <a:rPr lang="en-US" i="1" dirty="0"/>
              <a:t>permit</a:t>
            </a:r>
            <a:r>
              <a:rPr lang="en-US" dirty="0"/>
              <a:t> transgender athletes to participate on female sports teams</a:t>
            </a:r>
          </a:p>
          <a:p>
            <a:r>
              <a:rPr lang="en-US" dirty="0"/>
              <a:t>Does not address or limit participation by biological females on male or co-ed sports teams</a:t>
            </a:r>
          </a:p>
        </p:txBody>
      </p:sp>
      <p:sp>
        <p:nvSpPr>
          <p:cNvPr id="4" name="Slide Number Placeholder 3">
            <a:extLst>
              <a:ext uri="{FF2B5EF4-FFF2-40B4-BE49-F238E27FC236}">
                <a16:creationId xmlns:a16="http://schemas.microsoft.com/office/drawing/2014/main" id="{149CE978-7694-07D6-7DC1-1CC0C7AA840E}"/>
              </a:ext>
            </a:extLst>
          </p:cNvPr>
          <p:cNvSpPr>
            <a:spLocks noGrp="1"/>
          </p:cNvSpPr>
          <p:nvPr>
            <p:ph type="sldNum" sz="quarter" idx="12"/>
          </p:nvPr>
        </p:nvSpPr>
        <p:spPr/>
        <p:txBody>
          <a:bodyPr/>
          <a:lstStyle/>
          <a:p>
            <a:fld id="{7C128671-D032-469D-8723-87B14E1C74F3}" type="slidenum">
              <a:rPr lang="en-US" smtClean="0"/>
              <a:t>29</a:t>
            </a:fld>
            <a:endParaRPr lang="en-US" dirty="0"/>
          </a:p>
        </p:txBody>
      </p:sp>
    </p:spTree>
    <p:extLst>
      <p:ext uri="{BB962C8B-B14F-4D97-AF65-F5344CB8AC3E}">
        <p14:creationId xmlns:p14="http://schemas.microsoft.com/office/powerpoint/2010/main" val="3143649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B1FD3-C4E4-B5B0-0DCF-22C610D03D1E}"/>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350E2966-39BB-9B6E-9C0B-047C31D23D1F}"/>
              </a:ext>
            </a:extLst>
          </p:cNvPr>
          <p:cNvSpPr>
            <a:spLocks noGrp="1"/>
          </p:cNvSpPr>
          <p:nvPr>
            <p:ph idx="1"/>
          </p:nvPr>
        </p:nvSpPr>
        <p:spPr/>
        <p:txBody>
          <a:bodyPr>
            <a:normAutofit/>
          </a:bodyPr>
          <a:lstStyle/>
          <a:p>
            <a:pPr marL="514350" indent="-514350">
              <a:buFont typeface="+mj-lt"/>
              <a:buAutoNum type="arabicPeriod"/>
            </a:pPr>
            <a:r>
              <a:rPr lang="en-US" dirty="0"/>
              <a:t>Legal Overview </a:t>
            </a:r>
          </a:p>
          <a:p>
            <a:pPr marL="514350" indent="-514350">
              <a:buFont typeface="+mj-lt"/>
              <a:buAutoNum type="arabicPeriod"/>
            </a:pPr>
            <a:r>
              <a:rPr lang="en-US" dirty="0"/>
              <a:t>Defining Sexual Misconduct</a:t>
            </a:r>
          </a:p>
          <a:p>
            <a:pPr marL="514350" indent="-514350">
              <a:buFont typeface="+mj-lt"/>
              <a:buAutoNum type="arabicPeriod"/>
            </a:pPr>
            <a:r>
              <a:rPr lang="en-US" dirty="0"/>
              <a:t>Role of the Title IX Coordinator</a:t>
            </a:r>
          </a:p>
          <a:p>
            <a:pPr marL="514350" indent="-514350">
              <a:buFont typeface="+mj-lt"/>
              <a:buAutoNum type="arabicPeriod"/>
            </a:pPr>
            <a:r>
              <a:rPr lang="en-US" dirty="0"/>
              <a:t>Responding to a Report</a:t>
            </a:r>
          </a:p>
          <a:p>
            <a:pPr marL="514350" indent="-514350">
              <a:buFont typeface="+mj-lt"/>
              <a:buAutoNum type="arabicPeriod"/>
            </a:pPr>
            <a:r>
              <a:rPr lang="en-US" dirty="0"/>
              <a:t>Informal Resolution</a:t>
            </a:r>
          </a:p>
          <a:p>
            <a:pPr marL="514350" indent="-514350">
              <a:buFont typeface="+mj-lt"/>
              <a:buAutoNum type="arabicPeriod"/>
            </a:pPr>
            <a:r>
              <a:rPr lang="en-US" dirty="0"/>
              <a:t>Formal Resolution Process</a:t>
            </a:r>
          </a:p>
          <a:p>
            <a:pPr marL="514350" indent="-514350">
              <a:buFont typeface="+mj-lt"/>
              <a:buAutoNum type="arabicPeriod"/>
            </a:pPr>
            <a:r>
              <a:rPr lang="en-US" dirty="0"/>
              <a:t>Case Studies</a:t>
            </a:r>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C90067B0-ECA3-6D86-9D42-FC52F4E5B75D}"/>
              </a:ext>
            </a:extLst>
          </p:cNvPr>
          <p:cNvSpPr>
            <a:spLocks noGrp="1"/>
          </p:cNvSpPr>
          <p:nvPr>
            <p:ph type="sldNum" sz="quarter" idx="12"/>
          </p:nvPr>
        </p:nvSpPr>
        <p:spPr/>
        <p:txBody>
          <a:bodyPr/>
          <a:lstStyle/>
          <a:p>
            <a:fld id="{7C128671-D032-469D-8723-87B14E1C74F3}" type="slidenum">
              <a:rPr lang="en-US" smtClean="0"/>
              <a:t>3</a:t>
            </a:fld>
            <a:endParaRPr lang="en-US"/>
          </a:p>
        </p:txBody>
      </p:sp>
      <p:pic>
        <p:nvPicPr>
          <p:cNvPr id="10" name="Picture 9" descr="A sketch of a square object&#10;&#10;Description automatically generated">
            <a:extLst>
              <a:ext uri="{FF2B5EF4-FFF2-40B4-BE49-F238E27FC236}">
                <a16:creationId xmlns:a16="http://schemas.microsoft.com/office/drawing/2014/main" id="{F93F0121-F5BF-7CD3-3D69-7B40115EBD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4624" y="2204981"/>
            <a:ext cx="2677256" cy="2448038"/>
          </a:xfrm>
          <a:prstGeom prst="rect">
            <a:avLst/>
          </a:prstGeom>
        </p:spPr>
      </p:pic>
    </p:spTree>
    <p:extLst>
      <p:ext uri="{BB962C8B-B14F-4D97-AF65-F5344CB8AC3E}">
        <p14:creationId xmlns:p14="http://schemas.microsoft.com/office/powerpoint/2010/main" val="1781463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A7831-01C0-877B-D497-EC575817D18F}"/>
              </a:ext>
            </a:extLst>
          </p:cNvPr>
          <p:cNvSpPr>
            <a:spLocks noGrp="1"/>
          </p:cNvSpPr>
          <p:nvPr>
            <p:ph type="title"/>
          </p:nvPr>
        </p:nvSpPr>
        <p:spPr/>
        <p:txBody>
          <a:bodyPr/>
          <a:lstStyle/>
          <a:p>
            <a:r>
              <a:rPr lang="en-US" dirty="0"/>
              <a:t>Upcoming Supreme Court Employee Case</a:t>
            </a:r>
          </a:p>
        </p:txBody>
      </p:sp>
      <p:sp>
        <p:nvSpPr>
          <p:cNvPr id="3" name="Content Placeholder 2">
            <a:extLst>
              <a:ext uri="{FF2B5EF4-FFF2-40B4-BE49-F238E27FC236}">
                <a16:creationId xmlns:a16="http://schemas.microsoft.com/office/drawing/2014/main" id="{A2E357C6-9568-B246-CFAE-92D7A19B28D5}"/>
              </a:ext>
            </a:extLst>
          </p:cNvPr>
          <p:cNvSpPr>
            <a:spLocks noGrp="1"/>
          </p:cNvSpPr>
          <p:nvPr>
            <p:ph idx="1"/>
          </p:nvPr>
        </p:nvSpPr>
        <p:spPr>
          <a:noFill/>
        </p:spPr>
        <p:txBody>
          <a:bodyPr>
            <a:normAutofit/>
          </a:bodyPr>
          <a:lstStyle/>
          <a:p>
            <a:pPr marL="0" indent="0">
              <a:buNone/>
            </a:pPr>
            <a:r>
              <a:rPr lang="en-US" i="1" dirty="0"/>
              <a:t>Crowther v. Board of Regents of the University System of Georgia</a:t>
            </a:r>
          </a:p>
          <a:p>
            <a:r>
              <a:rPr lang="en-US" dirty="0"/>
              <a:t>Question for the Supreme Court: </a:t>
            </a:r>
          </a:p>
          <a:p>
            <a:pPr lvl="1"/>
            <a:r>
              <a:rPr lang="en-US" dirty="0"/>
              <a:t>Can employees of federally funded educational institutions use Title IX as a vehicle for workplace claims of sex discrimination or harassment or must those claims be brought only under Title VII?</a:t>
            </a:r>
          </a:p>
          <a:p>
            <a:r>
              <a:rPr lang="en-US" dirty="0"/>
              <a:t>Unlikely to impact institution’s process or administrative enforcement</a:t>
            </a:r>
          </a:p>
        </p:txBody>
      </p:sp>
      <p:sp>
        <p:nvSpPr>
          <p:cNvPr id="4" name="Slide Number Placeholder 3">
            <a:extLst>
              <a:ext uri="{FF2B5EF4-FFF2-40B4-BE49-F238E27FC236}">
                <a16:creationId xmlns:a16="http://schemas.microsoft.com/office/drawing/2014/main" id="{C62F9FD2-5843-04F3-E2AF-BAC74E2519BA}"/>
              </a:ext>
            </a:extLst>
          </p:cNvPr>
          <p:cNvSpPr>
            <a:spLocks noGrp="1"/>
          </p:cNvSpPr>
          <p:nvPr>
            <p:ph type="sldNum" sz="quarter" idx="12"/>
          </p:nvPr>
        </p:nvSpPr>
        <p:spPr/>
        <p:txBody>
          <a:bodyPr/>
          <a:lstStyle/>
          <a:p>
            <a:fld id="{7C128671-D032-469D-8723-87B14E1C74F3}" type="slidenum">
              <a:rPr lang="en-US" smtClean="0"/>
              <a:t>30</a:t>
            </a:fld>
            <a:endParaRPr lang="en-US"/>
          </a:p>
        </p:txBody>
      </p:sp>
    </p:spTree>
    <p:extLst>
      <p:ext uri="{BB962C8B-B14F-4D97-AF65-F5344CB8AC3E}">
        <p14:creationId xmlns:p14="http://schemas.microsoft.com/office/powerpoint/2010/main" val="1391399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5F2A6-947B-4F1B-919C-EF01B043AF80}"/>
              </a:ext>
            </a:extLst>
          </p:cNvPr>
          <p:cNvSpPr>
            <a:spLocks noGrp="1"/>
          </p:cNvSpPr>
          <p:nvPr>
            <p:ph type="title"/>
          </p:nvPr>
        </p:nvSpPr>
        <p:spPr>
          <a:xfrm>
            <a:off x="318247" y="365127"/>
            <a:ext cx="11555507" cy="1325563"/>
          </a:xfrm>
        </p:spPr>
        <p:txBody>
          <a:bodyPr/>
          <a:lstStyle/>
          <a:p>
            <a:r>
              <a:rPr lang="en-US" dirty="0"/>
              <a:t>VAWA Reauthorized</a:t>
            </a:r>
          </a:p>
        </p:txBody>
      </p:sp>
      <p:sp>
        <p:nvSpPr>
          <p:cNvPr id="3" name="Content Placeholder 2">
            <a:extLst>
              <a:ext uri="{FF2B5EF4-FFF2-40B4-BE49-F238E27FC236}">
                <a16:creationId xmlns:a16="http://schemas.microsoft.com/office/drawing/2014/main" id="{483A9F52-1D7A-456C-9DC4-457D16F9EE62}"/>
              </a:ext>
            </a:extLst>
          </p:cNvPr>
          <p:cNvSpPr>
            <a:spLocks noGrp="1"/>
          </p:cNvSpPr>
          <p:nvPr>
            <p:ph idx="1"/>
          </p:nvPr>
        </p:nvSpPr>
        <p:spPr>
          <a:xfrm>
            <a:off x="318247" y="1690688"/>
            <a:ext cx="11555507" cy="4486275"/>
          </a:xfrm>
          <a:noFill/>
        </p:spPr>
        <p:txBody>
          <a:bodyPr>
            <a:normAutofit/>
          </a:bodyPr>
          <a:lstStyle/>
          <a:p>
            <a:r>
              <a:rPr lang="en-US" dirty="0"/>
              <a:t>Reauthorized in March 2022 (effective October 1, 2022)</a:t>
            </a:r>
          </a:p>
          <a:p>
            <a:r>
              <a:rPr lang="en-US" dirty="0"/>
              <a:t>Revised domestic violence definition (above)</a:t>
            </a:r>
          </a:p>
          <a:p>
            <a:r>
              <a:rPr lang="en-US" dirty="0"/>
              <a:t>Online survey tool for campus safety</a:t>
            </a:r>
          </a:p>
          <a:p>
            <a:pPr lvl="1"/>
            <a:r>
              <a:rPr lang="en-US" dirty="0"/>
              <a:t>Institutions must administer within one year of availability</a:t>
            </a:r>
          </a:p>
          <a:p>
            <a:pPr lvl="1"/>
            <a:r>
              <a:rPr lang="en-US" dirty="0"/>
              <a:t>Still not available</a:t>
            </a:r>
          </a:p>
          <a:p>
            <a:r>
              <a:rPr lang="en-US" dirty="0"/>
              <a:t>Task Force on sexual violence in education</a:t>
            </a:r>
          </a:p>
          <a:p>
            <a:pPr lvl="1"/>
            <a:r>
              <a:rPr lang="en-US" dirty="0"/>
              <a:t>Includes assessing </a:t>
            </a:r>
            <a:r>
              <a:rPr lang="en-US" dirty="0" err="1"/>
              <a:t>ED’s</a:t>
            </a:r>
            <a:r>
              <a:rPr lang="en-US" dirty="0"/>
              <a:t> ability to levy fines for Title IX noncompliance</a:t>
            </a:r>
          </a:p>
          <a:p>
            <a:r>
              <a:rPr lang="en-US" dirty="0"/>
              <a:t>Special grants for prevention programs</a:t>
            </a:r>
          </a:p>
          <a:p>
            <a:endParaRPr lang="en-US" dirty="0"/>
          </a:p>
          <a:p>
            <a:endParaRPr lang="en-US" dirty="0"/>
          </a:p>
        </p:txBody>
      </p:sp>
      <p:sp>
        <p:nvSpPr>
          <p:cNvPr id="4" name="Slide Number Placeholder 3">
            <a:extLst>
              <a:ext uri="{FF2B5EF4-FFF2-40B4-BE49-F238E27FC236}">
                <a16:creationId xmlns:a16="http://schemas.microsoft.com/office/drawing/2014/main" id="{73F8E900-C0E2-4D60-9CC3-17B91A0A6388}"/>
              </a:ext>
            </a:extLst>
          </p:cNvPr>
          <p:cNvSpPr>
            <a:spLocks noGrp="1"/>
          </p:cNvSpPr>
          <p:nvPr>
            <p:ph type="sldNum" sz="quarter" idx="12"/>
          </p:nvPr>
        </p:nvSpPr>
        <p:spPr>
          <a:xfrm>
            <a:off x="9130553" y="6356351"/>
            <a:ext cx="2743200" cy="365125"/>
          </a:xfrm>
        </p:spPr>
        <p:txBody>
          <a:bodyPr/>
          <a:lstStyle/>
          <a:p>
            <a:fld id="{673B3791-6F44-4A52-AF9E-B67D299A9E14}" type="slidenum">
              <a:rPr lang="en-US" smtClean="0"/>
              <a:pPr/>
              <a:t>31</a:t>
            </a:fld>
            <a:endParaRPr lang="en-US" dirty="0"/>
          </a:p>
        </p:txBody>
      </p:sp>
    </p:spTree>
    <p:extLst>
      <p:ext uri="{BB962C8B-B14F-4D97-AF65-F5344CB8AC3E}">
        <p14:creationId xmlns:p14="http://schemas.microsoft.com/office/powerpoint/2010/main" val="2872812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13BAA-ABAD-D64C-4923-CF0B3F7EDB64}"/>
              </a:ext>
            </a:extLst>
          </p:cNvPr>
          <p:cNvSpPr>
            <a:spLocks noGrp="1"/>
          </p:cNvSpPr>
          <p:nvPr>
            <p:ph type="title"/>
          </p:nvPr>
        </p:nvSpPr>
        <p:spPr/>
        <p:txBody>
          <a:bodyPr/>
          <a:lstStyle/>
          <a:p>
            <a:r>
              <a:rPr lang="en-US" dirty="0"/>
              <a:t>Defining Sexual Misconduct</a:t>
            </a:r>
          </a:p>
        </p:txBody>
      </p:sp>
      <p:sp>
        <p:nvSpPr>
          <p:cNvPr id="4" name="Slide Number Placeholder 3">
            <a:extLst>
              <a:ext uri="{FF2B5EF4-FFF2-40B4-BE49-F238E27FC236}">
                <a16:creationId xmlns:a16="http://schemas.microsoft.com/office/drawing/2014/main" id="{E1E798D5-8FC9-1510-7534-897C2830E0BF}"/>
              </a:ext>
            </a:extLst>
          </p:cNvPr>
          <p:cNvSpPr>
            <a:spLocks noGrp="1"/>
          </p:cNvSpPr>
          <p:nvPr>
            <p:ph type="sldNum" sz="quarter" idx="12"/>
          </p:nvPr>
        </p:nvSpPr>
        <p:spPr/>
        <p:txBody>
          <a:bodyPr/>
          <a:lstStyle/>
          <a:p>
            <a:fld id="{7C128671-D032-469D-8723-87B14E1C74F3}" type="slidenum">
              <a:rPr lang="en-US" smtClean="0"/>
              <a:t>32</a:t>
            </a:fld>
            <a:endParaRPr lang="en-US"/>
          </a:p>
        </p:txBody>
      </p:sp>
    </p:spTree>
    <p:extLst>
      <p:ext uri="{BB962C8B-B14F-4D97-AF65-F5344CB8AC3E}">
        <p14:creationId xmlns:p14="http://schemas.microsoft.com/office/powerpoint/2010/main" val="6649538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842" y="281464"/>
            <a:ext cx="7982899" cy="1143000"/>
          </a:xfrm>
          <a:noFill/>
        </p:spPr>
        <p:txBody>
          <a:bodyPr>
            <a:normAutofit/>
          </a:bodyPr>
          <a:lstStyle/>
          <a:p>
            <a:r>
              <a:rPr lang="en-US" dirty="0"/>
              <a:t>Title IX—Sexual Harassment</a:t>
            </a:r>
          </a:p>
        </p:txBody>
      </p:sp>
      <p:sp>
        <p:nvSpPr>
          <p:cNvPr id="4" name="Slide Number Placeholder 3"/>
          <p:cNvSpPr>
            <a:spLocks noGrp="1"/>
          </p:cNvSpPr>
          <p:nvPr>
            <p:ph type="sldNum" sz="quarter" idx="12"/>
          </p:nvPr>
        </p:nvSpPr>
        <p:spPr/>
        <p:txBody>
          <a:bodyPr/>
          <a:lstStyle/>
          <a:p>
            <a:fld id="{673B3791-6F44-4A52-AF9E-B67D299A9E14}" type="slidenum">
              <a:rPr lang="en-US" smtClean="0"/>
              <a:pPr/>
              <a:t>33</a:t>
            </a:fld>
            <a:endParaRPr lang="en-US" dirty="0"/>
          </a:p>
        </p:txBody>
      </p:sp>
      <p:sp>
        <p:nvSpPr>
          <p:cNvPr id="7" name="TextBox 6"/>
          <p:cNvSpPr txBox="1"/>
          <p:nvPr/>
        </p:nvSpPr>
        <p:spPr>
          <a:xfrm>
            <a:off x="7881122" y="4800601"/>
            <a:ext cx="1720078" cy="584775"/>
          </a:xfrm>
          <a:prstGeom prst="rect">
            <a:avLst/>
          </a:prstGeom>
          <a:noFill/>
        </p:spPr>
        <p:txBody>
          <a:bodyPr wrap="square" rtlCol="0">
            <a:spAutoFit/>
          </a:bodyPr>
          <a:lstStyle/>
          <a:p>
            <a:pPr algn="ctr"/>
            <a:r>
              <a:rPr lang="en-US" sz="1600" b="1" dirty="0">
                <a:solidFill>
                  <a:schemeClr val="bg1"/>
                </a:solidFill>
              </a:rPr>
              <a:t>sexual assault &amp; VAWA crimes</a:t>
            </a:r>
          </a:p>
        </p:txBody>
      </p:sp>
      <p:sp>
        <p:nvSpPr>
          <p:cNvPr id="12" name="Content Placeholder 2">
            <a:extLst>
              <a:ext uri="{FF2B5EF4-FFF2-40B4-BE49-F238E27FC236}">
                <a16:creationId xmlns:a16="http://schemas.microsoft.com/office/drawing/2014/main" id="{A7EE54CB-FDED-CFCA-A511-0EFA2A31DE4B}"/>
              </a:ext>
            </a:extLst>
          </p:cNvPr>
          <p:cNvSpPr>
            <a:spLocks noGrp="1"/>
          </p:cNvSpPr>
          <p:nvPr>
            <p:ph idx="1"/>
          </p:nvPr>
        </p:nvSpPr>
        <p:spPr>
          <a:xfrm>
            <a:off x="318247" y="1690688"/>
            <a:ext cx="11555506" cy="4486275"/>
          </a:xfrm>
        </p:spPr>
        <p:txBody>
          <a:bodyPr>
            <a:normAutofit/>
          </a:bodyPr>
          <a:lstStyle/>
          <a:p>
            <a:r>
              <a:rPr lang="en-US" dirty="0"/>
              <a:t>Conduct </a:t>
            </a:r>
            <a:r>
              <a:rPr lang="en-US" i="1" dirty="0"/>
              <a:t>on the basis of sex </a:t>
            </a:r>
            <a:r>
              <a:rPr lang="en-US" dirty="0"/>
              <a:t>that satisfies one or more of the following:</a:t>
            </a:r>
            <a:endParaRPr lang="en-US" i="1" dirty="0"/>
          </a:p>
          <a:p>
            <a:pPr lvl="1"/>
            <a:r>
              <a:rPr lang="en-US" dirty="0"/>
              <a:t>Quid pro quo</a:t>
            </a:r>
          </a:p>
          <a:p>
            <a:pPr lvl="1"/>
            <a:r>
              <a:rPr lang="en-US" dirty="0"/>
              <a:t>Hostile environment</a:t>
            </a:r>
          </a:p>
          <a:p>
            <a:pPr lvl="1"/>
            <a:r>
              <a:rPr lang="en-US" dirty="0"/>
              <a:t>Sexual assault and VAWA crimes</a:t>
            </a:r>
          </a:p>
          <a:p>
            <a:pPr lvl="0"/>
            <a:endParaRPr lang="en-US" dirty="0"/>
          </a:p>
          <a:p>
            <a:pPr marL="0" lvl="0" indent="0">
              <a:buNone/>
            </a:pPr>
            <a:endParaRPr lang="en-US" dirty="0"/>
          </a:p>
          <a:p>
            <a:pPr lvl="0"/>
            <a:endParaRPr lang="en-US" b="1" dirty="0"/>
          </a:p>
          <a:p>
            <a:pPr lvl="0"/>
            <a:endParaRPr lang="en-US" dirty="0"/>
          </a:p>
          <a:p>
            <a:endParaRPr lang="en-US" dirty="0"/>
          </a:p>
        </p:txBody>
      </p:sp>
      <p:sp>
        <p:nvSpPr>
          <p:cNvPr id="14" name="TextBox 13">
            <a:extLst>
              <a:ext uri="{FF2B5EF4-FFF2-40B4-BE49-F238E27FC236}">
                <a16:creationId xmlns:a16="http://schemas.microsoft.com/office/drawing/2014/main" id="{92ABFAEB-300F-1E00-698E-1ACA405F6116}"/>
              </a:ext>
            </a:extLst>
          </p:cNvPr>
          <p:cNvSpPr txBox="1"/>
          <p:nvPr/>
        </p:nvSpPr>
        <p:spPr>
          <a:xfrm>
            <a:off x="914400" y="4288934"/>
            <a:ext cx="4163628"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Differential treatment</a:t>
            </a:r>
          </a:p>
          <a:p>
            <a:pPr marL="285750" indent="-285750">
              <a:buFont typeface="Arial" panose="020B0604020202020204" pitchFamily="34" charset="0"/>
              <a:buChar char="•"/>
            </a:pPr>
            <a:r>
              <a:rPr lang="en-US" dirty="0">
                <a:solidFill>
                  <a:schemeClr val="bg1"/>
                </a:solidFill>
              </a:rPr>
              <a:t>Failure to provide reasonable modifications to a student for pregnancy and related conditions</a:t>
            </a:r>
          </a:p>
          <a:p>
            <a:pPr marL="285750" indent="-285750">
              <a:buFont typeface="Arial" panose="020B0604020202020204" pitchFamily="34" charset="0"/>
              <a:buChar char="•"/>
            </a:pPr>
            <a:r>
              <a:rPr lang="en-US" dirty="0">
                <a:solidFill>
                  <a:schemeClr val="bg1"/>
                </a:solidFill>
              </a:rPr>
              <a:t>Retaliation</a:t>
            </a:r>
          </a:p>
          <a:p>
            <a:endParaRPr lang="en-US" dirty="0"/>
          </a:p>
        </p:txBody>
      </p:sp>
      <p:sp>
        <p:nvSpPr>
          <p:cNvPr id="18" name="TextBox 17">
            <a:extLst>
              <a:ext uri="{FF2B5EF4-FFF2-40B4-BE49-F238E27FC236}">
                <a16:creationId xmlns:a16="http://schemas.microsoft.com/office/drawing/2014/main" id="{C461F909-D284-ABF8-000A-95A4DCC094FE}"/>
              </a:ext>
            </a:extLst>
          </p:cNvPr>
          <p:cNvSpPr txBox="1"/>
          <p:nvPr/>
        </p:nvSpPr>
        <p:spPr>
          <a:xfrm>
            <a:off x="7382828" y="4261237"/>
            <a:ext cx="4163628"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Quid pro quo harassment</a:t>
            </a:r>
          </a:p>
          <a:p>
            <a:pPr marL="285750" indent="-285750">
              <a:buFont typeface="Arial" panose="020B0604020202020204" pitchFamily="34" charset="0"/>
              <a:buChar char="•"/>
            </a:pPr>
            <a:r>
              <a:rPr lang="en-US" dirty="0">
                <a:solidFill>
                  <a:schemeClr val="bg1"/>
                </a:solidFill>
              </a:rPr>
              <a:t>Hostile environment harassment</a:t>
            </a:r>
          </a:p>
          <a:p>
            <a:pPr marL="285750" indent="-285750">
              <a:buFont typeface="Arial" panose="020B0604020202020204" pitchFamily="34" charset="0"/>
              <a:buChar char="•"/>
            </a:pPr>
            <a:r>
              <a:rPr lang="en-US" dirty="0">
                <a:solidFill>
                  <a:schemeClr val="bg1"/>
                </a:solidFill>
              </a:rPr>
              <a:t>Sexual assault</a:t>
            </a:r>
          </a:p>
          <a:p>
            <a:pPr marL="285750" indent="-285750">
              <a:buFont typeface="Arial" panose="020B0604020202020204" pitchFamily="34" charset="0"/>
              <a:buChar char="•"/>
            </a:pPr>
            <a:r>
              <a:rPr lang="en-US" dirty="0">
                <a:solidFill>
                  <a:schemeClr val="bg1"/>
                </a:solidFill>
              </a:rPr>
              <a:t>VAWA crimes</a:t>
            </a:r>
          </a:p>
          <a:p>
            <a:endParaRPr lang="en-US" dirty="0"/>
          </a:p>
        </p:txBody>
      </p:sp>
      <p:sp>
        <p:nvSpPr>
          <p:cNvPr id="10" name="TextBox 9">
            <a:extLst>
              <a:ext uri="{FF2B5EF4-FFF2-40B4-BE49-F238E27FC236}">
                <a16:creationId xmlns:a16="http://schemas.microsoft.com/office/drawing/2014/main" id="{41F08A19-2E67-99B4-3340-6C0B7B2B2BF6}"/>
              </a:ext>
            </a:extLst>
          </p:cNvPr>
          <p:cNvSpPr txBox="1"/>
          <p:nvPr/>
        </p:nvSpPr>
        <p:spPr>
          <a:xfrm>
            <a:off x="8759652" y="4409050"/>
            <a:ext cx="1720078" cy="584775"/>
          </a:xfrm>
          <a:prstGeom prst="rect">
            <a:avLst/>
          </a:prstGeom>
          <a:noFill/>
        </p:spPr>
        <p:txBody>
          <a:bodyPr wrap="square" rtlCol="0">
            <a:spAutoFit/>
          </a:bodyPr>
          <a:lstStyle/>
          <a:p>
            <a:pPr algn="ctr"/>
            <a:r>
              <a:rPr lang="en-US" sz="1600" b="1" dirty="0">
                <a:solidFill>
                  <a:schemeClr val="bg1"/>
                </a:solidFill>
              </a:rPr>
              <a:t>sexual assault &amp; VAWA crimes</a:t>
            </a:r>
          </a:p>
        </p:txBody>
      </p:sp>
      <p:sp>
        <p:nvSpPr>
          <p:cNvPr id="6" name="Oval 5">
            <a:extLst>
              <a:ext uri="{FF2B5EF4-FFF2-40B4-BE49-F238E27FC236}">
                <a16:creationId xmlns:a16="http://schemas.microsoft.com/office/drawing/2014/main" id="{918AEA7E-B1DA-A6EA-F7BF-87A12E118972}"/>
              </a:ext>
            </a:extLst>
          </p:cNvPr>
          <p:cNvSpPr/>
          <p:nvPr/>
        </p:nvSpPr>
        <p:spPr>
          <a:xfrm>
            <a:off x="967608" y="3608139"/>
            <a:ext cx="2618739" cy="2618739"/>
          </a:xfrm>
          <a:prstGeom prst="ellipse">
            <a:avLst/>
          </a:prstGeom>
          <a:solidFill>
            <a:srgbClr val="639AB7">
              <a:alpha val="80000"/>
            </a:srgbClr>
          </a:solidFill>
          <a:ln w="38100">
            <a:solidFill>
              <a:srgbClr val="21154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panose="020B0604020202020204" pitchFamily="34" charset="0"/>
                <a:cs typeface="Arial" panose="020B0604020202020204" pitchFamily="34" charset="0"/>
              </a:rPr>
              <a:t>Quid Pro Quo</a:t>
            </a:r>
          </a:p>
        </p:txBody>
      </p:sp>
      <p:sp>
        <p:nvSpPr>
          <p:cNvPr id="9" name="Oval 8">
            <a:extLst>
              <a:ext uri="{FF2B5EF4-FFF2-40B4-BE49-F238E27FC236}">
                <a16:creationId xmlns:a16="http://schemas.microsoft.com/office/drawing/2014/main" id="{9161AF1C-234A-B207-D844-2C2080879D5A}"/>
              </a:ext>
            </a:extLst>
          </p:cNvPr>
          <p:cNvSpPr/>
          <p:nvPr/>
        </p:nvSpPr>
        <p:spPr>
          <a:xfrm>
            <a:off x="4673897" y="3608139"/>
            <a:ext cx="2618739" cy="2618739"/>
          </a:xfrm>
          <a:prstGeom prst="ellipse">
            <a:avLst/>
          </a:prstGeom>
          <a:solidFill>
            <a:srgbClr val="639AB7">
              <a:alpha val="80000"/>
            </a:srgbClr>
          </a:solidFill>
          <a:ln w="38100">
            <a:solidFill>
              <a:srgbClr val="21154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Hostile Environment</a:t>
            </a:r>
          </a:p>
        </p:txBody>
      </p:sp>
      <p:sp>
        <p:nvSpPr>
          <p:cNvPr id="11" name="Oval 10">
            <a:extLst>
              <a:ext uri="{FF2B5EF4-FFF2-40B4-BE49-F238E27FC236}">
                <a16:creationId xmlns:a16="http://schemas.microsoft.com/office/drawing/2014/main" id="{EE146DA1-DEDF-5482-3253-50ABD7F8D73E}"/>
              </a:ext>
            </a:extLst>
          </p:cNvPr>
          <p:cNvSpPr/>
          <p:nvPr/>
        </p:nvSpPr>
        <p:spPr>
          <a:xfrm>
            <a:off x="8380186" y="3608139"/>
            <a:ext cx="2618739" cy="2618739"/>
          </a:xfrm>
          <a:prstGeom prst="ellipse">
            <a:avLst/>
          </a:prstGeom>
          <a:solidFill>
            <a:srgbClr val="639AB7">
              <a:alpha val="80000"/>
            </a:srgbClr>
          </a:solidFill>
          <a:ln w="38100">
            <a:solidFill>
              <a:srgbClr val="21154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Sexual Assault &amp; VAWA Crimes</a:t>
            </a:r>
          </a:p>
        </p:txBody>
      </p:sp>
    </p:spTree>
    <p:extLst>
      <p:ext uri="{BB962C8B-B14F-4D97-AF65-F5344CB8AC3E}">
        <p14:creationId xmlns:p14="http://schemas.microsoft.com/office/powerpoint/2010/main" val="1268580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6AA4C9F-8627-03FA-EC09-BBCD70055BBC}"/>
              </a:ext>
            </a:extLst>
          </p:cNvPr>
          <p:cNvSpPr>
            <a:spLocks noGrp="1"/>
          </p:cNvSpPr>
          <p:nvPr>
            <p:ph type="title"/>
          </p:nvPr>
        </p:nvSpPr>
        <p:spPr/>
        <p:txBody>
          <a:bodyPr/>
          <a:lstStyle/>
          <a:p>
            <a:r>
              <a:rPr lang="en-US" dirty="0"/>
              <a:t>Title IX—Sexual Harassment</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690688"/>
            <a:ext cx="7427259" cy="4486275"/>
          </a:xfrm>
        </p:spPr>
        <p:txBody>
          <a:bodyPr>
            <a:normAutofit lnSpcReduction="10000"/>
          </a:bodyPr>
          <a:lstStyle/>
          <a:p>
            <a:pPr>
              <a:lnSpc>
                <a:spcPct val="100000"/>
              </a:lnSpc>
            </a:pPr>
            <a:r>
              <a:rPr lang="en-US" dirty="0"/>
              <a:t>Quid pro quo:</a:t>
            </a:r>
          </a:p>
          <a:p>
            <a:pPr lvl="1">
              <a:lnSpc>
                <a:spcPct val="100000"/>
              </a:lnSpc>
            </a:pPr>
            <a:r>
              <a:rPr lang="en-US" sz="2800" dirty="0"/>
              <a:t>Employee conditions aid, benefit, or service of the institution on an individual’s participation in unwelcome sexual conduct</a:t>
            </a:r>
          </a:p>
          <a:p>
            <a:pPr lvl="1">
              <a:lnSpc>
                <a:spcPct val="100000"/>
              </a:lnSpc>
            </a:pPr>
            <a:r>
              <a:rPr lang="en-US" sz="2800" dirty="0"/>
              <a:t>Examples:</a:t>
            </a:r>
          </a:p>
          <a:p>
            <a:pPr lvl="2">
              <a:lnSpc>
                <a:spcPct val="100000"/>
              </a:lnSpc>
            </a:pPr>
            <a:r>
              <a:rPr lang="en-US" sz="2800" dirty="0"/>
              <a:t>Supervisor conditioning promotion on participation in sexual advance</a:t>
            </a:r>
          </a:p>
          <a:p>
            <a:pPr lvl="2">
              <a:lnSpc>
                <a:spcPct val="100000"/>
              </a:lnSpc>
            </a:pPr>
            <a:r>
              <a:rPr lang="en-US" sz="2800" dirty="0"/>
              <a:t>Professor conditioning grade on participation in sexual advance</a:t>
            </a:r>
          </a:p>
          <a:p>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34</a:t>
            </a:fld>
            <a:endParaRPr lang="en-US"/>
          </a:p>
        </p:txBody>
      </p:sp>
      <p:pic>
        <p:nvPicPr>
          <p:cNvPr id="2" name="Picture 1" descr="A person sitting at a desk holding a tablet&#10;&#10;Description automatically generated">
            <a:extLst>
              <a:ext uri="{FF2B5EF4-FFF2-40B4-BE49-F238E27FC236}">
                <a16:creationId xmlns:a16="http://schemas.microsoft.com/office/drawing/2014/main" id="{C1368BE5-47FD-193B-36A4-D14E7B820FE0}"/>
              </a:ext>
            </a:extLst>
          </p:cNvPr>
          <p:cNvPicPr>
            <a:picLocks noChangeAspect="1"/>
          </p:cNvPicPr>
          <p:nvPr/>
        </p:nvPicPr>
        <p:blipFill rotWithShape="1">
          <a:blip r:embed="rId3">
            <a:extLst>
              <a:ext uri="{28A0092B-C50C-407E-A947-70E740481C1C}">
                <a14:useLocalDpi xmlns:a14="http://schemas.microsoft.com/office/drawing/2010/main" val="0"/>
              </a:ext>
            </a:extLst>
          </a:blip>
          <a:srcRect l="2451" t="3451" r="49550" b="14817"/>
          <a:stretch/>
        </p:blipFill>
        <p:spPr>
          <a:xfrm>
            <a:off x="8246407" y="2198659"/>
            <a:ext cx="3627346" cy="3470331"/>
          </a:xfrm>
          <a:prstGeom prst="rect">
            <a:avLst/>
          </a:prstGeom>
        </p:spPr>
      </p:pic>
    </p:spTree>
    <p:extLst>
      <p:ext uri="{BB962C8B-B14F-4D97-AF65-F5344CB8AC3E}">
        <p14:creationId xmlns:p14="http://schemas.microsoft.com/office/powerpoint/2010/main" val="2869013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B0A54-CA0C-14B1-0C4C-F222114FACE0}"/>
              </a:ext>
            </a:extLst>
          </p:cNvPr>
          <p:cNvSpPr>
            <a:spLocks noGrp="1"/>
          </p:cNvSpPr>
          <p:nvPr>
            <p:ph type="title"/>
          </p:nvPr>
        </p:nvSpPr>
        <p:spPr/>
        <p:txBody>
          <a:bodyPr/>
          <a:lstStyle/>
          <a:p>
            <a:r>
              <a:rPr lang="en-US" dirty="0"/>
              <a:t>Title IX—Sexual Harassment</a:t>
            </a:r>
          </a:p>
        </p:txBody>
      </p:sp>
      <p:sp>
        <p:nvSpPr>
          <p:cNvPr id="3" name="Content Placeholder 2">
            <a:extLst>
              <a:ext uri="{FF2B5EF4-FFF2-40B4-BE49-F238E27FC236}">
                <a16:creationId xmlns:a16="http://schemas.microsoft.com/office/drawing/2014/main" id="{9ADC2153-86F3-FE70-4F83-9E901C7E19FC}"/>
              </a:ext>
            </a:extLst>
          </p:cNvPr>
          <p:cNvSpPr>
            <a:spLocks noGrp="1"/>
          </p:cNvSpPr>
          <p:nvPr>
            <p:ph sz="half" idx="1"/>
          </p:nvPr>
        </p:nvSpPr>
        <p:spPr/>
        <p:txBody>
          <a:bodyPr/>
          <a:lstStyle/>
          <a:p>
            <a:pPr>
              <a:lnSpc>
                <a:spcPct val="100000"/>
              </a:lnSpc>
            </a:pPr>
            <a:r>
              <a:rPr lang="en-US" sz="3200" dirty="0"/>
              <a:t>Hostile Environment:</a:t>
            </a:r>
          </a:p>
          <a:p>
            <a:pPr lvl="1">
              <a:lnSpc>
                <a:spcPct val="100000"/>
              </a:lnSpc>
            </a:pPr>
            <a:r>
              <a:rPr lang="en-US" sz="2800" dirty="0"/>
              <a:t>Unwelcome conduct (on the basis of sex) determined by a reasonable person to be </a:t>
            </a:r>
            <a:r>
              <a:rPr lang="en-US" sz="2800" i="1" dirty="0"/>
              <a:t>so severe, pervasive, </a:t>
            </a:r>
            <a:r>
              <a:rPr lang="en-US" sz="2800" b="1" i="1" u="sng" dirty="0"/>
              <a:t>and</a:t>
            </a:r>
            <a:r>
              <a:rPr lang="en-US" sz="2800" i="1" dirty="0"/>
              <a:t> objectively offensive </a:t>
            </a:r>
            <a:r>
              <a:rPr lang="en-US" sz="2800" dirty="0"/>
              <a:t>that it effectively denies a person equal access to the institution’s education program or activity</a:t>
            </a:r>
          </a:p>
          <a:p>
            <a:pPr lvl="1"/>
            <a:endParaRPr lang="en-US" dirty="0"/>
          </a:p>
          <a:p>
            <a:pPr marL="457200" lvl="1" indent="0">
              <a:buNone/>
            </a:pPr>
            <a:endParaRPr lang="en-US" dirty="0"/>
          </a:p>
          <a:p>
            <a:endParaRPr lang="en-US" dirty="0"/>
          </a:p>
        </p:txBody>
      </p:sp>
      <p:sp>
        <p:nvSpPr>
          <p:cNvPr id="4" name="Slide Number Placeholder 3">
            <a:extLst>
              <a:ext uri="{FF2B5EF4-FFF2-40B4-BE49-F238E27FC236}">
                <a16:creationId xmlns:a16="http://schemas.microsoft.com/office/drawing/2014/main" id="{C5E6F1F3-293F-9CDA-EE70-A4AA3F102913}"/>
              </a:ext>
            </a:extLst>
          </p:cNvPr>
          <p:cNvSpPr>
            <a:spLocks noGrp="1"/>
          </p:cNvSpPr>
          <p:nvPr>
            <p:ph type="sldNum" sz="quarter" idx="12"/>
          </p:nvPr>
        </p:nvSpPr>
        <p:spPr/>
        <p:txBody>
          <a:bodyPr/>
          <a:lstStyle/>
          <a:p>
            <a:fld id="{7C128671-D032-469D-8723-87B14E1C74F3}" type="slidenum">
              <a:rPr lang="en-US" smtClean="0"/>
              <a:t>35</a:t>
            </a:fld>
            <a:endParaRPr lang="en-US"/>
          </a:p>
        </p:txBody>
      </p:sp>
      <p:pic>
        <p:nvPicPr>
          <p:cNvPr id="6" name="Picture 5" descr="A couple of people talking on a cell phone&#10;&#10;Description automatically generated">
            <a:extLst>
              <a:ext uri="{FF2B5EF4-FFF2-40B4-BE49-F238E27FC236}">
                <a16:creationId xmlns:a16="http://schemas.microsoft.com/office/drawing/2014/main" id="{D9D874C6-BAAF-28F4-293A-500F82C23398}"/>
              </a:ext>
            </a:extLst>
          </p:cNvPr>
          <p:cNvPicPr>
            <a:picLocks noChangeAspect="1"/>
          </p:cNvPicPr>
          <p:nvPr/>
        </p:nvPicPr>
        <p:blipFill rotWithShape="1">
          <a:blip r:embed="rId3">
            <a:extLst>
              <a:ext uri="{28A0092B-C50C-407E-A947-70E740481C1C}">
                <a14:useLocalDpi xmlns:a14="http://schemas.microsoft.com/office/drawing/2010/main" val="0"/>
              </a:ext>
            </a:extLst>
          </a:blip>
          <a:srcRect l="9175" t="4329" r="2696" b="6758"/>
          <a:stretch/>
        </p:blipFill>
        <p:spPr>
          <a:xfrm>
            <a:off x="5913145" y="2029969"/>
            <a:ext cx="5960608" cy="3353146"/>
          </a:xfrm>
          <a:prstGeom prst="rect">
            <a:avLst/>
          </a:prstGeom>
        </p:spPr>
      </p:pic>
    </p:spTree>
    <p:extLst>
      <p:ext uri="{BB962C8B-B14F-4D97-AF65-F5344CB8AC3E}">
        <p14:creationId xmlns:p14="http://schemas.microsoft.com/office/powerpoint/2010/main" val="1347871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0ADB1-0267-BB0E-1762-49707D4E6197}"/>
              </a:ext>
            </a:extLst>
          </p:cNvPr>
          <p:cNvSpPr>
            <a:spLocks noGrp="1"/>
          </p:cNvSpPr>
          <p:nvPr>
            <p:ph type="title"/>
          </p:nvPr>
        </p:nvSpPr>
        <p:spPr/>
        <p:txBody>
          <a:bodyPr/>
          <a:lstStyle/>
          <a:p>
            <a:r>
              <a:rPr lang="en-US" dirty="0"/>
              <a:t>Title IX—Sexual Harassment</a:t>
            </a:r>
          </a:p>
        </p:txBody>
      </p:sp>
      <p:sp>
        <p:nvSpPr>
          <p:cNvPr id="3" name="Content Placeholder 2">
            <a:extLst>
              <a:ext uri="{FF2B5EF4-FFF2-40B4-BE49-F238E27FC236}">
                <a16:creationId xmlns:a16="http://schemas.microsoft.com/office/drawing/2014/main" id="{775C5C9D-3A9F-2342-DA22-68DD88D39E9F}"/>
              </a:ext>
            </a:extLst>
          </p:cNvPr>
          <p:cNvSpPr>
            <a:spLocks noGrp="1"/>
          </p:cNvSpPr>
          <p:nvPr>
            <p:ph idx="1"/>
          </p:nvPr>
        </p:nvSpPr>
        <p:spPr/>
        <p:txBody>
          <a:bodyPr/>
          <a:lstStyle/>
          <a:p>
            <a:pPr>
              <a:lnSpc>
                <a:spcPct val="100000"/>
              </a:lnSpc>
            </a:pPr>
            <a:r>
              <a:rPr lang="en-US" dirty="0"/>
              <a:t>Hostile environment harassment</a:t>
            </a:r>
          </a:p>
          <a:p>
            <a:pPr lvl="1">
              <a:lnSpc>
                <a:spcPct val="100000"/>
              </a:lnSpc>
            </a:pPr>
            <a:r>
              <a:rPr lang="en-US" dirty="0"/>
              <a:t>Reasonable person: perspective of a reasonable person in the shoes of the complainant</a:t>
            </a:r>
          </a:p>
          <a:p>
            <a:pPr lvl="2">
              <a:lnSpc>
                <a:spcPct val="100000"/>
              </a:lnSpc>
            </a:pPr>
            <a:r>
              <a:rPr lang="en-US" dirty="0"/>
              <a:t>Consider ages, abilities, and relative positions of authority of the individuals involved</a:t>
            </a:r>
          </a:p>
          <a:p>
            <a:pPr lvl="1">
              <a:lnSpc>
                <a:spcPct val="100000"/>
              </a:lnSpc>
            </a:pPr>
            <a:r>
              <a:rPr lang="en-US" dirty="0"/>
              <a:t>Effectively denies a person equal access</a:t>
            </a:r>
          </a:p>
          <a:p>
            <a:pPr lvl="2">
              <a:lnSpc>
                <a:spcPct val="100000"/>
              </a:lnSpc>
            </a:pPr>
            <a:r>
              <a:rPr lang="en-US" dirty="0"/>
              <a:t>Equal access has been denied – not that a person’s total or entire educational access has been denied</a:t>
            </a:r>
          </a:p>
          <a:p>
            <a:pPr lvl="2">
              <a:lnSpc>
                <a:spcPct val="100000"/>
              </a:lnSpc>
            </a:pPr>
            <a:r>
              <a:rPr lang="en-US" dirty="0"/>
              <a:t>No specific type of reaction is necessary to conclude that severe, pervasive, objectively offensive sexual harassment has denied a complainant “equal access”</a:t>
            </a:r>
          </a:p>
          <a:p>
            <a:pPr lvl="2">
              <a:lnSpc>
                <a:spcPct val="100000"/>
              </a:lnSpc>
            </a:pPr>
            <a:r>
              <a:rPr lang="en-US" dirty="0"/>
              <a:t>Analysis is whether a reasonable person in the complainant’s position would be effectively denied </a:t>
            </a:r>
            <a:r>
              <a:rPr lang="en-US" i="1" dirty="0"/>
              <a:t>equal </a:t>
            </a:r>
            <a:r>
              <a:rPr lang="en-US" dirty="0"/>
              <a:t>access to education compared to a similarly situated person who is not suffering the alleged sexual harassment</a:t>
            </a:r>
          </a:p>
          <a:p>
            <a:endParaRPr lang="en-US" dirty="0"/>
          </a:p>
        </p:txBody>
      </p:sp>
      <p:sp>
        <p:nvSpPr>
          <p:cNvPr id="4" name="Slide Number Placeholder 3">
            <a:extLst>
              <a:ext uri="{FF2B5EF4-FFF2-40B4-BE49-F238E27FC236}">
                <a16:creationId xmlns:a16="http://schemas.microsoft.com/office/drawing/2014/main" id="{194D3EDE-B780-9DDB-BDD8-801D86687F62}"/>
              </a:ext>
            </a:extLst>
          </p:cNvPr>
          <p:cNvSpPr>
            <a:spLocks noGrp="1"/>
          </p:cNvSpPr>
          <p:nvPr>
            <p:ph type="sldNum" sz="quarter" idx="12"/>
          </p:nvPr>
        </p:nvSpPr>
        <p:spPr/>
        <p:txBody>
          <a:bodyPr/>
          <a:lstStyle/>
          <a:p>
            <a:fld id="{7C128671-D032-469D-8723-87B14E1C74F3}" type="slidenum">
              <a:rPr lang="en-US" smtClean="0"/>
              <a:t>36</a:t>
            </a:fld>
            <a:endParaRPr lang="en-US"/>
          </a:p>
        </p:txBody>
      </p:sp>
    </p:spTree>
    <p:extLst>
      <p:ext uri="{BB962C8B-B14F-4D97-AF65-F5344CB8AC3E}">
        <p14:creationId xmlns:p14="http://schemas.microsoft.com/office/powerpoint/2010/main" val="14854838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A0A37-F479-E8F5-44AB-213729F2127C}"/>
              </a:ext>
            </a:extLst>
          </p:cNvPr>
          <p:cNvSpPr>
            <a:spLocks noGrp="1"/>
          </p:cNvSpPr>
          <p:nvPr>
            <p:ph type="title"/>
          </p:nvPr>
        </p:nvSpPr>
        <p:spPr/>
        <p:txBody>
          <a:bodyPr/>
          <a:lstStyle/>
          <a:p>
            <a:r>
              <a:rPr lang="en-US" dirty="0"/>
              <a:t>Title IX—Sexual Harassment</a:t>
            </a:r>
          </a:p>
        </p:txBody>
      </p:sp>
      <p:sp>
        <p:nvSpPr>
          <p:cNvPr id="3" name="Content Placeholder 2">
            <a:extLst>
              <a:ext uri="{FF2B5EF4-FFF2-40B4-BE49-F238E27FC236}">
                <a16:creationId xmlns:a16="http://schemas.microsoft.com/office/drawing/2014/main" id="{46B5FE1D-A904-163C-9690-960799D8C021}"/>
              </a:ext>
            </a:extLst>
          </p:cNvPr>
          <p:cNvSpPr>
            <a:spLocks noGrp="1"/>
          </p:cNvSpPr>
          <p:nvPr>
            <p:ph idx="1"/>
          </p:nvPr>
        </p:nvSpPr>
        <p:spPr/>
        <p:txBody>
          <a:bodyPr/>
          <a:lstStyle/>
          <a:p>
            <a:pPr fontAlgn="auto">
              <a:spcAft>
                <a:spcPts val="0"/>
              </a:spcAft>
              <a:defRPr/>
            </a:pPr>
            <a:r>
              <a:rPr lang="en-US" dirty="0"/>
              <a:t>Examples: Multiple incidents of the following conduct may constitute hostile environment sexual harassment </a:t>
            </a:r>
          </a:p>
          <a:p>
            <a:pPr lvl="1">
              <a:defRPr/>
            </a:pPr>
            <a:r>
              <a:rPr lang="en-US" dirty="0"/>
              <a:t>Unwelcome sexual flirtations, advances, or propositions</a:t>
            </a:r>
          </a:p>
          <a:p>
            <a:pPr lvl="1">
              <a:defRPr/>
            </a:pPr>
            <a:r>
              <a:rPr lang="en-US" dirty="0"/>
              <a:t>Requests for sexual favors</a:t>
            </a:r>
          </a:p>
          <a:p>
            <a:pPr lvl="1">
              <a:defRPr/>
            </a:pPr>
            <a:r>
              <a:rPr lang="en-US" dirty="0"/>
              <a:t>Verbal abuse of a sexual nature, obscene language, off-color jokes, sexual innuendo, and gossip about sexual relations</a:t>
            </a:r>
          </a:p>
          <a:p>
            <a:pPr lvl="1">
              <a:defRPr/>
            </a:pPr>
            <a:r>
              <a:rPr lang="en-US" dirty="0"/>
              <a:t>The display of derogatory or sexually suggestive posters, cartoons, drawings, objects, notes, letters, photos, emails, or text messages</a:t>
            </a:r>
          </a:p>
          <a:p>
            <a:pPr lvl="1">
              <a:defRPr/>
            </a:pPr>
            <a:r>
              <a:rPr lang="en-US" dirty="0"/>
              <a:t>Visual conduct such as leering or making gestures</a:t>
            </a:r>
          </a:p>
          <a:p>
            <a:pPr lvl="1">
              <a:defRPr/>
            </a:pPr>
            <a:r>
              <a:rPr lang="en-US" dirty="0"/>
              <a:t>Sexually suggestive comments about an individual’s body or body parts, or sexually degrading words to describe an individual</a:t>
            </a:r>
          </a:p>
          <a:p>
            <a:endParaRPr lang="en-US" dirty="0"/>
          </a:p>
        </p:txBody>
      </p:sp>
      <p:sp>
        <p:nvSpPr>
          <p:cNvPr id="4" name="Slide Number Placeholder 3">
            <a:extLst>
              <a:ext uri="{FF2B5EF4-FFF2-40B4-BE49-F238E27FC236}">
                <a16:creationId xmlns:a16="http://schemas.microsoft.com/office/drawing/2014/main" id="{ED23DE39-F0EF-1E33-2131-B7F7C4C7E0E9}"/>
              </a:ext>
            </a:extLst>
          </p:cNvPr>
          <p:cNvSpPr>
            <a:spLocks noGrp="1"/>
          </p:cNvSpPr>
          <p:nvPr>
            <p:ph type="sldNum" sz="quarter" idx="12"/>
          </p:nvPr>
        </p:nvSpPr>
        <p:spPr/>
        <p:txBody>
          <a:bodyPr/>
          <a:lstStyle/>
          <a:p>
            <a:fld id="{7C128671-D032-469D-8723-87B14E1C74F3}" type="slidenum">
              <a:rPr lang="en-US" smtClean="0"/>
              <a:t>37</a:t>
            </a:fld>
            <a:endParaRPr lang="en-US"/>
          </a:p>
        </p:txBody>
      </p:sp>
    </p:spTree>
    <p:extLst>
      <p:ext uri="{BB962C8B-B14F-4D97-AF65-F5344CB8AC3E}">
        <p14:creationId xmlns:p14="http://schemas.microsoft.com/office/powerpoint/2010/main" val="8785322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A0A37-F479-E8F5-44AB-213729F2127C}"/>
              </a:ext>
            </a:extLst>
          </p:cNvPr>
          <p:cNvSpPr>
            <a:spLocks noGrp="1"/>
          </p:cNvSpPr>
          <p:nvPr>
            <p:ph type="title"/>
          </p:nvPr>
        </p:nvSpPr>
        <p:spPr/>
        <p:txBody>
          <a:bodyPr/>
          <a:lstStyle/>
          <a:p>
            <a:r>
              <a:rPr lang="en-US" dirty="0"/>
              <a:t>Title IX—Sexual Harassment</a:t>
            </a:r>
          </a:p>
        </p:txBody>
      </p:sp>
      <p:sp>
        <p:nvSpPr>
          <p:cNvPr id="3" name="Content Placeholder 2">
            <a:extLst>
              <a:ext uri="{FF2B5EF4-FFF2-40B4-BE49-F238E27FC236}">
                <a16:creationId xmlns:a16="http://schemas.microsoft.com/office/drawing/2014/main" id="{46B5FE1D-A904-163C-9690-960799D8C021}"/>
              </a:ext>
            </a:extLst>
          </p:cNvPr>
          <p:cNvSpPr>
            <a:spLocks noGrp="1"/>
          </p:cNvSpPr>
          <p:nvPr>
            <p:ph idx="1"/>
          </p:nvPr>
        </p:nvSpPr>
        <p:spPr/>
        <p:txBody>
          <a:bodyPr/>
          <a:lstStyle/>
          <a:p>
            <a:pPr fontAlgn="auto">
              <a:spcAft>
                <a:spcPts val="0"/>
              </a:spcAft>
              <a:defRPr/>
            </a:pPr>
            <a:r>
              <a:rPr lang="en-US" dirty="0"/>
              <a:t>Examples: Multiple incidents of the following conduct may constitute hostile environment sexual harassment (cont.)</a:t>
            </a:r>
          </a:p>
          <a:p>
            <a:pPr lvl="1">
              <a:defRPr/>
            </a:pPr>
            <a:r>
              <a:rPr lang="en-US" dirty="0"/>
              <a:t>Unwelcome touching of a sexual nature such as patting, caressing, pinching, or brushing against another’s body</a:t>
            </a:r>
          </a:p>
          <a:p>
            <a:pPr lvl="1">
              <a:defRPr/>
            </a:pPr>
            <a:r>
              <a:rPr lang="en-US" dirty="0"/>
              <a:t>Unwelcome verbal or physical conduct against an individual related to the individual’s gender identity or the individual’s conformity or failure to conform to gender stereotypes</a:t>
            </a:r>
          </a:p>
          <a:p>
            <a:pPr lvl="1">
              <a:defRPr/>
            </a:pPr>
            <a:r>
              <a:rPr lang="en-US" dirty="0"/>
              <a:t>Cyber harassment, including but not limited to disseminating information, photos, or videos of a sexual nature without consent</a:t>
            </a:r>
          </a:p>
          <a:p>
            <a:pPr lvl="1">
              <a:defRPr/>
            </a:pPr>
            <a:r>
              <a:rPr lang="en-US" dirty="0"/>
              <a:t>Videotaping or taking photographs of a sexual nature without consent</a:t>
            </a:r>
          </a:p>
          <a:p>
            <a:pPr marL="0" indent="0">
              <a:buNone/>
            </a:pPr>
            <a:endParaRPr lang="en-US" dirty="0"/>
          </a:p>
        </p:txBody>
      </p:sp>
      <p:sp>
        <p:nvSpPr>
          <p:cNvPr id="4" name="Slide Number Placeholder 3">
            <a:extLst>
              <a:ext uri="{FF2B5EF4-FFF2-40B4-BE49-F238E27FC236}">
                <a16:creationId xmlns:a16="http://schemas.microsoft.com/office/drawing/2014/main" id="{ED23DE39-F0EF-1E33-2131-B7F7C4C7E0E9}"/>
              </a:ext>
            </a:extLst>
          </p:cNvPr>
          <p:cNvSpPr>
            <a:spLocks noGrp="1"/>
          </p:cNvSpPr>
          <p:nvPr>
            <p:ph type="sldNum" sz="quarter" idx="12"/>
          </p:nvPr>
        </p:nvSpPr>
        <p:spPr/>
        <p:txBody>
          <a:bodyPr/>
          <a:lstStyle/>
          <a:p>
            <a:fld id="{7C128671-D032-469D-8723-87B14E1C74F3}" type="slidenum">
              <a:rPr lang="en-US" smtClean="0"/>
              <a:t>38</a:t>
            </a:fld>
            <a:endParaRPr lang="en-US"/>
          </a:p>
        </p:txBody>
      </p:sp>
    </p:spTree>
    <p:extLst>
      <p:ext uri="{BB962C8B-B14F-4D97-AF65-F5344CB8AC3E}">
        <p14:creationId xmlns:p14="http://schemas.microsoft.com/office/powerpoint/2010/main" val="22831558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CD05F-AD38-3318-EEEA-90395C9A21CA}"/>
              </a:ext>
            </a:extLst>
          </p:cNvPr>
          <p:cNvSpPr>
            <a:spLocks noGrp="1"/>
          </p:cNvSpPr>
          <p:nvPr>
            <p:ph type="title"/>
          </p:nvPr>
        </p:nvSpPr>
        <p:spPr/>
        <p:txBody>
          <a:bodyPr/>
          <a:lstStyle/>
          <a:p>
            <a:r>
              <a:rPr lang="en-US" dirty="0"/>
              <a:t>Title IX—Sexual Harassment</a:t>
            </a:r>
          </a:p>
        </p:txBody>
      </p:sp>
      <p:sp>
        <p:nvSpPr>
          <p:cNvPr id="3" name="Content Placeholder 2">
            <a:extLst>
              <a:ext uri="{FF2B5EF4-FFF2-40B4-BE49-F238E27FC236}">
                <a16:creationId xmlns:a16="http://schemas.microsoft.com/office/drawing/2014/main" id="{FCCE7BDF-C908-2114-3F41-70D5D080E40F}"/>
              </a:ext>
            </a:extLst>
          </p:cNvPr>
          <p:cNvSpPr>
            <a:spLocks noGrp="1"/>
          </p:cNvSpPr>
          <p:nvPr>
            <p:ph idx="1"/>
          </p:nvPr>
        </p:nvSpPr>
        <p:spPr>
          <a:xfrm>
            <a:off x="318247" y="1690689"/>
            <a:ext cx="11208006" cy="4469480"/>
          </a:xfrm>
        </p:spPr>
        <p:txBody>
          <a:bodyPr/>
          <a:lstStyle/>
          <a:p>
            <a:pPr>
              <a:lnSpc>
                <a:spcPct val="100000"/>
              </a:lnSpc>
            </a:pPr>
            <a:r>
              <a:rPr lang="en-US" sz="3600" dirty="0"/>
              <a:t>Sexual Assault</a:t>
            </a:r>
          </a:p>
          <a:p>
            <a:pPr>
              <a:lnSpc>
                <a:spcPct val="100000"/>
              </a:lnSpc>
            </a:pPr>
            <a:r>
              <a:rPr lang="en-US" sz="3600" dirty="0"/>
              <a:t>VAWA Crimes</a:t>
            </a:r>
          </a:p>
          <a:p>
            <a:pPr lvl="1">
              <a:lnSpc>
                <a:spcPct val="100000"/>
              </a:lnSpc>
            </a:pPr>
            <a:r>
              <a:rPr lang="en-US" sz="3200" dirty="0"/>
              <a:t>Dating violence</a:t>
            </a:r>
          </a:p>
          <a:p>
            <a:pPr lvl="1">
              <a:lnSpc>
                <a:spcPct val="100000"/>
              </a:lnSpc>
            </a:pPr>
            <a:r>
              <a:rPr lang="en-US" sz="3200" dirty="0"/>
              <a:t>Domestic violence</a:t>
            </a:r>
          </a:p>
          <a:p>
            <a:pPr lvl="1">
              <a:lnSpc>
                <a:spcPct val="100000"/>
              </a:lnSpc>
            </a:pPr>
            <a:r>
              <a:rPr lang="en-US" sz="3200" dirty="0"/>
              <a:t>Stalking</a:t>
            </a:r>
          </a:p>
          <a:p>
            <a:pPr>
              <a:lnSpc>
                <a:spcPct val="100000"/>
              </a:lnSpc>
            </a:pPr>
            <a:r>
              <a:rPr lang="en-US" sz="3600" dirty="0"/>
              <a:t>As defined in Clery</a:t>
            </a:r>
          </a:p>
          <a:p>
            <a:pPr marL="0" indent="0">
              <a:buNone/>
            </a:pPr>
            <a:endParaRPr lang="en-US" dirty="0"/>
          </a:p>
        </p:txBody>
      </p:sp>
      <p:sp>
        <p:nvSpPr>
          <p:cNvPr id="4" name="Slide Number Placeholder 3">
            <a:extLst>
              <a:ext uri="{FF2B5EF4-FFF2-40B4-BE49-F238E27FC236}">
                <a16:creationId xmlns:a16="http://schemas.microsoft.com/office/drawing/2014/main" id="{AF8C3FBD-62F2-AC88-2CB4-C78FED45EA4A}"/>
              </a:ext>
            </a:extLst>
          </p:cNvPr>
          <p:cNvSpPr>
            <a:spLocks noGrp="1"/>
          </p:cNvSpPr>
          <p:nvPr>
            <p:ph type="sldNum" sz="quarter" idx="12"/>
          </p:nvPr>
        </p:nvSpPr>
        <p:spPr/>
        <p:txBody>
          <a:bodyPr/>
          <a:lstStyle/>
          <a:p>
            <a:fld id="{7C128671-D032-469D-8723-87B14E1C74F3}" type="slidenum">
              <a:rPr lang="en-US" smtClean="0"/>
              <a:t>39</a:t>
            </a:fld>
            <a:endParaRPr lang="en-US"/>
          </a:p>
        </p:txBody>
      </p:sp>
      <p:sp>
        <p:nvSpPr>
          <p:cNvPr id="6" name="TextBox 5">
            <a:extLst>
              <a:ext uri="{FF2B5EF4-FFF2-40B4-BE49-F238E27FC236}">
                <a16:creationId xmlns:a16="http://schemas.microsoft.com/office/drawing/2014/main" id="{7E295B8B-D370-6CF2-AB3A-89CB26B3FDA5}"/>
              </a:ext>
            </a:extLst>
          </p:cNvPr>
          <p:cNvSpPr txBox="1"/>
          <p:nvPr/>
        </p:nvSpPr>
        <p:spPr>
          <a:xfrm>
            <a:off x="6433322" y="2474494"/>
            <a:ext cx="1720078" cy="646331"/>
          </a:xfrm>
          <a:prstGeom prst="rect">
            <a:avLst/>
          </a:prstGeom>
          <a:noFill/>
        </p:spPr>
        <p:txBody>
          <a:bodyPr wrap="square" rtlCol="0">
            <a:spAutoFit/>
          </a:bodyPr>
          <a:lstStyle/>
          <a:p>
            <a:pPr algn="ctr"/>
            <a:r>
              <a:rPr lang="en-US" b="1" dirty="0">
                <a:solidFill>
                  <a:schemeClr val="bg1"/>
                </a:solidFill>
              </a:rPr>
              <a:t>sexual assault &amp; VAWA crimes</a:t>
            </a:r>
          </a:p>
        </p:txBody>
      </p:sp>
    </p:spTree>
    <p:extLst>
      <p:ext uri="{BB962C8B-B14F-4D97-AF65-F5344CB8AC3E}">
        <p14:creationId xmlns:p14="http://schemas.microsoft.com/office/powerpoint/2010/main" val="3713718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26BE2-1AED-26E0-6CA6-F7CF3CB9D710}"/>
              </a:ext>
            </a:extLst>
          </p:cNvPr>
          <p:cNvSpPr>
            <a:spLocks noGrp="1"/>
          </p:cNvSpPr>
          <p:nvPr>
            <p:ph type="title"/>
          </p:nvPr>
        </p:nvSpPr>
        <p:spPr/>
        <p:txBody>
          <a:bodyPr/>
          <a:lstStyle/>
          <a:p>
            <a:r>
              <a:rPr lang="en-US" dirty="0"/>
              <a:t>Terminology</a:t>
            </a:r>
          </a:p>
        </p:txBody>
      </p:sp>
      <p:sp>
        <p:nvSpPr>
          <p:cNvPr id="3" name="Content Placeholder 2">
            <a:extLst>
              <a:ext uri="{FF2B5EF4-FFF2-40B4-BE49-F238E27FC236}">
                <a16:creationId xmlns:a16="http://schemas.microsoft.com/office/drawing/2014/main" id="{9E58FABB-50F4-2D42-4DC6-894179A0722F}"/>
              </a:ext>
            </a:extLst>
          </p:cNvPr>
          <p:cNvSpPr>
            <a:spLocks noGrp="1"/>
          </p:cNvSpPr>
          <p:nvPr>
            <p:ph idx="1"/>
          </p:nvPr>
        </p:nvSpPr>
        <p:spPr/>
        <p:txBody>
          <a:bodyPr>
            <a:normAutofit fontScale="62500" lnSpcReduction="20000"/>
          </a:bodyPr>
          <a:lstStyle/>
          <a:p>
            <a:pPr>
              <a:lnSpc>
                <a:spcPct val="120000"/>
              </a:lnSpc>
            </a:pPr>
            <a:r>
              <a:rPr lang="en-US" dirty="0"/>
              <a:t>ED = Department of Education</a:t>
            </a:r>
          </a:p>
          <a:p>
            <a:pPr>
              <a:lnSpc>
                <a:spcPct val="120000"/>
              </a:lnSpc>
            </a:pPr>
            <a:r>
              <a:rPr lang="en-US" dirty="0"/>
              <a:t>Recipient = Institutions Covered by Title IX</a:t>
            </a:r>
          </a:p>
          <a:p>
            <a:pPr>
              <a:lnSpc>
                <a:spcPct val="120000"/>
              </a:lnSpc>
            </a:pPr>
            <a:r>
              <a:rPr lang="en-US" dirty="0"/>
              <a:t>OCR = Department of Education’s Office for Civil Rights</a:t>
            </a:r>
          </a:p>
          <a:p>
            <a:pPr>
              <a:lnSpc>
                <a:spcPct val="120000"/>
              </a:lnSpc>
            </a:pPr>
            <a:r>
              <a:rPr lang="en-US" dirty="0"/>
              <a:t>VAWA = Violence Against Women Reauthorization Act</a:t>
            </a:r>
          </a:p>
          <a:p>
            <a:pPr>
              <a:lnSpc>
                <a:spcPct val="120000"/>
              </a:lnSpc>
            </a:pPr>
            <a:r>
              <a:rPr lang="en-US" dirty="0"/>
              <a:t>FERPA = Family Educational Rights and Privacy Act</a:t>
            </a:r>
          </a:p>
          <a:p>
            <a:pPr>
              <a:lnSpc>
                <a:spcPct val="120000"/>
              </a:lnSpc>
            </a:pPr>
            <a:r>
              <a:rPr lang="en-US" dirty="0"/>
              <a:t>DOJ = Department of Justice</a:t>
            </a:r>
          </a:p>
          <a:p>
            <a:pPr>
              <a:lnSpc>
                <a:spcPct val="120000"/>
              </a:lnSpc>
            </a:pPr>
            <a:r>
              <a:rPr lang="en-US" dirty="0"/>
              <a:t>CSA = Campus Security Authority</a:t>
            </a:r>
          </a:p>
          <a:p>
            <a:pPr>
              <a:lnSpc>
                <a:spcPct val="120000"/>
              </a:lnSpc>
            </a:pPr>
            <a:r>
              <a:rPr lang="en-US" dirty="0"/>
              <a:t>Investigation/Grievance Procedures/Complaint Procedures</a:t>
            </a:r>
          </a:p>
          <a:p>
            <a:pPr>
              <a:lnSpc>
                <a:spcPct val="120000"/>
              </a:lnSpc>
            </a:pPr>
            <a:r>
              <a:rPr lang="en-US" dirty="0"/>
              <a:t>Adjudicator/Decisionmaker</a:t>
            </a:r>
          </a:p>
          <a:p>
            <a:pPr>
              <a:lnSpc>
                <a:spcPct val="120000"/>
              </a:lnSpc>
            </a:pPr>
            <a:r>
              <a:rPr lang="en-US" dirty="0"/>
              <a:t>Complainant/Reporting Party/Accuser/Victim/Survivor</a:t>
            </a:r>
          </a:p>
          <a:p>
            <a:pPr>
              <a:lnSpc>
                <a:spcPct val="120000"/>
              </a:lnSpc>
            </a:pPr>
            <a:r>
              <a:rPr lang="en-US" dirty="0"/>
              <a:t>Respondent/Responding Party/Accused/Alleged Perpetrator</a:t>
            </a:r>
          </a:p>
        </p:txBody>
      </p:sp>
      <p:sp>
        <p:nvSpPr>
          <p:cNvPr id="4" name="Slide Number Placeholder 3">
            <a:extLst>
              <a:ext uri="{FF2B5EF4-FFF2-40B4-BE49-F238E27FC236}">
                <a16:creationId xmlns:a16="http://schemas.microsoft.com/office/drawing/2014/main" id="{318BE398-AAEA-ED36-14EA-F81017D02EF7}"/>
              </a:ext>
            </a:extLst>
          </p:cNvPr>
          <p:cNvSpPr>
            <a:spLocks noGrp="1"/>
          </p:cNvSpPr>
          <p:nvPr>
            <p:ph type="sldNum" sz="quarter" idx="12"/>
          </p:nvPr>
        </p:nvSpPr>
        <p:spPr/>
        <p:txBody>
          <a:bodyPr/>
          <a:lstStyle/>
          <a:p>
            <a:fld id="{7C128671-D032-469D-8723-87B14E1C74F3}" type="slidenum">
              <a:rPr lang="en-US" smtClean="0"/>
              <a:t>4</a:t>
            </a:fld>
            <a:endParaRPr lang="en-US"/>
          </a:p>
        </p:txBody>
      </p:sp>
    </p:spTree>
    <p:extLst>
      <p:ext uri="{BB962C8B-B14F-4D97-AF65-F5344CB8AC3E}">
        <p14:creationId xmlns:p14="http://schemas.microsoft.com/office/powerpoint/2010/main" val="31825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EA351-2EF2-08E2-137A-1D28903CB0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D01639-2B7D-4C2D-2958-25B54C136F39}"/>
              </a:ext>
            </a:extLst>
          </p:cNvPr>
          <p:cNvSpPr>
            <a:spLocks noGrp="1"/>
          </p:cNvSpPr>
          <p:nvPr>
            <p:ph type="title"/>
          </p:nvPr>
        </p:nvSpPr>
        <p:spPr>
          <a:noFill/>
        </p:spPr>
        <p:txBody>
          <a:bodyPr>
            <a:normAutofit/>
          </a:bodyPr>
          <a:lstStyle/>
          <a:p>
            <a:r>
              <a:rPr lang="en-US" dirty="0"/>
              <a:t>Title IX—Sexual Harassment</a:t>
            </a:r>
          </a:p>
        </p:txBody>
      </p:sp>
      <p:sp>
        <p:nvSpPr>
          <p:cNvPr id="3" name="Content Placeholder 2">
            <a:extLst>
              <a:ext uri="{FF2B5EF4-FFF2-40B4-BE49-F238E27FC236}">
                <a16:creationId xmlns:a16="http://schemas.microsoft.com/office/drawing/2014/main" id="{7F514134-7212-4D81-0AD7-6C1A62DD1611}"/>
              </a:ext>
            </a:extLst>
          </p:cNvPr>
          <p:cNvSpPr>
            <a:spLocks noGrp="1"/>
          </p:cNvSpPr>
          <p:nvPr>
            <p:ph idx="1"/>
          </p:nvPr>
        </p:nvSpPr>
        <p:spPr>
          <a:noFill/>
        </p:spPr>
        <p:txBody>
          <a:bodyPr>
            <a:normAutofit/>
          </a:bodyPr>
          <a:lstStyle/>
          <a:p>
            <a:pPr>
              <a:lnSpc>
                <a:spcPct val="120000"/>
              </a:lnSpc>
            </a:pPr>
            <a:r>
              <a:rPr lang="en-US" b="1" dirty="0"/>
              <a:t>Sexual Assault: </a:t>
            </a:r>
          </a:p>
          <a:p>
            <a:pPr lvl="1">
              <a:lnSpc>
                <a:spcPct val="120000"/>
              </a:lnSpc>
            </a:pPr>
            <a:r>
              <a:rPr lang="en-US" b="1" i="1" dirty="0">
                <a:solidFill>
                  <a:schemeClr val="accent3"/>
                </a:solidFill>
              </a:rPr>
              <a:t>Rape</a:t>
            </a:r>
            <a:r>
              <a:rPr lang="en-US" b="1" dirty="0">
                <a:solidFill>
                  <a:schemeClr val="accent3"/>
                </a:solidFill>
              </a:rPr>
              <a:t>:</a:t>
            </a:r>
            <a:r>
              <a:rPr lang="en-US" dirty="0">
                <a:solidFill>
                  <a:schemeClr val="accent3"/>
                </a:solidFill>
              </a:rPr>
              <a:t> </a:t>
            </a:r>
            <a:r>
              <a:rPr lang="en-US" dirty="0"/>
              <a:t>Penetration, no matter how slight, of the vagina or anus with any body part or object, or oral penetration by a sex organ of another person, or by a sex-related object without the consent of the victim, including instances in which the victim is incapable of giving consent because of temporary or permanent mental or physical incapacity (including due to the influence of drugs or alcohol) or because of age. Physical resistance is not required on the part of the victim to demonstrate lack of consent. </a:t>
            </a:r>
            <a:endParaRPr lang="en-US" b="1" i="1" dirty="0"/>
          </a:p>
        </p:txBody>
      </p:sp>
      <p:sp>
        <p:nvSpPr>
          <p:cNvPr id="4" name="Slide Number Placeholder 3">
            <a:extLst>
              <a:ext uri="{FF2B5EF4-FFF2-40B4-BE49-F238E27FC236}">
                <a16:creationId xmlns:a16="http://schemas.microsoft.com/office/drawing/2014/main" id="{49D11693-E6CD-87B9-03EC-335AB1C933FB}"/>
              </a:ext>
            </a:extLst>
          </p:cNvPr>
          <p:cNvSpPr>
            <a:spLocks noGrp="1"/>
          </p:cNvSpPr>
          <p:nvPr>
            <p:ph type="sldNum" sz="quarter" idx="12"/>
          </p:nvPr>
        </p:nvSpPr>
        <p:spPr/>
        <p:txBody>
          <a:bodyPr/>
          <a:lstStyle/>
          <a:p>
            <a:fld id="{673B3791-6F44-4A52-AF9E-B67D299A9E14}" type="slidenum">
              <a:rPr lang="en-US" smtClean="0"/>
              <a:pPr/>
              <a:t>40</a:t>
            </a:fld>
            <a:endParaRPr lang="en-US" dirty="0"/>
          </a:p>
        </p:txBody>
      </p:sp>
    </p:spTree>
    <p:extLst>
      <p:ext uri="{BB962C8B-B14F-4D97-AF65-F5344CB8AC3E}">
        <p14:creationId xmlns:p14="http://schemas.microsoft.com/office/powerpoint/2010/main" val="22825264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5C885-6A0D-6E68-7BA8-7B7C96ABAD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F33E1-80C5-83F7-54AD-88BF9DA1E5AD}"/>
              </a:ext>
            </a:extLst>
          </p:cNvPr>
          <p:cNvSpPr>
            <a:spLocks noGrp="1"/>
          </p:cNvSpPr>
          <p:nvPr>
            <p:ph type="title"/>
          </p:nvPr>
        </p:nvSpPr>
        <p:spPr>
          <a:noFill/>
        </p:spPr>
        <p:txBody>
          <a:bodyPr>
            <a:normAutofit/>
          </a:bodyPr>
          <a:lstStyle/>
          <a:p>
            <a:r>
              <a:rPr lang="en-US" dirty="0"/>
              <a:t>Title IX—Sexual Harassment</a:t>
            </a:r>
          </a:p>
        </p:txBody>
      </p:sp>
      <p:sp>
        <p:nvSpPr>
          <p:cNvPr id="3" name="Content Placeholder 2">
            <a:extLst>
              <a:ext uri="{FF2B5EF4-FFF2-40B4-BE49-F238E27FC236}">
                <a16:creationId xmlns:a16="http://schemas.microsoft.com/office/drawing/2014/main" id="{615D155A-7879-609C-F019-2D797F85209C}"/>
              </a:ext>
            </a:extLst>
          </p:cNvPr>
          <p:cNvSpPr>
            <a:spLocks noGrp="1"/>
          </p:cNvSpPr>
          <p:nvPr>
            <p:ph idx="1"/>
          </p:nvPr>
        </p:nvSpPr>
        <p:spPr>
          <a:noFill/>
        </p:spPr>
        <p:txBody>
          <a:bodyPr>
            <a:normAutofit/>
          </a:bodyPr>
          <a:lstStyle/>
          <a:p>
            <a:r>
              <a:rPr lang="en-US" b="1" dirty="0"/>
              <a:t>Sexual Assault:</a:t>
            </a:r>
          </a:p>
          <a:p>
            <a:pPr lvl="1">
              <a:lnSpc>
                <a:spcPct val="110000"/>
              </a:lnSpc>
            </a:pPr>
            <a:r>
              <a:rPr lang="en-US" sz="2800" b="1" i="1" dirty="0">
                <a:solidFill>
                  <a:schemeClr val="accent3"/>
                </a:solidFill>
              </a:rPr>
              <a:t>Incest</a:t>
            </a:r>
            <a:r>
              <a:rPr lang="en-US" sz="2800" b="1" dirty="0">
                <a:solidFill>
                  <a:schemeClr val="accent3"/>
                </a:solidFill>
              </a:rPr>
              <a:t>: </a:t>
            </a:r>
            <a:r>
              <a:rPr lang="en-US" sz="2800" dirty="0"/>
              <a:t>Nonforcible sexual intercourse between persons who are related to each other within the degrees wherein marriage is prohibited by law.</a:t>
            </a:r>
          </a:p>
          <a:p>
            <a:pPr lvl="1">
              <a:lnSpc>
                <a:spcPct val="110000"/>
              </a:lnSpc>
            </a:pPr>
            <a:r>
              <a:rPr lang="en-US" sz="2800" b="1" i="1" dirty="0">
                <a:solidFill>
                  <a:schemeClr val="accent3"/>
                </a:solidFill>
              </a:rPr>
              <a:t>Statutory Rape</a:t>
            </a:r>
            <a:r>
              <a:rPr lang="en-US" sz="2800" b="1" dirty="0">
                <a:solidFill>
                  <a:schemeClr val="accent3"/>
                </a:solidFill>
              </a:rPr>
              <a:t>:</a:t>
            </a:r>
            <a:r>
              <a:rPr lang="en-US" sz="2800" dirty="0">
                <a:solidFill>
                  <a:schemeClr val="accent3"/>
                </a:solidFill>
              </a:rPr>
              <a:t> </a:t>
            </a:r>
            <a:r>
              <a:rPr lang="en-US" sz="2800" dirty="0"/>
              <a:t>Nonforcible sexual intercourse with a person who is under the statutory age of consent.</a:t>
            </a:r>
            <a:endParaRPr lang="en-US" sz="2800" b="1" i="1" dirty="0"/>
          </a:p>
        </p:txBody>
      </p:sp>
      <p:sp>
        <p:nvSpPr>
          <p:cNvPr id="4" name="Slide Number Placeholder 3">
            <a:extLst>
              <a:ext uri="{FF2B5EF4-FFF2-40B4-BE49-F238E27FC236}">
                <a16:creationId xmlns:a16="http://schemas.microsoft.com/office/drawing/2014/main" id="{B5456AED-EB43-E0A9-7476-2677CB6462DF}"/>
              </a:ext>
            </a:extLst>
          </p:cNvPr>
          <p:cNvSpPr>
            <a:spLocks noGrp="1"/>
          </p:cNvSpPr>
          <p:nvPr>
            <p:ph type="sldNum" sz="quarter" idx="12"/>
          </p:nvPr>
        </p:nvSpPr>
        <p:spPr/>
        <p:txBody>
          <a:bodyPr/>
          <a:lstStyle/>
          <a:p>
            <a:fld id="{673B3791-6F44-4A52-AF9E-B67D299A9E14}" type="slidenum">
              <a:rPr lang="en-US" smtClean="0"/>
              <a:pPr/>
              <a:t>41</a:t>
            </a:fld>
            <a:endParaRPr lang="en-US" dirty="0"/>
          </a:p>
        </p:txBody>
      </p:sp>
    </p:spTree>
    <p:extLst>
      <p:ext uri="{BB962C8B-B14F-4D97-AF65-F5344CB8AC3E}">
        <p14:creationId xmlns:p14="http://schemas.microsoft.com/office/powerpoint/2010/main" val="13725446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85941-02A1-D93C-EFB2-C790B80F76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127D8C-CDBF-764F-ADAA-E9C2DD17F941}"/>
              </a:ext>
            </a:extLst>
          </p:cNvPr>
          <p:cNvSpPr>
            <a:spLocks noGrp="1"/>
          </p:cNvSpPr>
          <p:nvPr>
            <p:ph type="title"/>
          </p:nvPr>
        </p:nvSpPr>
        <p:spPr>
          <a:noFill/>
        </p:spPr>
        <p:txBody>
          <a:bodyPr>
            <a:normAutofit/>
          </a:bodyPr>
          <a:lstStyle/>
          <a:p>
            <a:r>
              <a:rPr lang="en-US" dirty="0"/>
              <a:t>Title IX—Sexual Harassment</a:t>
            </a:r>
          </a:p>
        </p:txBody>
      </p:sp>
      <p:sp>
        <p:nvSpPr>
          <p:cNvPr id="3" name="Content Placeholder 2">
            <a:extLst>
              <a:ext uri="{FF2B5EF4-FFF2-40B4-BE49-F238E27FC236}">
                <a16:creationId xmlns:a16="http://schemas.microsoft.com/office/drawing/2014/main" id="{9EEC1597-D905-7E65-C0C4-44473BD929EA}"/>
              </a:ext>
            </a:extLst>
          </p:cNvPr>
          <p:cNvSpPr>
            <a:spLocks noGrp="1"/>
          </p:cNvSpPr>
          <p:nvPr>
            <p:ph idx="1"/>
          </p:nvPr>
        </p:nvSpPr>
        <p:spPr>
          <a:noFill/>
        </p:spPr>
        <p:txBody>
          <a:bodyPr>
            <a:normAutofit fontScale="77500" lnSpcReduction="20000"/>
          </a:bodyPr>
          <a:lstStyle/>
          <a:p>
            <a:r>
              <a:rPr lang="en-US" b="1" dirty="0"/>
              <a:t>Sexual Assault:</a:t>
            </a:r>
          </a:p>
          <a:p>
            <a:pPr lvl="1">
              <a:lnSpc>
                <a:spcPct val="110000"/>
              </a:lnSpc>
            </a:pPr>
            <a:r>
              <a:rPr lang="en-US" sz="2800" b="1" i="1" dirty="0">
                <a:solidFill>
                  <a:schemeClr val="accent3"/>
                </a:solidFill>
              </a:rPr>
              <a:t>Fondling:</a:t>
            </a:r>
          </a:p>
          <a:p>
            <a:pPr lvl="2">
              <a:lnSpc>
                <a:spcPct val="110000"/>
              </a:lnSpc>
            </a:pPr>
            <a:r>
              <a:rPr lang="en-US" sz="2800" dirty="0"/>
              <a:t>The touching of the private body parts of another person for the purpose of sexual gratification without the consent of the victim, including instances where the victim is incapable of giving consent because of his/her age or because of his/her temporary or permanent mental or physical incapacity.</a:t>
            </a:r>
            <a:endParaRPr lang="en-US" sz="2400" b="1" i="1" dirty="0">
              <a:solidFill>
                <a:schemeClr val="accent3"/>
              </a:solidFill>
            </a:endParaRPr>
          </a:p>
          <a:p>
            <a:pPr lvl="1">
              <a:lnSpc>
                <a:spcPct val="110000"/>
              </a:lnSpc>
            </a:pPr>
            <a:r>
              <a:rPr lang="en-US" sz="2800" b="1" i="1" dirty="0">
                <a:solidFill>
                  <a:schemeClr val="accent3"/>
                </a:solidFill>
              </a:rPr>
              <a:t>Criminal Sexual Contact</a:t>
            </a:r>
            <a:r>
              <a:rPr lang="en-US" sz="2800" b="1" dirty="0">
                <a:solidFill>
                  <a:schemeClr val="accent3"/>
                </a:solidFill>
              </a:rPr>
              <a:t>: </a:t>
            </a:r>
          </a:p>
          <a:p>
            <a:pPr lvl="2">
              <a:lnSpc>
                <a:spcPct val="110000"/>
              </a:lnSpc>
            </a:pPr>
            <a:r>
              <a:rPr lang="en-US" sz="2800" dirty="0"/>
              <a:t>The intentional touching of the clothed or unclothed body parts or the forced touching by the victim of the actor’s clothed or unclothed body parts without consent of the victim for the purpose of sexual degradation, sexual gratification, or sexual humiliation, including instances where the victim is incapable of giving consent because of age or incapacity due to temporary or permanent mental or physical impairment or intoxication. </a:t>
            </a:r>
          </a:p>
        </p:txBody>
      </p:sp>
      <p:sp>
        <p:nvSpPr>
          <p:cNvPr id="4" name="Slide Number Placeholder 3">
            <a:extLst>
              <a:ext uri="{FF2B5EF4-FFF2-40B4-BE49-F238E27FC236}">
                <a16:creationId xmlns:a16="http://schemas.microsoft.com/office/drawing/2014/main" id="{C714E098-5190-D3C2-5DC2-D396AC563BCE}"/>
              </a:ext>
            </a:extLst>
          </p:cNvPr>
          <p:cNvSpPr>
            <a:spLocks noGrp="1"/>
          </p:cNvSpPr>
          <p:nvPr>
            <p:ph type="sldNum" sz="quarter" idx="12"/>
          </p:nvPr>
        </p:nvSpPr>
        <p:spPr/>
        <p:txBody>
          <a:bodyPr/>
          <a:lstStyle/>
          <a:p>
            <a:fld id="{673B3791-6F44-4A52-AF9E-B67D299A9E14}" type="slidenum">
              <a:rPr lang="en-US" smtClean="0"/>
              <a:pPr/>
              <a:t>42</a:t>
            </a:fld>
            <a:endParaRPr lang="en-US" dirty="0"/>
          </a:p>
        </p:txBody>
      </p:sp>
      <p:sp>
        <p:nvSpPr>
          <p:cNvPr id="5" name="Oval 4">
            <a:extLst>
              <a:ext uri="{FF2B5EF4-FFF2-40B4-BE49-F238E27FC236}">
                <a16:creationId xmlns:a16="http://schemas.microsoft.com/office/drawing/2014/main" id="{448F2A2D-BF1D-8EF5-33C7-FB786EAACEC0}"/>
              </a:ext>
            </a:extLst>
          </p:cNvPr>
          <p:cNvSpPr/>
          <p:nvPr/>
        </p:nvSpPr>
        <p:spPr>
          <a:xfrm>
            <a:off x="318247" y="1219200"/>
            <a:ext cx="11555506" cy="2895600"/>
          </a:xfrm>
          <a:prstGeom prst="ellipse">
            <a:avLst/>
          </a:prstGeom>
          <a:noFill/>
          <a:ln w="28575">
            <a:solidFill>
              <a:srgbClr val="EE8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613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47EF2-9A13-3913-8CD9-8765D1787BC7}"/>
              </a:ext>
            </a:extLst>
          </p:cNvPr>
          <p:cNvSpPr>
            <a:spLocks noGrp="1"/>
          </p:cNvSpPr>
          <p:nvPr>
            <p:ph type="title"/>
          </p:nvPr>
        </p:nvSpPr>
        <p:spPr/>
        <p:txBody>
          <a:bodyPr/>
          <a:lstStyle/>
          <a:p>
            <a:r>
              <a:rPr lang="en-US" dirty="0"/>
              <a:t>Consent</a:t>
            </a:r>
          </a:p>
        </p:txBody>
      </p:sp>
      <p:sp>
        <p:nvSpPr>
          <p:cNvPr id="3" name="Content Placeholder 2">
            <a:extLst>
              <a:ext uri="{FF2B5EF4-FFF2-40B4-BE49-F238E27FC236}">
                <a16:creationId xmlns:a16="http://schemas.microsoft.com/office/drawing/2014/main" id="{1946D780-5576-4636-DAE7-96FDFEA47F71}"/>
              </a:ext>
            </a:extLst>
          </p:cNvPr>
          <p:cNvSpPr>
            <a:spLocks noGrp="1"/>
          </p:cNvSpPr>
          <p:nvPr>
            <p:ph idx="1"/>
          </p:nvPr>
        </p:nvSpPr>
        <p:spPr/>
        <p:txBody>
          <a:bodyPr/>
          <a:lstStyle/>
          <a:p>
            <a:pPr>
              <a:lnSpc>
                <a:spcPct val="100000"/>
              </a:lnSpc>
            </a:pPr>
            <a:r>
              <a:rPr lang="en-US" sz="4000" dirty="0"/>
              <a:t>No particular definition of consent with respect to sexual assault is required by Title IX or VAWA</a:t>
            </a:r>
          </a:p>
          <a:p>
            <a:endParaRPr lang="en-US" dirty="0"/>
          </a:p>
        </p:txBody>
      </p:sp>
      <p:sp>
        <p:nvSpPr>
          <p:cNvPr id="4" name="Slide Number Placeholder 3">
            <a:extLst>
              <a:ext uri="{FF2B5EF4-FFF2-40B4-BE49-F238E27FC236}">
                <a16:creationId xmlns:a16="http://schemas.microsoft.com/office/drawing/2014/main" id="{952C4883-C66F-52DD-8F9C-D3D7A37D00D4}"/>
              </a:ext>
            </a:extLst>
          </p:cNvPr>
          <p:cNvSpPr>
            <a:spLocks noGrp="1"/>
          </p:cNvSpPr>
          <p:nvPr>
            <p:ph type="sldNum" sz="quarter" idx="12"/>
          </p:nvPr>
        </p:nvSpPr>
        <p:spPr/>
        <p:txBody>
          <a:bodyPr/>
          <a:lstStyle/>
          <a:p>
            <a:fld id="{7C128671-D032-469D-8723-87B14E1C74F3}" type="slidenum">
              <a:rPr lang="en-US" smtClean="0"/>
              <a:t>43</a:t>
            </a:fld>
            <a:endParaRPr lang="en-US"/>
          </a:p>
        </p:txBody>
      </p:sp>
    </p:spTree>
    <p:extLst>
      <p:ext uri="{BB962C8B-B14F-4D97-AF65-F5344CB8AC3E}">
        <p14:creationId xmlns:p14="http://schemas.microsoft.com/office/powerpoint/2010/main" val="22855298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Title IX—Sexual Harassment</a:t>
            </a:r>
          </a:p>
        </p:txBody>
      </p:sp>
      <p:sp>
        <p:nvSpPr>
          <p:cNvPr id="3" name="Content Placeholder 2"/>
          <p:cNvSpPr>
            <a:spLocks noGrp="1"/>
          </p:cNvSpPr>
          <p:nvPr>
            <p:ph idx="1"/>
          </p:nvPr>
        </p:nvSpPr>
        <p:spPr>
          <a:xfrm>
            <a:off x="292445" y="1566070"/>
            <a:ext cx="7919569" cy="4606130"/>
          </a:xfrm>
          <a:noFill/>
        </p:spPr>
        <p:txBody>
          <a:bodyPr>
            <a:normAutofit fontScale="32500" lnSpcReduction="20000"/>
          </a:bodyPr>
          <a:lstStyle/>
          <a:p>
            <a:pPr>
              <a:lnSpc>
                <a:spcPct val="120000"/>
              </a:lnSpc>
            </a:pPr>
            <a:r>
              <a:rPr lang="en-US" sz="9600" dirty="0"/>
              <a:t>VAWA Crimes</a:t>
            </a:r>
            <a:endParaRPr lang="en-US" sz="6800" b="1" dirty="0"/>
          </a:p>
          <a:p>
            <a:pPr lvl="1">
              <a:lnSpc>
                <a:spcPct val="120000"/>
              </a:lnSpc>
            </a:pPr>
            <a:r>
              <a:rPr lang="en-US" sz="6400" b="1" dirty="0"/>
              <a:t>Domestic Violence: </a:t>
            </a:r>
            <a:r>
              <a:rPr lang="en-US" sz="6400" dirty="0"/>
              <a:t>a felony or misdemeanor crime committed by current/former spouse or intimate partner of the victim under domestic or family violence laws of the jurisdiction </a:t>
            </a:r>
            <a:endParaRPr lang="en-US" sz="6400" dirty="0">
              <a:solidFill>
                <a:srgbClr val="EE8A22"/>
              </a:solidFill>
            </a:endParaRPr>
          </a:p>
          <a:p>
            <a:pPr lvl="1">
              <a:lnSpc>
                <a:spcPct val="120000"/>
              </a:lnSpc>
            </a:pPr>
            <a:r>
              <a:rPr lang="en-US" sz="6400" b="1" dirty="0"/>
              <a:t>Dating Violence: </a:t>
            </a:r>
            <a:r>
              <a:rPr lang="en-US" sz="6400" dirty="0"/>
              <a:t>person with whom victim has/had a social relationship of a romantic or intimate nature (determined by reporting party’s perspective and length, type, and frequency of interaction)</a:t>
            </a:r>
          </a:p>
          <a:p>
            <a:pPr lvl="1">
              <a:lnSpc>
                <a:spcPct val="120000"/>
              </a:lnSpc>
            </a:pPr>
            <a:r>
              <a:rPr lang="en-US" sz="6400" b="1" dirty="0"/>
              <a:t>Stalking: </a:t>
            </a:r>
            <a:r>
              <a:rPr lang="en-US" sz="6400" dirty="0"/>
              <a:t>course of conduct directed at a specific person that would cause fear for safety or substantial emotional distress</a:t>
            </a:r>
          </a:p>
          <a:p>
            <a:endParaRPr lang="en-US" dirty="0"/>
          </a:p>
        </p:txBody>
      </p:sp>
      <p:sp>
        <p:nvSpPr>
          <p:cNvPr id="6" name="Slide Number Placeholder 5">
            <a:extLst>
              <a:ext uri="{FF2B5EF4-FFF2-40B4-BE49-F238E27FC236}">
                <a16:creationId xmlns:a16="http://schemas.microsoft.com/office/drawing/2014/main" id="{4589BF62-A749-40A7-8BBD-349CA0C5E8DD}"/>
              </a:ext>
            </a:extLst>
          </p:cNvPr>
          <p:cNvSpPr>
            <a:spLocks noGrp="1"/>
          </p:cNvSpPr>
          <p:nvPr>
            <p:ph type="sldNum" sz="quarter" idx="12"/>
          </p:nvPr>
        </p:nvSpPr>
        <p:spPr/>
        <p:txBody>
          <a:bodyPr/>
          <a:lstStyle/>
          <a:p>
            <a:fld id="{673B3791-6F44-4A52-AF9E-B67D299A9E14}" type="slidenum">
              <a:rPr lang="en-US" smtClean="0"/>
              <a:pPr/>
              <a:t>44</a:t>
            </a:fld>
            <a:endParaRPr lang="en-US" dirty="0"/>
          </a:p>
        </p:txBody>
      </p:sp>
      <p:pic>
        <p:nvPicPr>
          <p:cNvPr id="4" name="Picture 3" descr="A person pointing at a person&#10;&#10;Description automatically generated">
            <a:extLst>
              <a:ext uri="{FF2B5EF4-FFF2-40B4-BE49-F238E27FC236}">
                <a16:creationId xmlns:a16="http://schemas.microsoft.com/office/drawing/2014/main" id="{74CAF350-22BF-5C1D-EDC3-34C2AE746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3797" y="798491"/>
            <a:ext cx="3038209" cy="2779270"/>
          </a:xfrm>
          <a:prstGeom prst="rect">
            <a:avLst/>
          </a:prstGeom>
        </p:spPr>
      </p:pic>
      <p:pic>
        <p:nvPicPr>
          <p:cNvPr id="9" name="Picture 8" descr="A cartoon of a person running&#10;&#10;Description automatically generated">
            <a:extLst>
              <a:ext uri="{FF2B5EF4-FFF2-40B4-BE49-F238E27FC236}">
                <a16:creationId xmlns:a16="http://schemas.microsoft.com/office/drawing/2014/main" id="{E20CC475-1E76-6900-CA87-DFA1800826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6689" y="3601624"/>
            <a:ext cx="2625317" cy="2892040"/>
          </a:xfrm>
          <a:prstGeom prst="rect">
            <a:avLst/>
          </a:prstGeom>
        </p:spPr>
      </p:pic>
    </p:spTree>
    <p:extLst>
      <p:ext uri="{BB962C8B-B14F-4D97-AF65-F5344CB8AC3E}">
        <p14:creationId xmlns:p14="http://schemas.microsoft.com/office/powerpoint/2010/main" val="3783043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defRPr/>
            </a:pPr>
            <a:r>
              <a:rPr lang="en-US" dirty="0"/>
              <a:t>Title IX—Sexual Harassment</a:t>
            </a:r>
          </a:p>
        </p:txBody>
      </p:sp>
      <p:sp>
        <p:nvSpPr>
          <p:cNvPr id="23555" name="Content Placeholder 2"/>
          <p:cNvSpPr>
            <a:spLocks noGrp="1"/>
          </p:cNvSpPr>
          <p:nvPr>
            <p:ph idx="1"/>
          </p:nvPr>
        </p:nvSpPr>
        <p:spPr>
          <a:xfrm>
            <a:off x="318247" y="1690688"/>
            <a:ext cx="5223017" cy="4665661"/>
          </a:xfrm>
        </p:spPr>
        <p:txBody>
          <a:bodyPr/>
          <a:lstStyle/>
          <a:p>
            <a:r>
              <a:rPr lang="en-US" altLang="en-US" sz="3200" dirty="0"/>
              <a:t>Male/Female</a:t>
            </a:r>
          </a:p>
          <a:p>
            <a:r>
              <a:rPr lang="en-US" altLang="en-US" sz="3200" dirty="0"/>
              <a:t>Female/Male</a:t>
            </a:r>
          </a:p>
          <a:p>
            <a:r>
              <a:rPr lang="en-US" altLang="en-US" sz="3200" dirty="0"/>
              <a:t>Female/Female</a:t>
            </a:r>
          </a:p>
          <a:p>
            <a:r>
              <a:rPr lang="en-US" altLang="en-US" sz="3200" dirty="0"/>
              <a:t>Male/Male</a:t>
            </a:r>
          </a:p>
          <a:p>
            <a:pPr marL="0" indent="0">
              <a:buNone/>
            </a:pPr>
            <a:endParaRPr lang="en-US" altLang="en-US" sz="3200" dirty="0"/>
          </a:p>
          <a:p>
            <a:r>
              <a:rPr lang="en-US" altLang="en-US" sz="3200" dirty="0"/>
              <a:t>Gender Identity</a:t>
            </a:r>
          </a:p>
          <a:p>
            <a:endParaRPr lang="en-US" altLang="en-US" dirty="0"/>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F322BF2-3E46-4C97-A863-432CDFDC24EC}" type="slidenum">
              <a:rPr lang="en-US" altLang="en-US">
                <a:solidFill>
                  <a:schemeClr val="bg1"/>
                </a:solidFill>
              </a:rPr>
              <a:pPr fontAlgn="base">
                <a:spcBef>
                  <a:spcPct val="0"/>
                </a:spcBef>
                <a:spcAft>
                  <a:spcPct val="0"/>
                </a:spcAft>
              </a:pPr>
              <a:t>45</a:t>
            </a:fld>
            <a:endParaRPr lang="en-US" altLang="en-US">
              <a:solidFill>
                <a:schemeClr val="bg1"/>
              </a:solidFill>
            </a:endParaRPr>
          </a:p>
        </p:txBody>
      </p:sp>
      <p:sp>
        <p:nvSpPr>
          <p:cNvPr id="3" name="Slide Number Placeholder 5">
            <a:extLst>
              <a:ext uri="{FF2B5EF4-FFF2-40B4-BE49-F238E27FC236}">
                <a16:creationId xmlns:a16="http://schemas.microsoft.com/office/drawing/2014/main" id="{123718AF-F379-0666-4C43-D5C409EA2023}"/>
              </a:ext>
            </a:extLst>
          </p:cNvPr>
          <p:cNvSpPr txBox="1">
            <a:spLocks/>
          </p:cNvSpPr>
          <p:nvPr/>
        </p:nvSpPr>
        <p:spPr>
          <a:xfrm>
            <a:off x="9267713" y="635634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3B3791-6F44-4A52-AF9E-B67D299A9E14}" type="slidenum">
              <a:rPr lang="en-US" smtClean="0"/>
              <a:pPr/>
              <a:t>45</a:t>
            </a:fld>
            <a:endParaRPr lang="en-US" dirty="0"/>
          </a:p>
        </p:txBody>
      </p:sp>
    </p:spTree>
    <p:extLst>
      <p:ext uri="{BB962C8B-B14F-4D97-AF65-F5344CB8AC3E}">
        <p14:creationId xmlns:p14="http://schemas.microsoft.com/office/powerpoint/2010/main" val="18075881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2186E-4178-1DF5-34E5-0F68073F4AAA}"/>
              </a:ext>
            </a:extLst>
          </p:cNvPr>
          <p:cNvSpPr>
            <a:spLocks noGrp="1"/>
          </p:cNvSpPr>
          <p:nvPr>
            <p:ph type="title"/>
          </p:nvPr>
        </p:nvSpPr>
        <p:spPr/>
        <p:txBody>
          <a:bodyPr/>
          <a:lstStyle/>
          <a:p>
            <a:r>
              <a:rPr lang="en-US" dirty="0"/>
              <a:t>Determining Title IX vs. Non-Title IX Matters</a:t>
            </a:r>
          </a:p>
        </p:txBody>
      </p:sp>
      <p:sp>
        <p:nvSpPr>
          <p:cNvPr id="3" name="Content Placeholder 2">
            <a:extLst>
              <a:ext uri="{FF2B5EF4-FFF2-40B4-BE49-F238E27FC236}">
                <a16:creationId xmlns:a16="http://schemas.microsoft.com/office/drawing/2014/main" id="{F63EE643-E117-209C-C31A-1963F059E985}"/>
              </a:ext>
            </a:extLst>
          </p:cNvPr>
          <p:cNvSpPr>
            <a:spLocks noGrp="1"/>
          </p:cNvSpPr>
          <p:nvPr>
            <p:ph idx="1"/>
          </p:nvPr>
        </p:nvSpPr>
        <p:spPr/>
        <p:txBody>
          <a:bodyPr/>
          <a:lstStyle/>
          <a:p>
            <a:pPr>
              <a:lnSpc>
                <a:spcPct val="100000"/>
              </a:lnSpc>
            </a:pPr>
            <a:r>
              <a:rPr lang="en-US" sz="3600" dirty="0"/>
              <a:t>Factors to consider</a:t>
            </a:r>
          </a:p>
          <a:p>
            <a:pPr lvl="1">
              <a:lnSpc>
                <a:spcPct val="100000"/>
              </a:lnSpc>
            </a:pPr>
            <a:r>
              <a:rPr lang="en-US" sz="3200" dirty="0"/>
              <a:t>Type of alleged conduct – sexual harassment?</a:t>
            </a:r>
          </a:p>
          <a:p>
            <a:pPr lvl="1">
              <a:lnSpc>
                <a:spcPct val="100000"/>
              </a:lnSpc>
            </a:pPr>
            <a:r>
              <a:rPr lang="en-US" sz="3200" dirty="0"/>
              <a:t>Location and context of alleged conduct</a:t>
            </a:r>
          </a:p>
          <a:p>
            <a:pPr lvl="2">
              <a:lnSpc>
                <a:spcPct val="100000"/>
              </a:lnSpc>
            </a:pPr>
            <a:r>
              <a:rPr lang="en-US" sz="2800" dirty="0"/>
              <a:t>within education program or activity?</a:t>
            </a:r>
          </a:p>
          <a:p>
            <a:pPr lvl="2">
              <a:lnSpc>
                <a:spcPct val="100000"/>
              </a:lnSpc>
            </a:pPr>
            <a:r>
              <a:rPr lang="en-US" sz="2800" dirty="0"/>
              <a:t>against a person in the United States?</a:t>
            </a:r>
          </a:p>
          <a:p>
            <a:pPr lvl="1">
              <a:lnSpc>
                <a:spcPct val="100000"/>
              </a:lnSpc>
            </a:pPr>
            <a:r>
              <a:rPr lang="en-US" sz="3200" dirty="0"/>
              <a:t>Relationship between parties and institution</a:t>
            </a:r>
          </a:p>
          <a:p>
            <a:endParaRPr lang="en-US" dirty="0"/>
          </a:p>
        </p:txBody>
      </p:sp>
      <p:sp>
        <p:nvSpPr>
          <p:cNvPr id="4" name="Slide Number Placeholder 3">
            <a:extLst>
              <a:ext uri="{FF2B5EF4-FFF2-40B4-BE49-F238E27FC236}">
                <a16:creationId xmlns:a16="http://schemas.microsoft.com/office/drawing/2014/main" id="{A7C2AE49-C009-AE50-5191-DE659C07CB05}"/>
              </a:ext>
            </a:extLst>
          </p:cNvPr>
          <p:cNvSpPr>
            <a:spLocks noGrp="1"/>
          </p:cNvSpPr>
          <p:nvPr>
            <p:ph type="sldNum" sz="quarter" idx="12"/>
          </p:nvPr>
        </p:nvSpPr>
        <p:spPr/>
        <p:txBody>
          <a:bodyPr/>
          <a:lstStyle/>
          <a:p>
            <a:fld id="{7C128671-D032-469D-8723-87B14E1C74F3}" type="slidenum">
              <a:rPr lang="en-US" smtClean="0"/>
              <a:t>46</a:t>
            </a:fld>
            <a:endParaRPr lang="en-US"/>
          </a:p>
        </p:txBody>
      </p:sp>
    </p:spTree>
    <p:extLst>
      <p:ext uri="{BB962C8B-B14F-4D97-AF65-F5344CB8AC3E}">
        <p14:creationId xmlns:p14="http://schemas.microsoft.com/office/powerpoint/2010/main" val="3671941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0728AAF5-45F9-57B8-562F-1F9CED01FC0D}"/>
              </a:ext>
            </a:extLst>
          </p:cNvPr>
          <p:cNvSpPr/>
          <p:nvPr/>
        </p:nvSpPr>
        <p:spPr>
          <a:xfrm>
            <a:off x="1405304" y="130850"/>
            <a:ext cx="1523999" cy="1488085"/>
          </a:xfrm>
          <a:prstGeom prst="ellipse">
            <a:avLst/>
          </a:prstGeom>
          <a:solidFill>
            <a:schemeClr val="bg1">
              <a:lumMod val="75000"/>
            </a:schemeClr>
          </a:solidFill>
          <a:ln w="95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5">
            <a:extLst>
              <a:ext uri="{FF2B5EF4-FFF2-40B4-BE49-F238E27FC236}">
                <a16:creationId xmlns:a16="http://schemas.microsoft.com/office/drawing/2014/main" id="{22E684C0-25AC-1A10-65C2-1197084BE2C8}"/>
              </a:ext>
            </a:extLst>
          </p:cNvPr>
          <p:cNvGraphicFramePr/>
          <p:nvPr/>
        </p:nvGraphicFramePr>
        <p:xfrm>
          <a:off x="1566454" y="720574"/>
          <a:ext cx="8763000" cy="56136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8D280FA6-66CB-D83A-8440-D72A3041C8EA}"/>
              </a:ext>
            </a:extLst>
          </p:cNvPr>
          <p:cNvSpPr txBox="1"/>
          <p:nvPr/>
        </p:nvSpPr>
        <p:spPr>
          <a:xfrm>
            <a:off x="3471454" y="1101575"/>
            <a:ext cx="2743200" cy="954107"/>
          </a:xfrm>
          <a:prstGeom prst="rect">
            <a:avLst/>
          </a:prstGeom>
          <a:noFill/>
        </p:spPr>
        <p:txBody>
          <a:bodyPr wrap="square" rtlCol="0">
            <a:spAutoFit/>
          </a:bodyPr>
          <a:lstStyle/>
          <a:p>
            <a:r>
              <a:rPr lang="en-US" sz="3600" dirty="0">
                <a:latin typeface="+mn-lt"/>
              </a:rPr>
              <a:t>Title IX</a:t>
            </a:r>
          </a:p>
          <a:p>
            <a:endParaRPr lang="en-US" sz="2000" dirty="0"/>
          </a:p>
        </p:txBody>
      </p:sp>
      <p:sp>
        <p:nvSpPr>
          <p:cNvPr id="8" name="TextBox 7">
            <a:extLst>
              <a:ext uri="{FF2B5EF4-FFF2-40B4-BE49-F238E27FC236}">
                <a16:creationId xmlns:a16="http://schemas.microsoft.com/office/drawing/2014/main" id="{7FCB61B4-1821-7F8D-CF51-5F380A3E064C}"/>
              </a:ext>
            </a:extLst>
          </p:cNvPr>
          <p:cNvSpPr txBox="1"/>
          <p:nvPr/>
        </p:nvSpPr>
        <p:spPr>
          <a:xfrm>
            <a:off x="2349408" y="1702394"/>
            <a:ext cx="2244091" cy="4247317"/>
          </a:xfrm>
          <a:prstGeom prst="rect">
            <a:avLst/>
          </a:prstGeom>
          <a:noFill/>
        </p:spPr>
        <p:txBody>
          <a:bodyPr wrap="square" rtlCol="0">
            <a:spAutoFit/>
          </a:bodyPr>
          <a:lstStyle/>
          <a:p>
            <a:r>
              <a:rPr lang="en-US" dirty="0">
                <a:latin typeface="+mn-lt"/>
              </a:rPr>
              <a:t>Quid pro quo harassment that occurs in an education program or activity against a person in  the United States</a:t>
            </a:r>
          </a:p>
          <a:p>
            <a:endParaRPr lang="en-US" dirty="0">
              <a:latin typeface="+mn-lt"/>
            </a:endParaRPr>
          </a:p>
          <a:p>
            <a:r>
              <a:rPr lang="en-US" dirty="0">
                <a:latin typeface="+mn-lt"/>
              </a:rPr>
              <a:t>Hostile environment (as defined by Title </a:t>
            </a:r>
          </a:p>
          <a:p>
            <a:r>
              <a:rPr lang="en-US" dirty="0">
                <a:latin typeface="+mn-lt"/>
              </a:rPr>
              <a:t>IX) in an education program or activity against a person in the United States</a:t>
            </a:r>
          </a:p>
          <a:p>
            <a:endParaRPr lang="en-US" dirty="0"/>
          </a:p>
        </p:txBody>
      </p:sp>
      <p:sp>
        <p:nvSpPr>
          <p:cNvPr id="9" name="TextBox 8">
            <a:extLst>
              <a:ext uri="{FF2B5EF4-FFF2-40B4-BE49-F238E27FC236}">
                <a16:creationId xmlns:a16="http://schemas.microsoft.com/office/drawing/2014/main" id="{388B5F0A-0538-E238-D6AF-13D67FA74778}"/>
              </a:ext>
            </a:extLst>
          </p:cNvPr>
          <p:cNvSpPr txBox="1"/>
          <p:nvPr/>
        </p:nvSpPr>
        <p:spPr>
          <a:xfrm>
            <a:off x="6926580" y="1114743"/>
            <a:ext cx="2743200" cy="954107"/>
          </a:xfrm>
          <a:prstGeom prst="rect">
            <a:avLst/>
          </a:prstGeom>
          <a:noFill/>
        </p:spPr>
        <p:txBody>
          <a:bodyPr wrap="square" rtlCol="0">
            <a:spAutoFit/>
          </a:bodyPr>
          <a:lstStyle/>
          <a:p>
            <a:r>
              <a:rPr lang="en-US" sz="3600" dirty="0">
                <a:latin typeface="+mn-lt"/>
              </a:rPr>
              <a:t>VAWA</a:t>
            </a:r>
          </a:p>
          <a:p>
            <a:endParaRPr lang="en-US" sz="2000" dirty="0"/>
          </a:p>
        </p:txBody>
      </p:sp>
      <p:sp>
        <p:nvSpPr>
          <p:cNvPr id="10" name="TextBox 9">
            <a:extLst>
              <a:ext uri="{FF2B5EF4-FFF2-40B4-BE49-F238E27FC236}">
                <a16:creationId xmlns:a16="http://schemas.microsoft.com/office/drawing/2014/main" id="{8F43CFFF-E21B-501F-0FD0-DBB22AAF9F04}"/>
              </a:ext>
            </a:extLst>
          </p:cNvPr>
          <p:cNvSpPr txBox="1"/>
          <p:nvPr/>
        </p:nvSpPr>
        <p:spPr>
          <a:xfrm>
            <a:off x="7599317" y="1747667"/>
            <a:ext cx="2362200" cy="2862322"/>
          </a:xfrm>
          <a:prstGeom prst="rect">
            <a:avLst/>
          </a:prstGeom>
          <a:noFill/>
        </p:spPr>
        <p:txBody>
          <a:bodyPr wrap="square" rtlCol="0">
            <a:spAutoFit/>
          </a:bodyPr>
          <a:lstStyle/>
          <a:p>
            <a:r>
              <a:rPr lang="en-US" dirty="0">
                <a:latin typeface="+mn-lt"/>
              </a:rPr>
              <a:t>Sexual assault or VAWA crime that occurs outside an education program or activity</a:t>
            </a:r>
          </a:p>
          <a:p>
            <a:endParaRPr lang="en-US" dirty="0">
              <a:latin typeface="+mn-lt"/>
            </a:endParaRPr>
          </a:p>
          <a:p>
            <a:r>
              <a:rPr lang="en-US" dirty="0">
                <a:latin typeface="+mn-lt"/>
              </a:rPr>
              <a:t>Sexual assault or VAWA crime that occurs against a person outside of the United States</a:t>
            </a:r>
          </a:p>
        </p:txBody>
      </p:sp>
      <p:sp>
        <p:nvSpPr>
          <p:cNvPr id="11" name="TextBox 10">
            <a:extLst>
              <a:ext uri="{FF2B5EF4-FFF2-40B4-BE49-F238E27FC236}">
                <a16:creationId xmlns:a16="http://schemas.microsoft.com/office/drawing/2014/main" id="{EC9E8AD9-3C84-3A4B-C374-968B8E234D6A}"/>
              </a:ext>
            </a:extLst>
          </p:cNvPr>
          <p:cNvSpPr txBox="1"/>
          <p:nvPr/>
        </p:nvSpPr>
        <p:spPr>
          <a:xfrm>
            <a:off x="5263243" y="1957452"/>
            <a:ext cx="2743200" cy="2062103"/>
          </a:xfrm>
          <a:prstGeom prst="rect">
            <a:avLst/>
          </a:prstGeom>
          <a:noFill/>
        </p:spPr>
        <p:txBody>
          <a:bodyPr wrap="square" rtlCol="0">
            <a:spAutoFit/>
          </a:bodyPr>
          <a:lstStyle/>
          <a:p>
            <a:r>
              <a:rPr lang="en-US" sz="3600" dirty="0">
                <a:latin typeface="+mn-lt"/>
              </a:rPr>
              <a:t>Title IX</a:t>
            </a:r>
            <a:br>
              <a:rPr lang="en-US" sz="3600" dirty="0">
                <a:latin typeface="+mn-lt"/>
              </a:rPr>
            </a:br>
            <a:r>
              <a:rPr lang="en-US" sz="3600" dirty="0">
                <a:latin typeface="+mn-lt"/>
              </a:rPr>
              <a:t>&amp; VAWA</a:t>
            </a:r>
          </a:p>
          <a:p>
            <a:endParaRPr lang="en-US" sz="3600" dirty="0"/>
          </a:p>
          <a:p>
            <a:endParaRPr lang="en-US" sz="2000" dirty="0"/>
          </a:p>
        </p:txBody>
      </p:sp>
      <p:sp>
        <p:nvSpPr>
          <p:cNvPr id="12" name="TextBox 11">
            <a:extLst>
              <a:ext uri="{FF2B5EF4-FFF2-40B4-BE49-F238E27FC236}">
                <a16:creationId xmlns:a16="http://schemas.microsoft.com/office/drawing/2014/main" id="{47207548-B15A-5EFD-D40C-E290358D00AB}"/>
              </a:ext>
            </a:extLst>
          </p:cNvPr>
          <p:cNvSpPr txBox="1"/>
          <p:nvPr/>
        </p:nvSpPr>
        <p:spPr>
          <a:xfrm>
            <a:off x="5147854" y="3178828"/>
            <a:ext cx="2171700" cy="2031325"/>
          </a:xfrm>
          <a:prstGeom prst="rect">
            <a:avLst/>
          </a:prstGeom>
          <a:noFill/>
        </p:spPr>
        <p:txBody>
          <a:bodyPr wrap="square" rtlCol="0">
            <a:spAutoFit/>
          </a:bodyPr>
          <a:lstStyle/>
          <a:p>
            <a:r>
              <a:rPr lang="en-US" dirty="0">
                <a:latin typeface="+mn-lt"/>
              </a:rPr>
              <a:t>Sexual assault or VAWA crime that occurs in an education program or activity against a person in the United States</a:t>
            </a:r>
          </a:p>
        </p:txBody>
      </p:sp>
      <p:sp>
        <p:nvSpPr>
          <p:cNvPr id="13" name="TextBox 12">
            <a:extLst>
              <a:ext uri="{FF2B5EF4-FFF2-40B4-BE49-F238E27FC236}">
                <a16:creationId xmlns:a16="http://schemas.microsoft.com/office/drawing/2014/main" id="{2B5F6569-B5D9-2E68-707F-1B052CCC1180}"/>
              </a:ext>
            </a:extLst>
          </p:cNvPr>
          <p:cNvSpPr txBox="1"/>
          <p:nvPr/>
        </p:nvSpPr>
        <p:spPr>
          <a:xfrm>
            <a:off x="1566454" y="545164"/>
            <a:ext cx="1143000" cy="646331"/>
          </a:xfrm>
          <a:prstGeom prst="rect">
            <a:avLst/>
          </a:prstGeom>
          <a:noFill/>
        </p:spPr>
        <p:txBody>
          <a:bodyPr wrap="square" rtlCol="0">
            <a:spAutoFit/>
          </a:bodyPr>
          <a:lstStyle/>
          <a:p>
            <a:pPr algn="ctr"/>
            <a:r>
              <a:rPr lang="en-US" dirty="0">
                <a:latin typeface="+mn-lt"/>
              </a:rPr>
              <a:t>Other conduct</a:t>
            </a:r>
          </a:p>
        </p:txBody>
      </p:sp>
      <p:sp>
        <p:nvSpPr>
          <p:cNvPr id="16" name="TextBox 15">
            <a:extLst>
              <a:ext uri="{FF2B5EF4-FFF2-40B4-BE49-F238E27FC236}">
                <a16:creationId xmlns:a16="http://schemas.microsoft.com/office/drawing/2014/main" id="{4A205B63-8E32-5AC9-4E91-ECB4A6E59E07}"/>
              </a:ext>
            </a:extLst>
          </p:cNvPr>
          <p:cNvSpPr txBox="1"/>
          <p:nvPr/>
        </p:nvSpPr>
        <p:spPr>
          <a:xfrm>
            <a:off x="922020" y="6370948"/>
            <a:ext cx="9407434" cy="646331"/>
          </a:xfrm>
          <a:prstGeom prst="rect">
            <a:avLst/>
          </a:prstGeom>
          <a:noFill/>
        </p:spPr>
        <p:txBody>
          <a:bodyPr wrap="square" rtlCol="0">
            <a:spAutoFit/>
          </a:bodyPr>
          <a:lstStyle/>
          <a:p>
            <a:r>
              <a:rPr lang="en-US" b="1" dirty="0"/>
              <a:t>*If one of the parties is affiliated with the institution in some way</a:t>
            </a:r>
          </a:p>
          <a:p>
            <a:endParaRPr lang="en-US" dirty="0"/>
          </a:p>
        </p:txBody>
      </p:sp>
      <p:sp>
        <p:nvSpPr>
          <p:cNvPr id="17" name="TextBox 16">
            <a:extLst>
              <a:ext uri="{FF2B5EF4-FFF2-40B4-BE49-F238E27FC236}">
                <a16:creationId xmlns:a16="http://schemas.microsoft.com/office/drawing/2014/main" id="{120A03A8-0C1F-33F7-0345-7B7DA11D01B9}"/>
              </a:ext>
            </a:extLst>
          </p:cNvPr>
          <p:cNvSpPr txBox="1"/>
          <p:nvPr/>
        </p:nvSpPr>
        <p:spPr>
          <a:xfrm>
            <a:off x="3328566" y="197349"/>
            <a:ext cx="6601625" cy="532889"/>
          </a:xfrm>
          <a:prstGeom prst="rect">
            <a:avLst/>
          </a:prstGeom>
          <a:noFill/>
        </p:spPr>
        <p:txBody>
          <a:bodyPr wrap="square" rtlCol="0">
            <a:spAutoFit/>
          </a:bodyPr>
          <a:lstStyle/>
          <a:p>
            <a:r>
              <a:rPr lang="en-US" sz="2800" b="1" dirty="0"/>
              <a:t>Interaction Between Title IX &amp; VAWA*</a:t>
            </a:r>
          </a:p>
        </p:txBody>
      </p:sp>
      <p:sp>
        <p:nvSpPr>
          <p:cNvPr id="2" name="Slide Number Placeholder 5">
            <a:extLst>
              <a:ext uri="{FF2B5EF4-FFF2-40B4-BE49-F238E27FC236}">
                <a16:creationId xmlns:a16="http://schemas.microsoft.com/office/drawing/2014/main" id="{0C692F2E-465E-B549-C8A6-D544EB20A877}"/>
              </a:ext>
            </a:extLst>
          </p:cNvPr>
          <p:cNvSpPr>
            <a:spLocks noGrp="1"/>
          </p:cNvSpPr>
          <p:nvPr>
            <p:ph type="sldNum" sz="quarter" idx="12"/>
          </p:nvPr>
        </p:nvSpPr>
        <p:spPr>
          <a:xfrm>
            <a:off x="9130553" y="6356349"/>
            <a:ext cx="2743200" cy="365125"/>
          </a:xfrm>
        </p:spPr>
        <p:txBody>
          <a:bodyPr/>
          <a:lstStyle/>
          <a:p>
            <a:fld id="{673B3791-6F44-4A52-AF9E-B67D299A9E14}" type="slidenum">
              <a:rPr lang="en-US" smtClean="0"/>
              <a:pPr/>
              <a:t>47</a:t>
            </a:fld>
            <a:endParaRPr lang="en-US" dirty="0"/>
          </a:p>
        </p:txBody>
      </p:sp>
    </p:spTree>
    <p:extLst>
      <p:ext uri="{BB962C8B-B14F-4D97-AF65-F5344CB8AC3E}">
        <p14:creationId xmlns:p14="http://schemas.microsoft.com/office/powerpoint/2010/main" val="7530885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7FCA55-BCDB-12EF-FECB-8A94F7C6F5F3}"/>
              </a:ext>
            </a:extLst>
          </p:cNvPr>
          <p:cNvSpPr>
            <a:spLocks noGrp="1"/>
          </p:cNvSpPr>
          <p:nvPr>
            <p:ph type="sldNum" sz="quarter" idx="12"/>
          </p:nvPr>
        </p:nvSpPr>
        <p:spPr/>
        <p:txBody>
          <a:bodyPr/>
          <a:lstStyle/>
          <a:p>
            <a:fld id="{7C128671-D032-469D-8723-87B14E1C74F3}" type="slidenum">
              <a:rPr lang="en-US" smtClean="0"/>
              <a:t>48</a:t>
            </a:fld>
            <a:endParaRPr lang="en-US"/>
          </a:p>
        </p:txBody>
      </p:sp>
      <p:sp>
        <p:nvSpPr>
          <p:cNvPr id="5" name="Oval 4">
            <a:extLst>
              <a:ext uri="{FF2B5EF4-FFF2-40B4-BE49-F238E27FC236}">
                <a16:creationId xmlns:a16="http://schemas.microsoft.com/office/drawing/2014/main" id="{06F92005-55B0-579B-909A-0A15CF673AAE}"/>
              </a:ext>
            </a:extLst>
          </p:cNvPr>
          <p:cNvSpPr/>
          <p:nvPr/>
        </p:nvSpPr>
        <p:spPr>
          <a:xfrm>
            <a:off x="2612922" y="336549"/>
            <a:ext cx="6858000" cy="5943600"/>
          </a:xfrm>
          <a:prstGeom prst="ellipse">
            <a:avLst/>
          </a:prstGeom>
          <a:solidFill>
            <a:schemeClr val="bg2">
              <a:lumMod val="9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80A1A18-631D-3999-BC10-D148740A4507}"/>
              </a:ext>
            </a:extLst>
          </p:cNvPr>
          <p:cNvSpPr txBox="1"/>
          <p:nvPr/>
        </p:nvSpPr>
        <p:spPr>
          <a:xfrm>
            <a:off x="4594122" y="664564"/>
            <a:ext cx="4935681" cy="646331"/>
          </a:xfrm>
          <a:prstGeom prst="rect">
            <a:avLst/>
          </a:prstGeom>
          <a:noFill/>
        </p:spPr>
        <p:txBody>
          <a:bodyPr wrap="square" rtlCol="0">
            <a:spAutoFit/>
          </a:bodyPr>
          <a:lstStyle/>
          <a:p>
            <a:r>
              <a:rPr lang="en-US" sz="3600" dirty="0">
                <a:latin typeface="+mn-lt"/>
              </a:rPr>
              <a:t>Other conduct</a:t>
            </a:r>
          </a:p>
        </p:txBody>
      </p:sp>
      <p:sp>
        <p:nvSpPr>
          <p:cNvPr id="7" name="TextBox 6">
            <a:extLst>
              <a:ext uri="{FF2B5EF4-FFF2-40B4-BE49-F238E27FC236}">
                <a16:creationId xmlns:a16="http://schemas.microsoft.com/office/drawing/2014/main" id="{35DEDA29-7676-9706-C60B-D89D889D34E0}"/>
              </a:ext>
            </a:extLst>
          </p:cNvPr>
          <p:cNvSpPr txBox="1"/>
          <p:nvPr/>
        </p:nvSpPr>
        <p:spPr>
          <a:xfrm>
            <a:off x="3491753" y="1625697"/>
            <a:ext cx="5638800" cy="4339650"/>
          </a:xfrm>
          <a:prstGeom prst="rect">
            <a:avLst/>
          </a:prstGeom>
          <a:noFill/>
        </p:spPr>
        <p:txBody>
          <a:bodyPr wrap="square" rtlCol="0">
            <a:spAutoFit/>
          </a:bodyPr>
          <a:lstStyle/>
          <a:p>
            <a:r>
              <a:rPr lang="en-US" sz="2000" dirty="0">
                <a:latin typeface="+mn-lt"/>
              </a:rPr>
              <a:t>Quid pro quo harassment by a student</a:t>
            </a:r>
          </a:p>
          <a:p>
            <a:endParaRPr lang="en-US" sz="2000" dirty="0">
              <a:latin typeface="+mn-lt"/>
            </a:endParaRPr>
          </a:p>
          <a:p>
            <a:r>
              <a:rPr lang="en-US" sz="2000" dirty="0">
                <a:latin typeface="+mn-lt"/>
              </a:rPr>
              <a:t>Hostile environment harassment that occurs outside a program or activity</a:t>
            </a:r>
          </a:p>
          <a:p>
            <a:endParaRPr lang="en-US" sz="2000" dirty="0">
              <a:latin typeface="+mn-lt"/>
            </a:endParaRPr>
          </a:p>
          <a:p>
            <a:r>
              <a:rPr lang="en-US" sz="2000" dirty="0">
                <a:latin typeface="+mn-lt"/>
              </a:rPr>
              <a:t>Hostile environment harassment that occurs against a person outside of the United States</a:t>
            </a:r>
          </a:p>
          <a:p>
            <a:endParaRPr lang="en-US" sz="2000" dirty="0">
              <a:latin typeface="+mn-lt"/>
            </a:endParaRPr>
          </a:p>
          <a:p>
            <a:r>
              <a:rPr lang="en-US" sz="2000" dirty="0">
                <a:latin typeface="+mn-lt"/>
              </a:rPr>
              <a:t>Sexual harassment that is not sufficiently severe, pervasive, and objectively offensive that it effectively denies a person equal access to education program or activity (caution!)</a:t>
            </a:r>
          </a:p>
          <a:p>
            <a:endParaRPr lang="en-US" dirty="0"/>
          </a:p>
          <a:p>
            <a:endParaRPr lang="en-US" dirty="0"/>
          </a:p>
        </p:txBody>
      </p:sp>
    </p:spTree>
    <p:extLst>
      <p:ext uri="{BB962C8B-B14F-4D97-AF65-F5344CB8AC3E}">
        <p14:creationId xmlns:p14="http://schemas.microsoft.com/office/powerpoint/2010/main" val="13822469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BF909-CDD5-F888-0A0D-AD546F8B19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37D6CC-386D-4F41-7BA0-0A83835D2C45}"/>
              </a:ext>
            </a:extLst>
          </p:cNvPr>
          <p:cNvSpPr>
            <a:spLocks noGrp="1"/>
          </p:cNvSpPr>
          <p:nvPr>
            <p:ph type="title"/>
          </p:nvPr>
        </p:nvSpPr>
        <p:spPr>
          <a:xfrm>
            <a:off x="301770" y="295834"/>
            <a:ext cx="11555507" cy="1325563"/>
          </a:xfrm>
          <a:noFill/>
        </p:spPr>
        <p:txBody>
          <a:bodyPr/>
          <a:lstStyle/>
          <a:p>
            <a:r>
              <a:rPr lang="en-US" dirty="0"/>
              <a:t>Legal Obligations—Minnesota Schools Only</a:t>
            </a:r>
          </a:p>
        </p:txBody>
      </p:sp>
      <p:sp>
        <p:nvSpPr>
          <p:cNvPr id="4" name="Slide Number Placeholder 3">
            <a:extLst>
              <a:ext uri="{FF2B5EF4-FFF2-40B4-BE49-F238E27FC236}">
                <a16:creationId xmlns:a16="http://schemas.microsoft.com/office/drawing/2014/main" id="{9124E026-A846-9186-98BA-BD5A0F1149F1}"/>
              </a:ext>
            </a:extLst>
          </p:cNvPr>
          <p:cNvSpPr>
            <a:spLocks noGrp="1"/>
          </p:cNvSpPr>
          <p:nvPr>
            <p:ph type="sldNum" sz="quarter" idx="12"/>
          </p:nvPr>
        </p:nvSpPr>
        <p:spPr/>
        <p:txBody>
          <a:bodyPr/>
          <a:lstStyle/>
          <a:p>
            <a:pPr defTabSz="685800" fontAlgn="auto">
              <a:spcBef>
                <a:spcPts val="0"/>
              </a:spcBef>
              <a:spcAft>
                <a:spcPts val="0"/>
              </a:spcAft>
            </a:pPr>
            <a:fld id="{7C128671-D032-469D-8723-87B14E1C74F3}" type="slidenum">
              <a:rPr lang="en-US">
                <a:solidFill>
                  <a:prstClr val="black">
                    <a:tint val="75000"/>
                  </a:prstClr>
                </a:solidFill>
                <a:latin typeface="Arial" panose="020B0604020202020204"/>
              </a:rPr>
              <a:pPr defTabSz="685800" fontAlgn="auto">
                <a:spcBef>
                  <a:spcPts val="0"/>
                </a:spcBef>
                <a:spcAft>
                  <a:spcPts val="0"/>
                </a:spcAft>
              </a:pPr>
              <a:t>49</a:t>
            </a:fld>
            <a:endParaRPr lang="en-US" dirty="0">
              <a:solidFill>
                <a:prstClr val="black">
                  <a:tint val="75000"/>
                </a:prstClr>
              </a:solidFill>
              <a:latin typeface="Arial" panose="020B0604020202020204"/>
            </a:endParaRPr>
          </a:p>
        </p:txBody>
      </p:sp>
      <p:grpSp>
        <p:nvGrpSpPr>
          <p:cNvPr id="8" name="Group 7">
            <a:extLst>
              <a:ext uri="{FF2B5EF4-FFF2-40B4-BE49-F238E27FC236}">
                <a16:creationId xmlns:a16="http://schemas.microsoft.com/office/drawing/2014/main" id="{35DEA40A-55FA-3B9B-C029-9561A86A0131}"/>
              </a:ext>
            </a:extLst>
          </p:cNvPr>
          <p:cNvGrpSpPr/>
          <p:nvPr/>
        </p:nvGrpSpPr>
        <p:grpSpPr>
          <a:xfrm>
            <a:off x="2739018" y="2811696"/>
            <a:ext cx="3295649" cy="3236579"/>
            <a:chOff x="-834191" y="1340171"/>
            <a:chExt cx="5897601" cy="5432982"/>
          </a:xfrm>
        </p:grpSpPr>
        <p:sp>
          <p:nvSpPr>
            <p:cNvPr id="9" name="Oval 8">
              <a:extLst>
                <a:ext uri="{FF2B5EF4-FFF2-40B4-BE49-F238E27FC236}">
                  <a16:creationId xmlns:a16="http://schemas.microsoft.com/office/drawing/2014/main" id="{48CFA25C-CEBB-3E3F-89CC-FFBD202E1836}"/>
                </a:ext>
              </a:extLst>
            </p:cNvPr>
            <p:cNvSpPr/>
            <p:nvPr/>
          </p:nvSpPr>
          <p:spPr>
            <a:xfrm>
              <a:off x="-834191" y="1340171"/>
              <a:ext cx="5897601" cy="5432982"/>
            </a:xfrm>
            <a:prstGeom prst="ellipse">
              <a:avLst/>
            </a:prstGeom>
            <a:solidFill>
              <a:schemeClr val="bg1">
                <a:lumMod val="50000"/>
                <a:alpha val="49804"/>
              </a:schemeClr>
            </a:solidFill>
            <a:ln w="57150">
              <a:solidFill>
                <a:schemeClr val="accent6">
                  <a:lumMod val="75000"/>
                </a:schemeClr>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pPr defTabSz="685800" fontAlgn="auto">
                <a:spcBef>
                  <a:spcPts val="0"/>
                </a:spcBef>
                <a:spcAft>
                  <a:spcPts val="0"/>
                </a:spcAft>
              </a:pPr>
              <a:endParaRPr lang="en-US" sz="1350">
                <a:solidFill>
                  <a:prstClr val="black"/>
                </a:solidFill>
                <a:latin typeface="Arial" panose="020B0604020202020204"/>
              </a:endParaRPr>
            </a:p>
          </p:txBody>
        </p:sp>
        <p:sp>
          <p:nvSpPr>
            <p:cNvPr id="10" name="Oval 4">
              <a:extLst>
                <a:ext uri="{FF2B5EF4-FFF2-40B4-BE49-F238E27FC236}">
                  <a16:creationId xmlns:a16="http://schemas.microsoft.com/office/drawing/2014/main" id="{5281A0ED-B31A-7A64-FBF7-967C22915F27}"/>
                </a:ext>
              </a:extLst>
            </p:cNvPr>
            <p:cNvSpPr txBox="1"/>
            <p:nvPr/>
          </p:nvSpPr>
          <p:spPr>
            <a:xfrm>
              <a:off x="-23201" y="2500216"/>
              <a:ext cx="4170232" cy="3841697"/>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0010" tIns="80010" rIns="80010" bIns="80010" numCol="1" spcCol="1270" anchor="ctr" anchorCtr="0">
              <a:noAutofit/>
            </a:bodyPr>
            <a:lstStyle/>
            <a:p>
              <a:pPr defTabSz="933450" fontAlgn="auto">
                <a:lnSpc>
                  <a:spcPct val="90000"/>
                </a:lnSpc>
                <a:spcAft>
                  <a:spcPct val="35000"/>
                </a:spcAft>
              </a:pPr>
              <a:r>
                <a:rPr lang="en-US" sz="4000" dirty="0">
                  <a:solidFill>
                    <a:prstClr val="black"/>
                  </a:solidFill>
                  <a:latin typeface="Arial" panose="020B0604020202020204"/>
                </a:rPr>
                <a:t>Title IX</a:t>
              </a:r>
            </a:p>
          </p:txBody>
        </p:sp>
      </p:grpSp>
      <p:grpSp>
        <p:nvGrpSpPr>
          <p:cNvPr id="11" name="Group 10">
            <a:extLst>
              <a:ext uri="{FF2B5EF4-FFF2-40B4-BE49-F238E27FC236}">
                <a16:creationId xmlns:a16="http://schemas.microsoft.com/office/drawing/2014/main" id="{030FC875-3523-CE2F-0ED5-5BE7EE4AA82B}"/>
              </a:ext>
            </a:extLst>
          </p:cNvPr>
          <p:cNvGrpSpPr/>
          <p:nvPr/>
        </p:nvGrpSpPr>
        <p:grpSpPr>
          <a:xfrm>
            <a:off x="5243000" y="2859421"/>
            <a:ext cx="3154418" cy="3236579"/>
            <a:chOff x="129765" y="1460940"/>
            <a:chExt cx="5013744" cy="4860785"/>
          </a:xfrm>
        </p:grpSpPr>
        <p:sp>
          <p:nvSpPr>
            <p:cNvPr id="12" name="Oval 11">
              <a:extLst>
                <a:ext uri="{FF2B5EF4-FFF2-40B4-BE49-F238E27FC236}">
                  <a16:creationId xmlns:a16="http://schemas.microsoft.com/office/drawing/2014/main" id="{E149A059-0B6E-9B25-0022-F8995B4B0966}"/>
                </a:ext>
              </a:extLst>
            </p:cNvPr>
            <p:cNvSpPr/>
            <p:nvPr/>
          </p:nvSpPr>
          <p:spPr>
            <a:xfrm>
              <a:off x="129765" y="1460940"/>
              <a:ext cx="5013744" cy="4860785"/>
            </a:xfrm>
            <a:prstGeom prst="ellipse">
              <a:avLst/>
            </a:prstGeom>
            <a:solidFill>
              <a:schemeClr val="bg1">
                <a:lumMod val="50000"/>
                <a:alpha val="49804"/>
              </a:schemeClr>
            </a:solidFill>
            <a:ln w="57150">
              <a:solidFill>
                <a:schemeClr val="accent6">
                  <a:lumMod val="75000"/>
                </a:schemeClr>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pPr defTabSz="685800" fontAlgn="auto">
                <a:spcBef>
                  <a:spcPts val="0"/>
                </a:spcBef>
                <a:spcAft>
                  <a:spcPts val="0"/>
                </a:spcAft>
              </a:pPr>
              <a:endParaRPr lang="en-US" sz="1350">
                <a:solidFill>
                  <a:prstClr val="black"/>
                </a:solidFill>
                <a:latin typeface="Arial" panose="020B0604020202020204"/>
              </a:endParaRPr>
            </a:p>
          </p:txBody>
        </p:sp>
        <p:sp>
          <p:nvSpPr>
            <p:cNvPr id="13" name="Oval 4">
              <a:extLst>
                <a:ext uri="{FF2B5EF4-FFF2-40B4-BE49-F238E27FC236}">
                  <a16:creationId xmlns:a16="http://schemas.microsoft.com/office/drawing/2014/main" id="{A01D747F-90B0-BDFE-27D1-B8393A472829}"/>
                </a:ext>
              </a:extLst>
            </p:cNvPr>
            <p:cNvSpPr txBox="1"/>
            <p:nvPr/>
          </p:nvSpPr>
          <p:spPr>
            <a:xfrm>
              <a:off x="1717724" y="2694719"/>
              <a:ext cx="3133682" cy="278897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0010" tIns="80010" rIns="80010" bIns="80010" numCol="1" spcCol="1270" anchor="ctr" anchorCtr="0">
              <a:noAutofit/>
            </a:bodyPr>
            <a:lstStyle/>
            <a:p>
              <a:pPr defTabSz="933450" fontAlgn="auto">
                <a:lnSpc>
                  <a:spcPct val="90000"/>
                </a:lnSpc>
                <a:spcAft>
                  <a:spcPct val="35000"/>
                </a:spcAft>
              </a:pPr>
              <a:r>
                <a:rPr lang="en-US" sz="4500" dirty="0">
                  <a:solidFill>
                    <a:prstClr val="black"/>
                  </a:solidFill>
                  <a:latin typeface="Arial" panose="020B0604020202020204"/>
                </a:rPr>
                <a:t> </a:t>
              </a:r>
              <a:r>
                <a:rPr lang="en-US" sz="4000" dirty="0">
                  <a:solidFill>
                    <a:prstClr val="black"/>
                  </a:solidFill>
                  <a:latin typeface="Arial" panose="020B0604020202020204"/>
                </a:rPr>
                <a:t>VAWA</a:t>
              </a:r>
            </a:p>
          </p:txBody>
        </p:sp>
      </p:grpSp>
      <p:sp>
        <p:nvSpPr>
          <p:cNvPr id="14" name="Oval 13">
            <a:extLst>
              <a:ext uri="{FF2B5EF4-FFF2-40B4-BE49-F238E27FC236}">
                <a16:creationId xmlns:a16="http://schemas.microsoft.com/office/drawing/2014/main" id="{5D857A18-15D8-A3A2-13B7-00A5EEF03385}"/>
              </a:ext>
            </a:extLst>
          </p:cNvPr>
          <p:cNvSpPr/>
          <p:nvPr/>
        </p:nvSpPr>
        <p:spPr>
          <a:xfrm>
            <a:off x="1876293" y="1465960"/>
            <a:ext cx="1142999" cy="1116064"/>
          </a:xfrm>
          <a:prstGeom prst="ellipse">
            <a:avLst/>
          </a:prstGeom>
          <a:solidFill>
            <a:schemeClr val="bg1">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a:solidFill>
                <a:prstClr val="white"/>
              </a:solidFill>
              <a:latin typeface="Arial" panose="020B0604020202020204"/>
            </a:endParaRPr>
          </a:p>
        </p:txBody>
      </p:sp>
      <p:sp>
        <p:nvSpPr>
          <p:cNvPr id="15" name="TextBox 14">
            <a:extLst>
              <a:ext uri="{FF2B5EF4-FFF2-40B4-BE49-F238E27FC236}">
                <a16:creationId xmlns:a16="http://schemas.microsoft.com/office/drawing/2014/main" id="{E5FA4C2C-E3B9-AB7E-EE5B-F8D2033866F3}"/>
              </a:ext>
            </a:extLst>
          </p:cNvPr>
          <p:cNvSpPr txBox="1"/>
          <p:nvPr/>
        </p:nvSpPr>
        <p:spPr>
          <a:xfrm>
            <a:off x="1933441" y="1724773"/>
            <a:ext cx="982168" cy="553998"/>
          </a:xfrm>
          <a:prstGeom prst="rect">
            <a:avLst/>
          </a:prstGeom>
          <a:noFill/>
        </p:spPr>
        <p:txBody>
          <a:bodyPr wrap="square" rtlCol="0">
            <a:spAutoFit/>
          </a:bodyPr>
          <a:lstStyle/>
          <a:p>
            <a:pPr algn="ctr" defTabSz="685800" fontAlgn="auto">
              <a:spcBef>
                <a:spcPts val="0"/>
              </a:spcBef>
              <a:spcAft>
                <a:spcPts val="0"/>
              </a:spcAft>
            </a:pPr>
            <a:r>
              <a:rPr lang="en-US" sz="1500" dirty="0">
                <a:solidFill>
                  <a:prstClr val="black"/>
                </a:solidFill>
                <a:latin typeface="Arial" panose="020B0604020202020204"/>
              </a:rPr>
              <a:t>Other Conduct</a:t>
            </a:r>
          </a:p>
        </p:txBody>
      </p:sp>
      <p:sp>
        <p:nvSpPr>
          <p:cNvPr id="3" name="Oval 2">
            <a:extLst>
              <a:ext uri="{FF2B5EF4-FFF2-40B4-BE49-F238E27FC236}">
                <a16:creationId xmlns:a16="http://schemas.microsoft.com/office/drawing/2014/main" id="{928E62D6-8835-6788-E274-534BFD6842BA}"/>
              </a:ext>
            </a:extLst>
          </p:cNvPr>
          <p:cNvSpPr/>
          <p:nvPr/>
        </p:nvSpPr>
        <p:spPr>
          <a:xfrm>
            <a:off x="4192160" y="1426982"/>
            <a:ext cx="2970640" cy="2912798"/>
          </a:xfrm>
          <a:prstGeom prst="ellipse">
            <a:avLst/>
          </a:prstGeom>
          <a:solidFill>
            <a:schemeClr val="bg1">
              <a:lumMod val="50000"/>
              <a:alpha val="49804"/>
            </a:schemeClr>
          </a:solidFill>
          <a:ln w="57150">
            <a:solidFill>
              <a:schemeClr val="accent6">
                <a:lumMod val="75000"/>
              </a:schemeClr>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pPr defTabSz="685800" fontAlgn="auto">
              <a:spcBef>
                <a:spcPts val="0"/>
              </a:spcBef>
              <a:spcAft>
                <a:spcPts val="0"/>
              </a:spcAft>
            </a:pPr>
            <a:endParaRPr lang="en-US" sz="1350">
              <a:solidFill>
                <a:prstClr val="black"/>
              </a:solidFill>
              <a:latin typeface="Arial" panose="020B0604020202020204"/>
            </a:endParaRPr>
          </a:p>
        </p:txBody>
      </p:sp>
      <p:sp>
        <p:nvSpPr>
          <p:cNvPr id="5" name="Oval 4">
            <a:extLst>
              <a:ext uri="{FF2B5EF4-FFF2-40B4-BE49-F238E27FC236}">
                <a16:creationId xmlns:a16="http://schemas.microsoft.com/office/drawing/2014/main" id="{BF49879D-69F0-3BE2-1EEB-092151645C90}"/>
              </a:ext>
            </a:extLst>
          </p:cNvPr>
          <p:cNvSpPr txBox="1"/>
          <p:nvPr/>
        </p:nvSpPr>
        <p:spPr>
          <a:xfrm>
            <a:off x="4599993" y="1654721"/>
            <a:ext cx="1971569" cy="185705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0010" tIns="80010" rIns="80010" bIns="80010" numCol="1" spcCol="1270" anchor="ctr" anchorCtr="0">
            <a:noAutofit/>
          </a:bodyPr>
          <a:lstStyle/>
          <a:p>
            <a:pPr algn="ctr" defTabSz="933450" fontAlgn="auto">
              <a:lnSpc>
                <a:spcPct val="90000"/>
              </a:lnSpc>
              <a:spcAft>
                <a:spcPct val="35000"/>
              </a:spcAft>
            </a:pPr>
            <a:r>
              <a:rPr lang="en-US" sz="4500" dirty="0">
                <a:solidFill>
                  <a:prstClr val="black"/>
                </a:solidFill>
                <a:latin typeface="Arial" panose="020B0604020202020204"/>
              </a:rPr>
              <a:t> </a:t>
            </a:r>
            <a:r>
              <a:rPr lang="en-US" sz="4000" dirty="0">
                <a:solidFill>
                  <a:prstClr val="black"/>
                </a:solidFill>
                <a:latin typeface="Arial" panose="020B0604020202020204"/>
              </a:rPr>
              <a:t>MN</a:t>
            </a:r>
          </a:p>
        </p:txBody>
      </p:sp>
      <p:sp>
        <p:nvSpPr>
          <p:cNvPr id="6" name="TextBox 5">
            <a:extLst>
              <a:ext uri="{FF2B5EF4-FFF2-40B4-BE49-F238E27FC236}">
                <a16:creationId xmlns:a16="http://schemas.microsoft.com/office/drawing/2014/main" id="{DA8C6898-22C2-F341-ECC7-D4DEE2290E2E}"/>
              </a:ext>
            </a:extLst>
          </p:cNvPr>
          <p:cNvSpPr txBox="1"/>
          <p:nvPr/>
        </p:nvSpPr>
        <p:spPr>
          <a:xfrm>
            <a:off x="1066800" y="6356351"/>
            <a:ext cx="10591800" cy="369332"/>
          </a:xfrm>
          <a:prstGeom prst="rect">
            <a:avLst/>
          </a:prstGeom>
          <a:noFill/>
        </p:spPr>
        <p:txBody>
          <a:bodyPr wrap="square" rtlCol="0">
            <a:spAutoFit/>
          </a:bodyPr>
          <a:lstStyle/>
          <a:p>
            <a:r>
              <a:rPr lang="en-US" dirty="0"/>
              <a:t>* See </a:t>
            </a:r>
            <a:r>
              <a:rPr lang="en-US" dirty="0">
                <a:hlinkClick r:id="rId2"/>
              </a:rPr>
              <a:t>Minnesota Campus Sexual Misconduct Law Training </a:t>
            </a:r>
            <a:r>
              <a:rPr lang="en-US" dirty="0"/>
              <a:t>for </a:t>
            </a:r>
            <a:r>
              <a:rPr lang="en-US" dirty="0" err="1"/>
              <a:t>trainED’s</a:t>
            </a:r>
            <a:r>
              <a:rPr lang="en-US" dirty="0"/>
              <a:t> training on Minnesota law. </a:t>
            </a:r>
          </a:p>
        </p:txBody>
      </p:sp>
    </p:spTree>
    <p:extLst>
      <p:ext uri="{BB962C8B-B14F-4D97-AF65-F5344CB8AC3E}">
        <p14:creationId xmlns:p14="http://schemas.microsoft.com/office/powerpoint/2010/main" val="3159080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DFDD6-7A7E-951E-C3F8-99909663F839}"/>
              </a:ext>
            </a:extLst>
          </p:cNvPr>
          <p:cNvSpPr>
            <a:spLocks noGrp="1"/>
          </p:cNvSpPr>
          <p:nvPr>
            <p:ph type="title"/>
          </p:nvPr>
        </p:nvSpPr>
        <p:spPr/>
        <p:txBody>
          <a:bodyPr/>
          <a:lstStyle/>
          <a:p>
            <a:r>
              <a:rPr lang="en-US" dirty="0"/>
              <a:t>Legal Overview</a:t>
            </a:r>
          </a:p>
        </p:txBody>
      </p:sp>
      <p:sp>
        <p:nvSpPr>
          <p:cNvPr id="4" name="Slide Number Placeholder 3">
            <a:extLst>
              <a:ext uri="{FF2B5EF4-FFF2-40B4-BE49-F238E27FC236}">
                <a16:creationId xmlns:a16="http://schemas.microsoft.com/office/drawing/2014/main" id="{4D60223B-A39F-E850-0AF8-188EF906D689}"/>
              </a:ext>
            </a:extLst>
          </p:cNvPr>
          <p:cNvSpPr>
            <a:spLocks noGrp="1"/>
          </p:cNvSpPr>
          <p:nvPr>
            <p:ph type="sldNum" sz="quarter" idx="12"/>
          </p:nvPr>
        </p:nvSpPr>
        <p:spPr/>
        <p:txBody>
          <a:bodyPr/>
          <a:lstStyle/>
          <a:p>
            <a:fld id="{7C128671-D032-469D-8723-87B14E1C74F3}" type="slidenum">
              <a:rPr lang="en-US" smtClean="0"/>
              <a:t>5</a:t>
            </a:fld>
            <a:endParaRPr lang="en-US"/>
          </a:p>
        </p:txBody>
      </p:sp>
      <p:pic>
        <p:nvPicPr>
          <p:cNvPr id="7" name="Picture 6" descr="A drawing of a building&#10;&#10;Description automatically generated">
            <a:extLst>
              <a:ext uri="{FF2B5EF4-FFF2-40B4-BE49-F238E27FC236}">
                <a16:creationId xmlns:a16="http://schemas.microsoft.com/office/drawing/2014/main" id="{CD7255C3-0495-E6F4-E148-349E0A5E9815}"/>
              </a:ext>
            </a:extLst>
          </p:cNvPr>
          <p:cNvPicPr>
            <a:picLocks noChangeAspect="1"/>
          </p:cNvPicPr>
          <p:nvPr/>
        </p:nvPicPr>
        <p:blipFill rotWithShape="1">
          <a:blip r:embed="rId2">
            <a:extLst>
              <a:ext uri="{28A0092B-C50C-407E-A947-70E740481C1C}">
                <a14:useLocalDpi xmlns:a14="http://schemas.microsoft.com/office/drawing/2010/main" val="0"/>
              </a:ext>
            </a:extLst>
          </a:blip>
          <a:srcRect t="6221" b="9919"/>
          <a:stretch/>
        </p:blipFill>
        <p:spPr>
          <a:xfrm rot="408823">
            <a:off x="7312882" y="2238608"/>
            <a:ext cx="4183743" cy="3508482"/>
          </a:xfrm>
          <a:prstGeom prst="rect">
            <a:avLst/>
          </a:prstGeom>
        </p:spPr>
      </p:pic>
    </p:spTree>
    <p:extLst>
      <p:ext uri="{BB962C8B-B14F-4D97-AF65-F5344CB8AC3E}">
        <p14:creationId xmlns:p14="http://schemas.microsoft.com/office/powerpoint/2010/main" val="6268231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5BFA2-6BD8-66B3-EDAC-963FBC81A10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8EC3806-429B-5273-5DCD-3F6557BC0FC8}"/>
              </a:ext>
            </a:extLst>
          </p:cNvPr>
          <p:cNvSpPr/>
          <p:nvPr/>
        </p:nvSpPr>
        <p:spPr>
          <a:xfrm>
            <a:off x="609600" y="304800"/>
            <a:ext cx="10972800" cy="670560"/>
          </a:xfrm>
          <a:prstGeom prst="rect">
            <a:avLst/>
          </a:prstGeom>
          <a:noFill/>
          <a:ln/>
        </p:spPr>
        <p:txBody>
          <a:bodyPr wrap="square" lIns="0" tIns="0" rIns="0" bIns="0" rtlCol="0" anchor="ctr"/>
          <a:lstStyle/>
          <a:p>
            <a:r>
              <a:rPr lang="en-US" sz="2933" dirty="0">
                <a:solidFill>
                  <a:srgbClr val="0F0E0D"/>
                </a:solidFill>
                <a:latin typeface="Arial" panose="020B0604020202020204" pitchFamily="34" charset="0"/>
                <a:ea typeface="Georgia" pitchFamily="34" charset="-122"/>
                <a:cs typeface="Arial" panose="020B0604020202020204" pitchFamily="34" charset="0"/>
              </a:rPr>
              <a:t>Legal Obligations—Minnesota Schools Only</a:t>
            </a:r>
            <a:endParaRPr lang="en-US" sz="2933" dirty="0">
              <a:latin typeface="Arial" panose="020B0604020202020204" pitchFamily="34" charset="0"/>
              <a:cs typeface="Arial" panose="020B0604020202020204" pitchFamily="34" charset="0"/>
            </a:endParaRPr>
          </a:p>
        </p:txBody>
      </p:sp>
      <p:graphicFrame>
        <p:nvGraphicFramePr>
          <p:cNvPr id="10" name="Table 0">
            <a:extLst>
              <a:ext uri="{FF2B5EF4-FFF2-40B4-BE49-F238E27FC236}">
                <a16:creationId xmlns:a16="http://schemas.microsoft.com/office/drawing/2014/main" id="{74967EC2-0DAD-9272-7445-2BC5B2CAF714}"/>
              </a:ext>
            </a:extLst>
          </p:cNvPr>
          <p:cNvGraphicFramePr>
            <a:graphicFrameLocks noGrp="1"/>
          </p:cNvGraphicFramePr>
          <p:nvPr/>
        </p:nvGraphicFramePr>
        <p:xfrm>
          <a:off x="609600" y="990061"/>
          <a:ext cx="10972800" cy="5852160"/>
        </p:xfrm>
        <a:graphic>
          <a:graphicData uri="http://schemas.openxmlformats.org/drawingml/2006/table">
            <a:tbl>
              <a:tblPr/>
              <a:tblGrid>
                <a:gridCol w="2682240">
                  <a:extLst>
                    <a:ext uri="{9D8B030D-6E8A-4147-A177-3AD203B41FA5}">
                      <a16:colId xmlns:a16="http://schemas.microsoft.com/office/drawing/2014/main" val="20000"/>
                    </a:ext>
                  </a:extLst>
                </a:gridCol>
                <a:gridCol w="3901440">
                  <a:extLst>
                    <a:ext uri="{9D8B030D-6E8A-4147-A177-3AD203B41FA5}">
                      <a16:colId xmlns:a16="http://schemas.microsoft.com/office/drawing/2014/main" val="20001"/>
                    </a:ext>
                  </a:extLst>
                </a:gridCol>
                <a:gridCol w="1950720">
                  <a:extLst>
                    <a:ext uri="{9D8B030D-6E8A-4147-A177-3AD203B41FA5}">
                      <a16:colId xmlns:a16="http://schemas.microsoft.com/office/drawing/2014/main" val="20002"/>
                    </a:ext>
                  </a:extLst>
                </a:gridCol>
                <a:gridCol w="2438400">
                  <a:extLst>
                    <a:ext uri="{9D8B030D-6E8A-4147-A177-3AD203B41FA5}">
                      <a16:colId xmlns:a16="http://schemas.microsoft.com/office/drawing/2014/main" val="20003"/>
                    </a:ext>
                  </a:extLst>
                </a:gridCol>
              </a:tblGrid>
              <a:tr h="426720">
                <a:tc>
                  <a:txBody>
                    <a:bodyPr/>
                    <a:lstStyle/>
                    <a:p>
                      <a:pPr marL="0" indent="0" algn="ctr">
                        <a:buNone/>
                      </a:pPr>
                      <a:r>
                        <a:rPr lang="en-US" sz="1600" b="1" dirty="0">
                          <a:solidFill>
                            <a:srgbClr val="FAFAF9"/>
                          </a:solidFill>
                          <a:latin typeface="Arial" panose="020B0604020202020204" pitchFamily="34" charset="0"/>
                          <a:ea typeface="Calibri" pitchFamily="34" charset="-122"/>
                          <a:cs typeface="Arial" panose="020B0604020202020204" pitchFamily="34" charset="0"/>
                        </a:rPr>
                        <a:t>Applicable Law</a:t>
                      </a:r>
                      <a:endParaRPr lang="en-US" sz="1600" dirty="0">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AFAF9"/>
                          </a:solidFill>
                          <a:latin typeface="Arial" panose="020B0604020202020204" pitchFamily="34" charset="0"/>
                          <a:ea typeface="Calibri" pitchFamily="34" charset="-122"/>
                          <a:cs typeface="Arial" panose="020B0604020202020204" pitchFamily="34" charset="0"/>
                        </a:rPr>
                        <a:t>Alleged Conduct</a:t>
                      </a:r>
                      <a:endParaRPr lang="en-US" sz="1600" dirty="0">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AFAF9"/>
                          </a:solidFill>
                          <a:latin typeface="Arial" panose="020B0604020202020204" pitchFamily="34" charset="0"/>
                          <a:ea typeface="Calibri" pitchFamily="34" charset="-122"/>
                          <a:cs typeface="Arial" panose="020B0604020202020204" pitchFamily="34" charset="0"/>
                        </a:rPr>
                        <a:t>Respondent</a:t>
                      </a:r>
                      <a:endParaRPr lang="en-US" sz="1600" dirty="0">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AFAF9"/>
                          </a:solidFill>
                          <a:latin typeface="Arial" panose="020B0604020202020204" pitchFamily="34" charset="0"/>
                          <a:ea typeface="Calibri" pitchFamily="34" charset="-122"/>
                          <a:cs typeface="Arial" panose="020B0604020202020204" pitchFamily="34" charset="0"/>
                        </a:rPr>
                        <a:t>Additional Conditions</a:t>
                      </a:r>
                      <a:endParaRPr lang="en-US" sz="1600" dirty="0">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853440">
                <a:tc>
                  <a:txBody>
                    <a:bodyPr/>
                    <a:lstStyle/>
                    <a:p>
                      <a:pPr marL="0" indent="0">
                        <a:buNone/>
                      </a:pPr>
                      <a:r>
                        <a:rPr lang="en-US" sz="1300" b="1" dirty="0">
                          <a:solidFill>
                            <a:schemeClr val="tx1"/>
                          </a:solidFill>
                          <a:latin typeface="Arial" panose="020B0604020202020204" pitchFamily="34" charset="0"/>
                          <a:ea typeface="Calibri" pitchFamily="34" charset="-122"/>
                          <a:cs typeface="Arial" panose="020B0604020202020204" pitchFamily="34" charset="0"/>
                        </a:rPr>
                        <a:t>MN Law only</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chemeClr val="accent1">
                        <a:lumMod val="10000"/>
                        <a:lumOff val="90000"/>
                      </a:schemeClr>
                    </a:solidFill>
                  </a:tcPr>
                </a:tc>
                <a:tc>
                  <a:txBody>
                    <a:bodyPr/>
                    <a:lstStyle/>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Intimate Partner Violence that does not include  Dating/Domestic Violence</a:t>
                      </a:r>
                      <a:endParaRPr lang="en-US" sz="1300" dirty="0">
                        <a:solidFill>
                          <a:schemeClr val="tx1"/>
                        </a:solidFill>
                        <a:latin typeface="Arial" panose="020B0604020202020204" pitchFamily="34" charset="0"/>
                        <a:ea typeface="Calibri" charset="0"/>
                        <a:cs typeface="Arial" panose="020B0604020202020204" pitchFamily="34" charset="0"/>
                      </a:endParaRP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Non-Title IX Sexual Harassment</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chemeClr val="accent1">
                        <a:lumMod val="10000"/>
                        <a:lumOff val="90000"/>
                      </a:schemeClr>
                    </a:solidFill>
                  </a:tcPr>
                </a:tc>
                <a:tc>
                  <a:txBody>
                    <a:bodyPr/>
                    <a:lstStyle/>
                    <a:p>
                      <a:pPr marL="0" indent="0">
                        <a:buNone/>
                      </a:pPr>
                      <a:r>
                        <a:rPr lang="en-US" sz="1300" dirty="0">
                          <a:solidFill>
                            <a:schemeClr val="tx1"/>
                          </a:solidFill>
                          <a:latin typeface="Arial" panose="020B0604020202020204" pitchFamily="34" charset="0"/>
                          <a:ea typeface="Calibri" pitchFamily="34" charset="-122"/>
                          <a:cs typeface="Arial" panose="020B0604020202020204" pitchFamily="34" charset="0"/>
                        </a:rPr>
                        <a:t>Student</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chemeClr val="accent1">
                        <a:lumMod val="10000"/>
                        <a:lumOff val="9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kern="1200" dirty="0">
                          <a:solidFill>
                            <a:schemeClr val="tx1"/>
                          </a:solidFill>
                          <a:latin typeface="Arial" panose="020B0604020202020204" pitchFamily="34" charset="0"/>
                          <a:ea typeface="Calibri" pitchFamily="34" charset="-122"/>
                          <a:cs typeface="Arial" panose="020B0604020202020204" pitchFamily="34" charset="0"/>
                        </a:rPr>
                        <a:t>Occurs within education program or activity</a:t>
                      </a: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chemeClr val="accent1">
                        <a:lumMod val="10000"/>
                        <a:lumOff val="90000"/>
                      </a:schemeClr>
                    </a:solidFill>
                  </a:tcPr>
                </a:tc>
                <a:extLst>
                  <a:ext uri="{0D108BD9-81ED-4DB2-BD59-A6C34878D82A}">
                    <a16:rowId xmlns:a16="http://schemas.microsoft.com/office/drawing/2014/main" val="10001"/>
                  </a:ext>
                </a:extLst>
              </a:tr>
              <a:tr h="894080">
                <a:tc>
                  <a:txBody>
                    <a:bodyPr/>
                    <a:lstStyle/>
                    <a:p>
                      <a:pPr marL="0" indent="0">
                        <a:buNone/>
                      </a:pPr>
                      <a:r>
                        <a:rPr lang="en-US" sz="1300" b="1" dirty="0">
                          <a:solidFill>
                            <a:srgbClr val="0F0E0D"/>
                          </a:solidFill>
                          <a:latin typeface="Arial" panose="020B0604020202020204" pitchFamily="34" charset="0"/>
                          <a:ea typeface="Calibri" pitchFamily="34" charset="-122"/>
                          <a:cs typeface="Arial" panose="020B0604020202020204" pitchFamily="34" charset="0"/>
                        </a:rPr>
                        <a:t>MN Law + Title IX + VAWA</a:t>
                      </a:r>
                      <a:endParaRPr lang="en-US" sz="1300" dirty="0">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Sexual Assault</a:t>
                      </a: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Dating Violence</a:t>
                      </a: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Domestic Violence</a:t>
                      </a: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Stalking</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0" indent="0">
                        <a:buNone/>
                      </a:pPr>
                      <a:r>
                        <a:rPr lang="en-US" sz="1300" dirty="0">
                          <a:solidFill>
                            <a:schemeClr val="tx1"/>
                          </a:solidFill>
                          <a:latin typeface="Arial" panose="020B0604020202020204" pitchFamily="34" charset="0"/>
                          <a:ea typeface="Calibri" pitchFamily="34" charset="-122"/>
                          <a:cs typeface="Arial" panose="020B0604020202020204" pitchFamily="34" charset="0"/>
                        </a:rPr>
                        <a:t>Student</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pitchFamily="34" charset="-122"/>
                          <a:cs typeface="Arial" panose="020B0604020202020204" pitchFamily="34" charset="0"/>
                        </a:rPr>
                        <a:t>Occurs within education program or activity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pitchFamily="34" charset="-122"/>
                          <a:cs typeface="Arial" panose="020B0604020202020204" pitchFamily="34" charset="0"/>
                        </a:rPr>
                        <a:t>Against a person in the U.S.</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extLst>
                  <a:ext uri="{0D108BD9-81ED-4DB2-BD59-A6C34878D82A}">
                    <a16:rowId xmlns:a16="http://schemas.microsoft.com/office/drawing/2014/main" val="10002"/>
                  </a:ext>
                </a:extLst>
              </a:tr>
              <a:tr h="538996">
                <a:tc>
                  <a:txBody>
                    <a:bodyPr/>
                    <a:lstStyle/>
                    <a:p>
                      <a:pPr marL="0" indent="0">
                        <a:buNone/>
                      </a:pPr>
                      <a:r>
                        <a:rPr lang="en-US" sz="1300" b="1" dirty="0">
                          <a:solidFill>
                            <a:srgbClr val="0F0E0D"/>
                          </a:solidFill>
                          <a:latin typeface="Arial" panose="020B0604020202020204" pitchFamily="34" charset="0"/>
                          <a:ea typeface="Calibri" pitchFamily="34" charset="-122"/>
                          <a:cs typeface="Arial" panose="020B0604020202020204" pitchFamily="34" charset="0"/>
                        </a:rPr>
                        <a:t>MN Law + Title IX</a:t>
                      </a:r>
                      <a:endParaRPr lang="en-US" sz="1300" dirty="0">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0" indent="0">
                        <a:buNone/>
                      </a:pPr>
                      <a:r>
                        <a:rPr lang="en-US" sz="1300" dirty="0">
                          <a:solidFill>
                            <a:schemeClr val="tx1"/>
                          </a:solidFill>
                          <a:latin typeface="Arial" panose="020B0604020202020204" pitchFamily="34" charset="0"/>
                          <a:ea typeface="Calibri" pitchFamily="34" charset="-122"/>
                          <a:cs typeface="Arial" panose="020B0604020202020204" pitchFamily="34" charset="0"/>
                        </a:rPr>
                        <a:t>Title IX Sexual Harassment</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0" indent="0">
                        <a:buNone/>
                      </a:pPr>
                      <a:r>
                        <a:rPr lang="en-US" sz="1300" dirty="0">
                          <a:solidFill>
                            <a:schemeClr val="tx1"/>
                          </a:solidFill>
                          <a:latin typeface="Arial" panose="020B0604020202020204" pitchFamily="34" charset="0"/>
                          <a:ea typeface="Calibri" pitchFamily="34" charset="-122"/>
                          <a:cs typeface="Arial" panose="020B0604020202020204" pitchFamily="34" charset="0"/>
                        </a:rPr>
                        <a:t>Student</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pitchFamily="34" charset="-122"/>
                          <a:cs typeface="Arial" panose="020B0604020202020204" pitchFamily="34" charset="0"/>
                        </a:rPr>
                        <a:t>Occurs within education program or activity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pitchFamily="34" charset="-122"/>
                          <a:cs typeface="Arial" panose="020B0604020202020204" pitchFamily="34" charset="0"/>
                        </a:rPr>
                        <a:t>Against a person in the U.S.</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extLst>
                  <a:ext uri="{0D108BD9-81ED-4DB2-BD59-A6C34878D82A}">
                    <a16:rowId xmlns:a16="http://schemas.microsoft.com/office/drawing/2014/main" val="10003"/>
                  </a:ext>
                </a:extLst>
              </a:tr>
              <a:tr h="538996">
                <a:tc>
                  <a:txBody>
                    <a:bodyPr/>
                    <a:lstStyle/>
                    <a:p>
                      <a:pPr marL="0" indent="0">
                        <a:buNone/>
                      </a:pPr>
                      <a:r>
                        <a:rPr lang="en-US" sz="1300" b="1" dirty="0">
                          <a:latin typeface="Arial" panose="020B0604020202020204" pitchFamily="34" charset="0"/>
                          <a:ea typeface="Calibri" charset="0"/>
                          <a:cs typeface="Arial" panose="020B0604020202020204" pitchFamily="34" charset="0"/>
                        </a:rPr>
                        <a:t>MN Law + VAWA</a:t>
                      </a: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Sexual Assault</a:t>
                      </a: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Dating Violence</a:t>
                      </a: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Domestic Violence</a:t>
                      </a: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Stalking</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0" indent="0">
                        <a:buNone/>
                      </a:pPr>
                      <a:r>
                        <a:rPr lang="en-US" sz="1300" dirty="0">
                          <a:solidFill>
                            <a:schemeClr val="tx1"/>
                          </a:solidFill>
                          <a:latin typeface="Arial" panose="020B0604020202020204" pitchFamily="34" charset="0"/>
                          <a:ea typeface="Calibri" charset="0"/>
                          <a:cs typeface="Arial" panose="020B0604020202020204" pitchFamily="34" charset="0"/>
                        </a:rPr>
                        <a:t>Student</a:t>
                      </a: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charset="0"/>
                          <a:cs typeface="Arial" panose="020B0604020202020204" pitchFamily="34" charset="0"/>
                        </a:rPr>
                        <a:t>Occurs within education program or activity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charset="0"/>
                          <a:cs typeface="Arial" panose="020B0604020202020204" pitchFamily="34" charset="0"/>
                        </a:rPr>
                        <a:t>Against a person outside the U.S.</a:t>
                      </a: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extLst>
                  <a:ext uri="{0D108BD9-81ED-4DB2-BD59-A6C34878D82A}">
                    <a16:rowId xmlns:a16="http://schemas.microsoft.com/office/drawing/2014/main" val="1505385280"/>
                  </a:ext>
                </a:extLst>
              </a:tr>
              <a:tr h="894080">
                <a:tc>
                  <a:txBody>
                    <a:bodyPr/>
                    <a:lstStyle/>
                    <a:p>
                      <a:pPr marL="0" indent="0">
                        <a:buNone/>
                      </a:pPr>
                      <a:r>
                        <a:rPr lang="en-US" sz="1300" b="1" dirty="0">
                          <a:solidFill>
                            <a:schemeClr val="tx1"/>
                          </a:solidFill>
                          <a:latin typeface="Arial" panose="020B0604020202020204" pitchFamily="34" charset="0"/>
                          <a:ea typeface="Calibri" pitchFamily="34" charset="-122"/>
                          <a:cs typeface="Arial" panose="020B0604020202020204" pitchFamily="34" charset="0"/>
                        </a:rPr>
                        <a:t>Title IX + VAWA</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Sexual Assault</a:t>
                      </a: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Dating Violence</a:t>
                      </a: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Domestic Violence</a:t>
                      </a:r>
                    </a:p>
                    <a:p>
                      <a:pPr marL="171450" indent="-171450">
                        <a:buFont typeface="Arial" panose="020B0604020202020204" pitchFamily="34" charset="0"/>
                        <a:buChar char="•"/>
                      </a:pPr>
                      <a:r>
                        <a:rPr lang="en-US" sz="1300" dirty="0">
                          <a:solidFill>
                            <a:schemeClr val="tx1"/>
                          </a:solidFill>
                          <a:latin typeface="Arial" panose="020B0604020202020204" pitchFamily="34" charset="0"/>
                          <a:ea typeface="Calibri" pitchFamily="34" charset="-122"/>
                          <a:cs typeface="Arial" panose="020B0604020202020204" pitchFamily="34" charset="0"/>
                        </a:rPr>
                        <a:t>Stalking</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0" indent="0">
                        <a:buNone/>
                      </a:pPr>
                      <a:r>
                        <a:rPr lang="en-US" sz="1300" dirty="0">
                          <a:solidFill>
                            <a:schemeClr val="tx1"/>
                          </a:solidFill>
                          <a:latin typeface="Arial" panose="020B0604020202020204" pitchFamily="34" charset="0"/>
                          <a:ea typeface="Calibri" pitchFamily="34" charset="-122"/>
                          <a:cs typeface="Arial" panose="020B0604020202020204" pitchFamily="34" charset="0"/>
                        </a:rPr>
                        <a:t>Employee /</a:t>
                      </a:r>
                      <a:endParaRPr lang="en-US" sz="1300" dirty="0">
                        <a:solidFill>
                          <a:schemeClr val="tx1"/>
                        </a:solidFill>
                        <a:latin typeface="Arial" panose="020B0604020202020204" pitchFamily="34" charset="0"/>
                        <a:ea typeface="Calibri" charset="0"/>
                        <a:cs typeface="Arial" panose="020B0604020202020204" pitchFamily="34" charset="0"/>
                      </a:endParaRPr>
                    </a:p>
                    <a:p>
                      <a:pPr marL="0" indent="0">
                        <a:buNone/>
                      </a:pPr>
                      <a:r>
                        <a:rPr lang="en-US" sz="1300" dirty="0">
                          <a:solidFill>
                            <a:schemeClr val="tx1"/>
                          </a:solidFill>
                          <a:latin typeface="Arial" panose="020B0604020202020204" pitchFamily="34" charset="0"/>
                          <a:ea typeface="Calibri" pitchFamily="34" charset="-122"/>
                          <a:cs typeface="Arial" panose="020B0604020202020204" pitchFamily="34" charset="0"/>
                        </a:rPr>
                        <a:t>Community Member / Third Party</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pitchFamily="34" charset="-122"/>
                          <a:cs typeface="Arial" panose="020B0604020202020204" pitchFamily="34" charset="0"/>
                        </a:rPr>
                        <a:t>Occurs within education program or activity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pitchFamily="34" charset="-122"/>
                          <a:cs typeface="Arial" panose="020B0604020202020204" pitchFamily="34" charset="0"/>
                        </a:rPr>
                        <a:t>Against a person in the U.S.</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extLst>
                  <a:ext uri="{0D108BD9-81ED-4DB2-BD59-A6C34878D82A}">
                    <a16:rowId xmlns:a16="http://schemas.microsoft.com/office/drawing/2014/main" val="10004"/>
                  </a:ext>
                </a:extLst>
              </a:tr>
              <a:tr h="894080">
                <a:tc>
                  <a:txBody>
                    <a:bodyPr/>
                    <a:lstStyle/>
                    <a:p>
                      <a:pPr marL="0" indent="0">
                        <a:buNone/>
                      </a:pPr>
                      <a:r>
                        <a:rPr lang="en-US" sz="1300" b="1" dirty="0">
                          <a:solidFill>
                            <a:schemeClr val="tx1"/>
                          </a:solidFill>
                          <a:latin typeface="Arial" panose="020B0604020202020204" pitchFamily="34" charset="0"/>
                          <a:ea typeface="Calibri" pitchFamily="34" charset="-122"/>
                          <a:cs typeface="Arial" panose="020B0604020202020204" pitchFamily="34" charset="0"/>
                        </a:rPr>
                        <a:t>Title IX only</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0" indent="0">
                        <a:buNone/>
                      </a:pPr>
                      <a:r>
                        <a:rPr lang="en-US" sz="1300" dirty="0">
                          <a:solidFill>
                            <a:schemeClr val="tx1"/>
                          </a:solidFill>
                          <a:latin typeface="Arial" panose="020B0604020202020204" pitchFamily="34" charset="0"/>
                          <a:ea typeface="Calibri" pitchFamily="34" charset="-122"/>
                          <a:cs typeface="Arial" panose="020B0604020202020204" pitchFamily="34" charset="0"/>
                        </a:rPr>
                        <a:t>Title IX Sexual Harassment</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0" indent="0">
                        <a:buNone/>
                      </a:pPr>
                      <a:r>
                        <a:rPr lang="en-US" sz="1300" dirty="0">
                          <a:solidFill>
                            <a:schemeClr val="tx1"/>
                          </a:solidFill>
                          <a:latin typeface="Arial" panose="020B0604020202020204" pitchFamily="34" charset="0"/>
                          <a:ea typeface="Calibri" pitchFamily="34" charset="-122"/>
                          <a:cs typeface="Arial" panose="020B0604020202020204" pitchFamily="34" charset="0"/>
                        </a:rPr>
                        <a:t>Employee /</a:t>
                      </a:r>
                      <a:endParaRPr lang="en-US" sz="1300" dirty="0">
                        <a:solidFill>
                          <a:schemeClr val="tx1"/>
                        </a:solidFill>
                        <a:latin typeface="Arial" panose="020B0604020202020204" pitchFamily="34" charset="0"/>
                        <a:ea typeface="Calibri" charset="0"/>
                        <a:cs typeface="Arial" panose="020B0604020202020204" pitchFamily="34" charset="0"/>
                      </a:endParaRPr>
                    </a:p>
                    <a:p>
                      <a:pPr marL="0" indent="0">
                        <a:buNone/>
                      </a:pPr>
                      <a:r>
                        <a:rPr lang="en-US" sz="1300" dirty="0">
                          <a:solidFill>
                            <a:schemeClr val="tx1"/>
                          </a:solidFill>
                          <a:latin typeface="Arial" panose="020B0604020202020204" pitchFamily="34" charset="0"/>
                          <a:ea typeface="Calibri" pitchFamily="34" charset="-122"/>
                          <a:cs typeface="Arial" panose="020B0604020202020204" pitchFamily="34" charset="0"/>
                        </a:rPr>
                        <a:t>Community Member / Third Party</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pitchFamily="34" charset="-122"/>
                          <a:cs typeface="Arial" panose="020B0604020202020204" pitchFamily="34" charset="0"/>
                        </a:rPr>
                        <a:t>Occurs within education program or activity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latin typeface="Arial" panose="020B0604020202020204" pitchFamily="34" charset="0"/>
                          <a:ea typeface="Calibri" pitchFamily="34" charset="-122"/>
                          <a:cs typeface="Arial" panose="020B0604020202020204" pitchFamily="34" charset="0"/>
                        </a:rPr>
                        <a:t>Against a person in the U.S.</a:t>
                      </a:r>
                      <a:endParaRPr lang="en-US" sz="1300" dirty="0">
                        <a:solidFill>
                          <a:schemeClr val="tx1"/>
                        </a:solidFill>
                        <a:latin typeface="Arial" panose="020B0604020202020204" pitchFamily="34" charset="0"/>
                        <a:ea typeface="Calibri" charset="0"/>
                        <a:cs typeface="Arial" panose="020B0604020202020204" pitchFamily="34" charset="0"/>
                      </a:endParaRPr>
                    </a:p>
                  </a:txBody>
                  <a:tcPr marL="121920" marR="121920" marT="60960" marB="60960" anchor="ctr">
                    <a:lnL w="6350" cap="flat" cmpd="sng" algn="ctr">
                      <a:solidFill>
                        <a:srgbClr val="E5E5E3"/>
                      </a:solidFill>
                      <a:prstDash val="solid"/>
                      <a:round/>
                      <a:headEnd type="none" w="med" len="med"/>
                      <a:tailEnd type="none" w="med" len="med"/>
                    </a:lnL>
                    <a:lnR w="6350" cap="flat" cmpd="sng" algn="ctr">
                      <a:solidFill>
                        <a:srgbClr val="E5E5E3"/>
                      </a:solidFill>
                      <a:prstDash val="solid"/>
                      <a:round/>
                      <a:headEnd type="none" w="med" len="med"/>
                      <a:tailEnd type="none" w="med" len="med"/>
                    </a:lnR>
                    <a:lnT w="6350" cap="flat" cmpd="sng" algn="ctr">
                      <a:solidFill>
                        <a:srgbClr val="E5E5E3"/>
                      </a:solidFill>
                      <a:prstDash val="solid"/>
                      <a:round/>
                      <a:headEnd type="none" w="med" len="med"/>
                      <a:tailEnd type="none" w="med" len="med"/>
                    </a:lnT>
                    <a:lnB w="6350" cap="flat" cmpd="sng" algn="ctr">
                      <a:solidFill>
                        <a:srgbClr val="E5E5E3"/>
                      </a:solidFill>
                      <a:prstDash val="solid"/>
                      <a:round/>
                      <a:headEnd type="none" w="med" len="med"/>
                      <a:tailEnd type="none" w="med" len="med"/>
                    </a:lnB>
                    <a:solidFill>
                      <a:srgbClr val="CCCCD0"/>
                    </a:solidFill>
                  </a:tcPr>
                </a:tc>
                <a:extLst>
                  <a:ext uri="{0D108BD9-81ED-4DB2-BD59-A6C34878D82A}">
                    <a16:rowId xmlns:a16="http://schemas.microsoft.com/office/drawing/2014/main" val="10005"/>
                  </a:ext>
                </a:extLst>
              </a:tr>
            </a:tbl>
          </a:graphicData>
        </a:graphic>
      </p:graphicFrame>
      <p:sp>
        <p:nvSpPr>
          <p:cNvPr id="12" name="Shape 9">
            <a:extLst>
              <a:ext uri="{FF2B5EF4-FFF2-40B4-BE49-F238E27FC236}">
                <a16:creationId xmlns:a16="http://schemas.microsoft.com/office/drawing/2014/main" id="{653014D9-1370-25A4-E007-D1C67CBBE5B8}"/>
              </a:ext>
            </a:extLst>
          </p:cNvPr>
          <p:cNvSpPr/>
          <p:nvPr/>
        </p:nvSpPr>
        <p:spPr>
          <a:xfrm>
            <a:off x="609600" y="5915456"/>
            <a:ext cx="10972800" cy="731520"/>
          </a:xfrm>
          <a:prstGeom prst="rect">
            <a:avLst/>
          </a:prstGeom>
          <a:solidFill>
            <a:schemeClr val="accent2">
              <a:lumMod val="40000"/>
              <a:lumOff val="60000"/>
            </a:schemeClr>
          </a:solidFill>
          <a:ln/>
        </p:spPr>
        <p:txBody>
          <a:bodyPr/>
          <a:lstStyle/>
          <a:p>
            <a:endParaRPr lang="en-US" sz="2400">
              <a:latin typeface="Arial" panose="020B0604020202020204" pitchFamily="34" charset="0"/>
              <a:cs typeface="Arial" panose="020B0604020202020204" pitchFamily="34" charset="0"/>
            </a:endParaRPr>
          </a:p>
        </p:txBody>
      </p:sp>
      <p:sp>
        <p:nvSpPr>
          <p:cNvPr id="13" name="Text 10">
            <a:extLst>
              <a:ext uri="{FF2B5EF4-FFF2-40B4-BE49-F238E27FC236}">
                <a16:creationId xmlns:a16="http://schemas.microsoft.com/office/drawing/2014/main" id="{7FA64422-9D9E-594C-F72D-EF7D3F8F3F92}"/>
              </a:ext>
            </a:extLst>
          </p:cNvPr>
          <p:cNvSpPr/>
          <p:nvPr/>
        </p:nvSpPr>
        <p:spPr>
          <a:xfrm>
            <a:off x="734353" y="5915456"/>
            <a:ext cx="10485120" cy="716818"/>
          </a:xfrm>
          <a:prstGeom prst="rect">
            <a:avLst/>
          </a:prstGeom>
          <a:solidFill>
            <a:schemeClr val="accent2">
              <a:lumMod val="40000"/>
              <a:lumOff val="60000"/>
            </a:schemeClr>
          </a:solidFill>
          <a:ln/>
        </p:spPr>
        <p:txBody>
          <a:bodyPr wrap="square" lIns="0" tIns="0" rIns="0" bIns="0" rtlCol="0" anchor="ctr"/>
          <a:lstStyle/>
          <a:p>
            <a:r>
              <a:rPr lang="en-US" sz="1267" b="1" dirty="0">
                <a:latin typeface="Arial" panose="020B0604020202020204" pitchFamily="34" charset="0"/>
                <a:ea typeface="Calibri" pitchFamily="34" charset="-122"/>
                <a:cs typeface="Arial" panose="020B0604020202020204" pitchFamily="34" charset="0"/>
              </a:rPr>
              <a:t>VAWA </a:t>
            </a:r>
            <a:r>
              <a:rPr lang="en-US" sz="1267" dirty="0">
                <a:latin typeface="Arial" panose="020B0604020202020204" pitchFamily="34" charset="0"/>
                <a:ea typeface="Calibri" pitchFamily="34" charset="-122"/>
                <a:cs typeface="Arial" panose="020B0604020202020204" pitchFamily="34" charset="0"/>
              </a:rPr>
              <a:t>—  Sexual Assault, Dating Violence, Domestic Violence, or Stalking that occurs </a:t>
            </a:r>
            <a:r>
              <a:rPr lang="en-US" sz="1267" b="1" dirty="0">
                <a:latin typeface="Arial" panose="020B0604020202020204" pitchFamily="34" charset="0"/>
                <a:ea typeface="Calibri" pitchFamily="34" charset="-122"/>
                <a:cs typeface="Arial" panose="020B0604020202020204" pitchFamily="34" charset="0"/>
              </a:rPr>
              <a:t>outside</a:t>
            </a:r>
            <a:r>
              <a:rPr lang="en-US" sz="1267" dirty="0">
                <a:latin typeface="Arial" panose="020B0604020202020204" pitchFamily="34" charset="0"/>
                <a:ea typeface="Calibri" pitchFamily="34" charset="-122"/>
                <a:cs typeface="Arial" panose="020B0604020202020204" pitchFamily="34" charset="0"/>
              </a:rPr>
              <a:t> an education program or activity, </a:t>
            </a:r>
            <a:r>
              <a:rPr lang="en-US" sz="1267" b="1" dirty="0">
                <a:latin typeface="Arial" panose="020B0604020202020204" pitchFamily="34" charset="0"/>
                <a:ea typeface="Calibri" pitchFamily="34" charset="-122"/>
                <a:cs typeface="Arial" panose="020B0604020202020204" pitchFamily="34" charset="0"/>
              </a:rPr>
              <a:t>or</a:t>
            </a:r>
            <a:r>
              <a:rPr lang="en-US" sz="1267" dirty="0">
                <a:latin typeface="Arial" panose="020B0604020202020204" pitchFamily="34" charset="0"/>
                <a:ea typeface="Calibri" pitchFamily="34" charset="-122"/>
                <a:cs typeface="Arial" panose="020B0604020202020204" pitchFamily="34" charset="0"/>
              </a:rPr>
              <a:t> against a person outside of the U.S.</a:t>
            </a:r>
            <a:endParaRPr lang="en-US" sz="1267"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159CA41-D5C6-A0B2-9A03-EBC56ED24D1E}"/>
              </a:ext>
            </a:extLst>
          </p:cNvPr>
          <p:cNvSpPr txBox="1"/>
          <p:nvPr/>
        </p:nvSpPr>
        <p:spPr>
          <a:xfrm>
            <a:off x="11582400" y="6553200"/>
            <a:ext cx="6094070" cy="276999"/>
          </a:xfrm>
          <a:prstGeom prst="rect">
            <a:avLst/>
          </a:prstGeom>
          <a:noFill/>
        </p:spPr>
        <p:txBody>
          <a:bodyPr wrap="square">
            <a:spAutoFit/>
          </a:bodyPr>
          <a:lstStyle/>
          <a:p>
            <a:fld id="{7C128671-D032-469D-8723-87B14E1C74F3}" type="slidenum">
              <a:rPr lang="en-US" sz="1200" smtClean="0">
                <a:solidFill>
                  <a:schemeClr val="bg1">
                    <a:lumMod val="65000"/>
                  </a:schemeClr>
                </a:solidFill>
              </a:rPr>
              <a:pPr/>
              <a:t>50</a:t>
            </a:fld>
            <a:endParaRPr lang="en-US" sz="1200" dirty="0">
              <a:solidFill>
                <a:schemeClr val="bg1">
                  <a:lumMod val="65000"/>
                </a:schemeClr>
              </a:solidFill>
            </a:endParaRPr>
          </a:p>
        </p:txBody>
      </p:sp>
    </p:spTree>
    <p:extLst>
      <p:ext uri="{BB962C8B-B14F-4D97-AF65-F5344CB8AC3E}">
        <p14:creationId xmlns:p14="http://schemas.microsoft.com/office/powerpoint/2010/main" val="16689243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Interaction with Other Laws</a:t>
            </a:r>
          </a:p>
        </p:txBody>
      </p:sp>
      <p:sp>
        <p:nvSpPr>
          <p:cNvPr id="3" name="Content Placeholder 2"/>
          <p:cNvSpPr>
            <a:spLocks noGrp="1"/>
          </p:cNvSpPr>
          <p:nvPr>
            <p:ph idx="1"/>
          </p:nvPr>
        </p:nvSpPr>
        <p:spPr>
          <a:xfrm>
            <a:off x="318246" y="1690688"/>
            <a:ext cx="11369661" cy="4665661"/>
          </a:xfrm>
          <a:noFill/>
        </p:spPr>
        <p:txBody>
          <a:bodyPr rtlCol="0">
            <a:normAutofit/>
          </a:bodyPr>
          <a:lstStyle/>
          <a:p>
            <a:pPr>
              <a:lnSpc>
                <a:spcPct val="100000"/>
              </a:lnSpc>
              <a:defRPr/>
            </a:pPr>
            <a:r>
              <a:rPr lang="en-US" dirty="0"/>
              <a:t>FERPA: Family Educational Rights and Privacy Act</a:t>
            </a:r>
          </a:p>
          <a:p>
            <a:pPr lvl="1">
              <a:lnSpc>
                <a:spcPct val="100000"/>
              </a:lnSpc>
              <a:defRPr/>
            </a:pPr>
            <a:r>
              <a:rPr lang="en-US" dirty="0"/>
              <a:t>Limits disclosure of student education records</a:t>
            </a:r>
          </a:p>
          <a:p>
            <a:pPr lvl="1">
              <a:lnSpc>
                <a:spcPct val="100000"/>
              </a:lnSpc>
              <a:defRPr/>
            </a:pPr>
            <a:r>
              <a:rPr lang="en-US" dirty="0"/>
              <a:t>Several exceptions permit disclosure to both parties</a:t>
            </a:r>
          </a:p>
          <a:p>
            <a:pPr lvl="2">
              <a:lnSpc>
                <a:spcPct val="100000"/>
              </a:lnSpc>
              <a:buFont typeface="Arial" panose="020B0604020202020204" pitchFamily="34" charset="0"/>
              <a:buChar char="•"/>
              <a:defRPr/>
            </a:pPr>
            <a:r>
              <a:rPr lang="en-US" dirty="0"/>
              <a:t>In Title IX cases, exception permits school to disclose to both parties all directly related evidence, all information in the investigation report and attachments that goes to the decision-maker, and statement of, and rationale for, the final results of any disciplinary proceedings or appeals, including sanctions and whether remedies will be provided </a:t>
            </a:r>
          </a:p>
          <a:p>
            <a:pPr lvl="3">
              <a:lnSpc>
                <a:spcPct val="100000"/>
              </a:lnSpc>
              <a:buFont typeface="Arial" panose="020B0604020202020204" pitchFamily="34" charset="0"/>
              <a:buChar char="•"/>
              <a:defRPr/>
            </a:pPr>
            <a:r>
              <a:rPr lang="en-US" dirty="0"/>
              <a:t>Required by Title IX</a:t>
            </a:r>
          </a:p>
          <a:p>
            <a:pPr lvl="3">
              <a:lnSpc>
                <a:spcPct val="100000"/>
              </a:lnSpc>
              <a:buFont typeface="Arial" panose="020B0604020202020204" pitchFamily="34" charset="0"/>
              <a:buChar char="•"/>
              <a:defRPr/>
            </a:pPr>
            <a:r>
              <a:rPr lang="en-US" dirty="0"/>
              <a:t>Does not include what the remedies are</a:t>
            </a:r>
          </a:p>
          <a:p>
            <a:pPr lvl="2">
              <a:lnSpc>
                <a:spcPct val="100000"/>
              </a:lnSpc>
              <a:buFont typeface="Arial" panose="020B0604020202020204" pitchFamily="34" charset="0"/>
              <a:buChar char="•"/>
              <a:defRPr/>
            </a:pPr>
            <a:r>
              <a:rPr lang="en-US" dirty="0"/>
              <a:t>In cases involving sexual assault/VAWA crime, exception permits school to disclose to the parties any information provided to the decision-makers and the final results of the disciplinary proceedings, including </a:t>
            </a:r>
            <a:r>
              <a:rPr lang="en-US" i="1" dirty="0"/>
              <a:t>all</a:t>
            </a:r>
            <a:r>
              <a:rPr lang="en-US" dirty="0"/>
              <a:t> sanctions </a:t>
            </a:r>
          </a:p>
        </p:txBody>
      </p:sp>
      <p:sp>
        <p:nvSpPr>
          <p:cNvPr id="2867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25E9D36D-98DF-4D79-AA83-EBB2AB599C49}" type="slidenum">
              <a:rPr lang="en-US" altLang="en-US">
                <a:solidFill>
                  <a:schemeClr val="bg1"/>
                </a:solidFill>
              </a:rPr>
              <a:pPr fontAlgn="base">
                <a:spcBef>
                  <a:spcPct val="0"/>
                </a:spcBef>
                <a:spcAft>
                  <a:spcPct val="0"/>
                </a:spcAft>
              </a:pPr>
              <a:t>51</a:t>
            </a:fld>
            <a:endParaRPr lang="en-US" altLang="en-US">
              <a:solidFill>
                <a:schemeClr val="bg1"/>
              </a:solidFill>
            </a:endParaRPr>
          </a:p>
        </p:txBody>
      </p:sp>
      <p:sp>
        <p:nvSpPr>
          <p:cNvPr id="6" name="Slide Number Placeholder 5">
            <a:extLst>
              <a:ext uri="{FF2B5EF4-FFF2-40B4-BE49-F238E27FC236}">
                <a16:creationId xmlns:a16="http://schemas.microsoft.com/office/drawing/2014/main" id="{4C2CC190-7562-B993-A4D4-5469BC1D0B1B}"/>
              </a:ext>
            </a:extLst>
          </p:cNvPr>
          <p:cNvSpPr txBox="1">
            <a:spLocks/>
          </p:cNvSpPr>
          <p:nvPr/>
        </p:nvSpPr>
        <p:spPr>
          <a:xfrm>
            <a:off x="9130553" y="635634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3B3791-6F44-4A52-AF9E-B67D299A9E14}" type="slidenum">
              <a:rPr lang="en-US" smtClean="0"/>
              <a:pPr/>
              <a:t>51</a:t>
            </a:fld>
            <a:endParaRPr lang="en-US" dirty="0"/>
          </a:p>
        </p:txBody>
      </p:sp>
    </p:spTree>
    <p:extLst>
      <p:ext uri="{BB962C8B-B14F-4D97-AF65-F5344CB8AC3E}">
        <p14:creationId xmlns:p14="http://schemas.microsoft.com/office/powerpoint/2010/main" val="8408228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Interaction with Other Laws</a:t>
            </a:r>
          </a:p>
        </p:txBody>
      </p:sp>
      <p:sp>
        <p:nvSpPr>
          <p:cNvPr id="30723" name="Content Placeholder 2"/>
          <p:cNvSpPr>
            <a:spLocks noGrp="1"/>
          </p:cNvSpPr>
          <p:nvPr>
            <p:ph idx="1"/>
          </p:nvPr>
        </p:nvSpPr>
        <p:spPr>
          <a:xfrm>
            <a:off x="318247" y="1568117"/>
            <a:ext cx="11289818" cy="4525963"/>
          </a:xfrm>
          <a:noFill/>
        </p:spPr>
        <p:txBody>
          <a:bodyPr>
            <a:normAutofit/>
          </a:bodyPr>
          <a:lstStyle/>
          <a:p>
            <a:r>
              <a:rPr lang="en-US" dirty="0"/>
              <a:t>Mandatory reporting laws: state-specific laws requiring school employees to report child abuse</a:t>
            </a:r>
          </a:p>
          <a:p>
            <a:pPr lvl="1"/>
            <a:r>
              <a:rPr lang="en-US" dirty="0"/>
              <a:t>Mandatory reporters may include teachers, coaches, administrators, or others who interact with minors or who supervise those who interact with minors</a:t>
            </a:r>
          </a:p>
          <a:p>
            <a:pPr lvl="1"/>
            <a:r>
              <a:rPr lang="en-US" dirty="0"/>
              <a:t>Must report if know or reasonably suspect abuse or neglect of a child</a:t>
            </a:r>
          </a:p>
          <a:p>
            <a:pPr lvl="1"/>
            <a:r>
              <a:rPr lang="en-US" dirty="0"/>
              <a:t>Report to police or county department</a:t>
            </a:r>
          </a:p>
          <a:p>
            <a:endParaRPr lang="en-US" altLang="en-US" dirty="0"/>
          </a:p>
        </p:txBody>
      </p:sp>
      <p:sp>
        <p:nvSpPr>
          <p:cNvPr id="3072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5A68E77-70DF-4D5F-B2ED-449585DCF286}" type="slidenum">
              <a:rPr lang="en-US" altLang="en-US">
                <a:solidFill>
                  <a:schemeClr val="bg1">
                    <a:lumMod val="75000"/>
                  </a:schemeClr>
                </a:solidFill>
                <a:latin typeface="+mn-lt"/>
              </a:rPr>
              <a:pPr fontAlgn="base">
                <a:spcBef>
                  <a:spcPct val="0"/>
                </a:spcBef>
                <a:spcAft>
                  <a:spcPct val="0"/>
                </a:spcAft>
              </a:pPr>
              <a:t>52</a:t>
            </a:fld>
            <a:endParaRPr lang="en-US" altLang="en-US" dirty="0">
              <a:solidFill>
                <a:schemeClr val="bg1">
                  <a:lumMod val="75000"/>
                </a:schemeClr>
              </a:solidFill>
              <a:latin typeface="+mn-lt"/>
            </a:endParaRPr>
          </a:p>
        </p:txBody>
      </p:sp>
      <p:pic>
        <p:nvPicPr>
          <p:cNvPr id="3" name="Picture 2" descr="A map of the united states&#10;&#10;Description automatically generated">
            <a:extLst>
              <a:ext uri="{FF2B5EF4-FFF2-40B4-BE49-F238E27FC236}">
                <a16:creationId xmlns:a16="http://schemas.microsoft.com/office/drawing/2014/main" id="{D33864AF-5537-1DC1-A92F-D05CEAFC6D31}"/>
              </a:ext>
            </a:extLst>
          </p:cNvPr>
          <p:cNvPicPr>
            <a:picLocks noChangeAspect="1"/>
          </p:cNvPicPr>
          <p:nvPr/>
        </p:nvPicPr>
        <p:blipFill rotWithShape="1">
          <a:blip r:embed="rId3">
            <a:extLst>
              <a:ext uri="{28A0092B-C50C-407E-A947-70E740481C1C}">
                <a14:useLocalDpi xmlns:a14="http://schemas.microsoft.com/office/drawing/2010/main" val="0"/>
              </a:ext>
            </a:extLst>
          </a:blip>
          <a:srcRect l="8365" t="9770" r="20324" b="17904"/>
          <a:stretch/>
        </p:blipFill>
        <p:spPr>
          <a:xfrm>
            <a:off x="8037893" y="4261899"/>
            <a:ext cx="3288818" cy="2094450"/>
          </a:xfrm>
          <a:prstGeom prst="rect">
            <a:avLst/>
          </a:prstGeom>
        </p:spPr>
      </p:pic>
    </p:spTree>
    <p:extLst>
      <p:ext uri="{BB962C8B-B14F-4D97-AF65-F5344CB8AC3E}">
        <p14:creationId xmlns:p14="http://schemas.microsoft.com/office/powerpoint/2010/main" val="20102614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Interaction with Other Laws</a:t>
            </a:r>
          </a:p>
        </p:txBody>
      </p:sp>
      <p:sp>
        <p:nvSpPr>
          <p:cNvPr id="20483" name="Content Placeholder 2"/>
          <p:cNvSpPr>
            <a:spLocks noGrp="1"/>
          </p:cNvSpPr>
          <p:nvPr>
            <p:ph idx="1"/>
          </p:nvPr>
        </p:nvSpPr>
        <p:spPr>
          <a:xfrm>
            <a:off x="318247" y="1524001"/>
            <a:ext cx="7163208" cy="4525963"/>
          </a:xfrm>
          <a:noFill/>
        </p:spPr>
        <p:txBody>
          <a:bodyPr>
            <a:normAutofit/>
          </a:bodyPr>
          <a:lstStyle/>
          <a:p>
            <a:pPr eaLnBrk="1" hangingPunct="1">
              <a:lnSpc>
                <a:spcPct val="100000"/>
              </a:lnSpc>
            </a:pPr>
            <a:r>
              <a:rPr lang="en-US" altLang="en-US" sz="3200" dirty="0"/>
              <a:t>Title VII/State anti-discrimination laws</a:t>
            </a:r>
          </a:p>
          <a:p>
            <a:pPr eaLnBrk="1" hangingPunct="1">
              <a:lnSpc>
                <a:spcPct val="100000"/>
              </a:lnSpc>
            </a:pPr>
            <a:r>
              <a:rPr lang="en-US" altLang="en-US" sz="3200" dirty="0"/>
              <a:t>State campus sexual assault laws</a:t>
            </a:r>
          </a:p>
          <a:p>
            <a:pPr eaLnBrk="1" hangingPunct="1">
              <a:lnSpc>
                <a:spcPct val="100000"/>
              </a:lnSpc>
            </a:pPr>
            <a:r>
              <a:rPr lang="en-US" altLang="en-US" sz="3200" dirty="0"/>
              <a:t>State hazing laws</a:t>
            </a:r>
          </a:p>
          <a:p>
            <a:pPr eaLnBrk="1" hangingPunct="1"/>
            <a:endParaRPr lang="en-US" altLang="en-US" dirty="0"/>
          </a:p>
        </p:txBody>
      </p:sp>
      <p:pic>
        <p:nvPicPr>
          <p:cNvPr id="20485" name="Picture 2" descr="M:\trainED\Student Version of Speak-up\demo-presentation\slide-images\SCALES.png"/>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97278" y="3786982"/>
            <a:ext cx="227647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8806C06-3BF9-4F9E-AD3E-18301E924C7C}"/>
              </a:ext>
            </a:extLst>
          </p:cNvPr>
          <p:cNvSpPr>
            <a:spLocks noGrp="1"/>
          </p:cNvSpPr>
          <p:nvPr>
            <p:ph type="sldNum" sz="quarter" idx="12"/>
          </p:nvPr>
        </p:nvSpPr>
        <p:spPr/>
        <p:txBody>
          <a:bodyPr/>
          <a:lstStyle/>
          <a:p>
            <a:fld id="{673B3791-6F44-4A52-AF9E-B67D299A9E14}" type="slidenum">
              <a:rPr lang="en-US" smtClean="0"/>
              <a:pPr/>
              <a:t>53</a:t>
            </a:fld>
            <a:endParaRPr lang="en-US" dirty="0"/>
          </a:p>
        </p:txBody>
      </p:sp>
    </p:spTree>
    <p:extLst>
      <p:ext uri="{BB962C8B-B14F-4D97-AF65-F5344CB8AC3E}">
        <p14:creationId xmlns:p14="http://schemas.microsoft.com/office/powerpoint/2010/main" val="30909510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Interaction with Other Laws</a:t>
            </a:r>
          </a:p>
        </p:txBody>
      </p:sp>
      <p:sp>
        <p:nvSpPr>
          <p:cNvPr id="3" name="Content Placeholder 2"/>
          <p:cNvSpPr>
            <a:spLocks noGrp="1"/>
          </p:cNvSpPr>
          <p:nvPr>
            <p:ph idx="1"/>
          </p:nvPr>
        </p:nvSpPr>
        <p:spPr>
          <a:noFill/>
        </p:spPr>
        <p:txBody>
          <a:bodyPr/>
          <a:lstStyle/>
          <a:p>
            <a:pPr>
              <a:lnSpc>
                <a:spcPct val="100000"/>
              </a:lnSpc>
            </a:pPr>
            <a:r>
              <a:rPr lang="en-US" sz="3600" dirty="0"/>
              <a:t>Accommodations </a:t>
            </a:r>
          </a:p>
          <a:p>
            <a:pPr lvl="1">
              <a:lnSpc>
                <a:spcPct val="100000"/>
              </a:lnSpc>
            </a:pPr>
            <a:r>
              <a:rPr lang="en-US" sz="3200" dirty="0"/>
              <a:t>Provide reasonable accommodations to an individual with a disability who requests an accommodation necessary to ensure an equal opportunity to participate in the complaint resolution process.  </a:t>
            </a:r>
          </a:p>
          <a:p>
            <a:endParaRPr lang="en-US" dirty="0"/>
          </a:p>
        </p:txBody>
      </p:sp>
      <p:sp>
        <p:nvSpPr>
          <p:cNvPr id="6" name="Slide Number Placeholder 5">
            <a:extLst>
              <a:ext uri="{FF2B5EF4-FFF2-40B4-BE49-F238E27FC236}">
                <a16:creationId xmlns:a16="http://schemas.microsoft.com/office/drawing/2014/main" id="{733D1B0D-3910-4D84-A8AD-E4858C41CB89}"/>
              </a:ext>
            </a:extLst>
          </p:cNvPr>
          <p:cNvSpPr>
            <a:spLocks noGrp="1"/>
          </p:cNvSpPr>
          <p:nvPr>
            <p:ph type="sldNum" sz="quarter" idx="12"/>
          </p:nvPr>
        </p:nvSpPr>
        <p:spPr/>
        <p:txBody>
          <a:bodyPr/>
          <a:lstStyle/>
          <a:p>
            <a:fld id="{673B3791-6F44-4A52-AF9E-B67D299A9E14}" type="slidenum">
              <a:rPr lang="en-US" smtClean="0"/>
              <a:pPr/>
              <a:t>54</a:t>
            </a:fld>
            <a:endParaRPr lang="en-US" dirty="0"/>
          </a:p>
        </p:txBody>
      </p:sp>
    </p:spTree>
    <p:extLst>
      <p:ext uri="{BB962C8B-B14F-4D97-AF65-F5344CB8AC3E}">
        <p14:creationId xmlns:p14="http://schemas.microsoft.com/office/powerpoint/2010/main" val="4280754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Risks of Non-Compliance</a:t>
            </a:r>
          </a:p>
        </p:txBody>
      </p:sp>
      <p:sp>
        <p:nvSpPr>
          <p:cNvPr id="3" name="Content Placeholder 2"/>
          <p:cNvSpPr>
            <a:spLocks noGrp="1"/>
          </p:cNvSpPr>
          <p:nvPr>
            <p:ph idx="1"/>
          </p:nvPr>
        </p:nvSpPr>
        <p:spPr>
          <a:noFill/>
        </p:spPr>
        <p:txBody>
          <a:bodyPr>
            <a:normAutofit/>
          </a:bodyPr>
          <a:lstStyle/>
          <a:p>
            <a:r>
              <a:rPr lang="en-US" dirty="0"/>
              <a:t>OCR/DOJ enforcement</a:t>
            </a:r>
          </a:p>
          <a:p>
            <a:r>
              <a:rPr lang="en-US" dirty="0" err="1"/>
              <a:t>Clery</a:t>
            </a:r>
            <a:r>
              <a:rPr lang="en-US" dirty="0"/>
              <a:t> Act enforcement</a:t>
            </a:r>
          </a:p>
          <a:p>
            <a:r>
              <a:rPr lang="en-US" altLang="en-US" dirty="0"/>
              <a:t>Lawsuits</a:t>
            </a:r>
          </a:p>
          <a:p>
            <a:pPr lvl="1"/>
            <a:r>
              <a:rPr lang="en-US" dirty="0"/>
              <a:t>Private right of action under Title IX, breach of contract, interference with contract, negligence, negligence </a:t>
            </a:r>
            <a:r>
              <a:rPr lang="en-US" i="1" dirty="0"/>
              <a:t>per se</a:t>
            </a:r>
            <a:r>
              <a:rPr lang="en-US" dirty="0"/>
              <a:t>, negligent supervision, intentional infliction of emotional distress, defamation, violation of right to due process at public schools, invasion of privacy/violation of confidentiality</a:t>
            </a:r>
            <a:endParaRPr lang="en-US" altLang="en-US" dirty="0"/>
          </a:p>
          <a:p>
            <a:r>
              <a:rPr lang="en-US" altLang="en-US" dirty="0"/>
              <a:t>Public relations</a:t>
            </a:r>
          </a:p>
          <a:p>
            <a:endParaRPr lang="en-US" dirty="0"/>
          </a:p>
        </p:txBody>
      </p:sp>
      <p:sp>
        <p:nvSpPr>
          <p:cNvPr id="4" name="Slide Number Placeholder 3"/>
          <p:cNvSpPr>
            <a:spLocks noGrp="1"/>
          </p:cNvSpPr>
          <p:nvPr>
            <p:ph type="sldNum" sz="quarter" idx="12"/>
          </p:nvPr>
        </p:nvSpPr>
        <p:spPr/>
        <p:txBody>
          <a:bodyPr/>
          <a:lstStyle/>
          <a:p>
            <a:fld id="{EF10F384-258E-4D8A-96BB-C15960A54F36}" type="slidenum">
              <a:rPr lang="en-US" smtClean="0"/>
              <a:t>55</a:t>
            </a:fld>
            <a:endParaRPr lang="en-US" dirty="0"/>
          </a:p>
        </p:txBody>
      </p:sp>
      <p:pic>
        <p:nvPicPr>
          <p:cNvPr id="5" name="Content Placeholder 4">
            <a:extLst>
              <a:ext uri="{FF2B5EF4-FFF2-40B4-BE49-F238E27FC236}">
                <a16:creationId xmlns:a16="http://schemas.microsoft.com/office/drawing/2014/main" id="{70DE077B-2633-707A-B579-10B0F2F3B170}"/>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a:xfrm>
            <a:off x="10361195" y="4843429"/>
            <a:ext cx="1295400" cy="1295400"/>
          </a:xfrm>
          <a:prstGeom prst="rect">
            <a:avLst/>
          </a:prstGeom>
        </p:spPr>
      </p:pic>
    </p:spTree>
    <p:extLst>
      <p:ext uri="{BB962C8B-B14F-4D97-AF65-F5344CB8AC3E}">
        <p14:creationId xmlns:p14="http://schemas.microsoft.com/office/powerpoint/2010/main" val="3917672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62A06-ED54-5429-B5EC-CDF8A98FDA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AA4E1-5B30-FBC3-8DBC-31938939CF96}"/>
              </a:ext>
            </a:extLst>
          </p:cNvPr>
          <p:cNvSpPr>
            <a:spLocks noGrp="1"/>
          </p:cNvSpPr>
          <p:nvPr>
            <p:ph type="title"/>
          </p:nvPr>
        </p:nvSpPr>
        <p:spPr>
          <a:noFill/>
        </p:spPr>
        <p:txBody>
          <a:bodyPr/>
          <a:lstStyle/>
          <a:p>
            <a:r>
              <a:rPr lang="en-US" dirty="0"/>
              <a:t>Lesson Learned From Litigation</a:t>
            </a:r>
          </a:p>
        </p:txBody>
      </p:sp>
      <p:sp>
        <p:nvSpPr>
          <p:cNvPr id="3" name="Content Placeholder 2">
            <a:extLst>
              <a:ext uri="{FF2B5EF4-FFF2-40B4-BE49-F238E27FC236}">
                <a16:creationId xmlns:a16="http://schemas.microsoft.com/office/drawing/2014/main" id="{907F0844-9B8F-1615-810C-E28B0CEF78DA}"/>
              </a:ext>
            </a:extLst>
          </p:cNvPr>
          <p:cNvSpPr>
            <a:spLocks noGrp="1"/>
          </p:cNvSpPr>
          <p:nvPr>
            <p:ph idx="1"/>
          </p:nvPr>
        </p:nvSpPr>
        <p:spPr>
          <a:noFill/>
        </p:spPr>
        <p:txBody>
          <a:bodyPr>
            <a:normAutofit fontScale="85000" lnSpcReduction="10000"/>
          </a:bodyPr>
          <a:lstStyle/>
          <a:p>
            <a:r>
              <a:rPr lang="en-US" dirty="0"/>
              <a:t>In April 2026, a court denied Virginia Tech’s motion for summary judgment regarding the plaintiff’s Title IX claim. The male plaintiff had been found responsible for violations of the University’s Sexual Harassment policy through the University’s complaint resolution process.</a:t>
            </a:r>
          </a:p>
          <a:p>
            <a:r>
              <a:rPr lang="en-US" dirty="0"/>
              <a:t>Court found plaintiff’s claim of gender bias raised a genuine issue of material fact where University (1) imposed a sanction for the male respondent to read “Man Enough: Undefining My Masculinity”; (2) hearing officers had made social media posts about holding men accountable and men not understanding consent; and (3) hearing officer provided deposition testimony regarding counteracting implicit male bias, men struggling with concept of consent, and a patriarchal society. </a:t>
            </a:r>
          </a:p>
          <a:p>
            <a:r>
              <a:rPr lang="en-US" dirty="0"/>
              <a:t>Lesson Learned: Investigators, hearing officers, Title IX Coordinators, appeal officers, and any others involved in the complaint resolution process need to ensure that they are remaining neutral and avoid sex-based comments both in complaint resolution processes and in the public sphere.</a:t>
            </a:r>
          </a:p>
        </p:txBody>
      </p:sp>
      <p:sp>
        <p:nvSpPr>
          <p:cNvPr id="4" name="Slide Number Placeholder 3">
            <a:extLst>
              <a:ext uri="{FF2B5EF4-FFF2-40B4-BE49-F238E27FC236}">
                <a16:creationId xmlns:a16="http://schemas.microsoft.com/office/drawing/2014/main" id="{35EF5730-0A99-7D64-FE20-43045FAD2D46}"/>
              </a:ext>
            </a:extLst>
          </p:cNvPr>
          <p:cNvSpPr>
            <a:spLocks noGrp="1"/>
          </p:cNvSpPr>
          <p:nvPr>
            <p:ph type="sldNum" sz="quarter" idx="12"/>
          </p:nvPr>
        </p:nvSpPr>
        <p:spPr/>
        <p:txBody>
          <a:bodyPr/>
          <a:lstStyle/>
          <a:p>
            <a:fld id="{7C128671-D032-469D-8723-87B14E1C74F3}" type="slidenum">
              <a:rPr lang="en-US" smtClean="0"/>
              <a:t>56</a:t>
            </a:fld>
            <a:endParaRPr lang="en-US"/>
          </a:p>
        </p:txBody>
      </p:sp>
    </p:spTree>
    <p:extLst>
      <p:ext uri="{BB962C8B-B14F-4D97-AF65-F5344CB8AC3E}">
        <p14:creationId xmlns:p14="http://schemas.microsoft.com/office/powerpoint/2010/main" val="24885162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7A300-9B99-47D2-650C-D83A67D4ECB4}"/>
              </a:ext>
            </a:extLst>
          </p:cNvPr>
          <p:cNvSpPr>
            <a:spLocks noGrp="1"/>
          </p:cNvSpPr>
          <p:nvPr>
            <p:ph type="title"/>
          </p:nvPr>
        </p:nvSpPr>
        <p:spPr>
          <a:noFill/>
        </p:spPr>
        <p:txBody>
          <a:bodyPr/>
          <a:lstStyle/>
          <a:p>
            <a:r>
              <a:rPr lang="en-US" dirty="0"/>
              <a:t>Lesson Learned From Litigation</a:t>
            </a:r>
          </a:p>
        </p:txBody>
      </p:sp>
      <p:sp>
        <p:nvSpPr>
          <p:cNvPr id="3" name="Content Placeholder 2">
            <a:extLst>
              <a:ext uri="{FF2B5EF4-FFF2-40B4-BE49-F238E27FC236}">
                <a16:creationId xmlns:a16="http://schemas.microsoft.com/office/drawing/2014/main" id="{489A5480-36F6-29D2-8581-B5070ABAD63C}"/>
              </a:ext>
            </a:extLst>
          </p:cNvPr>
          <p:cNvSpPr>
            <a:spLocks noGrp="1"/>
          </p:cNvSpPr>
          <p:nvPr>
            <p:ph idx="1"/>
          </p:nvPr>
        </p:nvSpPr>
        <p:spPr>
          <a:noFill/>
        </p:spPr>
        <p:txBody>
          <a:bodyPr>
            <a:normAutofit fontScale="92500" lnSpcReduction="10000"/>
          </a:bodyPr>
          <a:lstStyle/>
          <a:p>
            <a:r>
              <a:rPr lang="en-US" dirty="0"/>
              <a:t>In May 2026, a court denied Vanderbilt’s motion for summary judgment regarding a plaintiff’s negligence claim. A male plaintiff had been found guilty of the disciplinary charges against him under the University’s Student Handbook and subsequently attempted suicide.</a:t>
            </a:r>
          </a:p>
          <a:p>
            <a:r>
              <a:rPr lang="en-US" dirty="0"/>
              <a:t>Court found a reasonable jury could conclude that Vanderbilt breached their duty of care to the plaintiff, causing him damages where the plaintiff’s mother clearly communicated concerns about plaintiff “</a:t>
            </a:r>
            <a:r>
              <a:rPr lang="en-US" dirty="0" err="1"/>
              <a:t>tak</a:t>
            </a:r>
            <a:r>
              <a:rPr lang="en-US" dirty="0"/>
              <a:t>[</a:t>
            </a:r>
            <a:r>
              <a:rPr lang="en-US" dirty="0" err="1"/>
              <a:t>ing</a:t>
            </a:r>
            <a:r>
              <a:rPr lang="en-US" dirty="0"/>
              <a:t>] his life” to the University, the University denied the plaintiff’s mother’s request to move the outcome call one week, and the University proceeded with the outcome call after learning that the plaintiff’s mother was not there to support him.</a:t>
            </a:r>
          </a:p>
          <a:p>
            <a:r>
              <a:rPr lang="en-US" dirty="0"/>
              <a:t>Lesson Learned: Title IX Coordinators need to offer supportive measures when they learn of possible endangerment to a person involved in the complaint resolution process</a:t>
            </a:r>
          </a:p>
        </p:txBody>
      </p:sp>
      <p:sp>
        <p:nvSpPr>
          <p:cNvPr id="4" name="Slide Number Placeholder 3">
            <a:extLst>
              <a:ext uri="{FF2B5EF4-FFF2-40B4-BE49-F238E27FC236}">
                <a16:creationId xmlns:a16="http://schemas.microsoft.com/office/drawing/2014/main" id="{007780A2-CE28-3D76-7D8A-156A93C212D7}"/>
              </a:ext>
            </a:extLst>
          </p:cNvPr>
          <p:cNvSpPr>
            <a:spLocks noGrp="1"/>
          </p:cNvSpPr>
          <p:nvPr>
            <p:ph type="sldNum" sz="quarter" idx="12"/>
          </p:nvPr>
        </p:nvSpPr>
        <p:spPr/>
        <p:txBody>
          <a:bodyPr/>
          <a:lstStyle/>
          <a:p>
            <a:fld id="{7C128671-D032-469D-8723-87B14E1C74F3}" type="slidenum">
              <a:rPr lang="en-US" smtClean="0"/>
              <a:t>57</a:t>
            </a:fld>
            <a:endParaRPr lang="en-US"/>
          </a:p>
        </p:txBody>
      </p:sp>
    </p:spTree>
    <p:extLst>
      <p:ext uri="{BB962C8B-B14F-4D97-AF65-F5344CB8AC3E}">
        <p14:creationId xmlns:p14="http://schemas.microsoft.com/office/powerpoint/2010/main" val="29851848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41DEC-1362-EC75-885E-1AD87654422F}"/>
              </a:ext>
            </a:extLst>
          </p:cNvPr>
          <p:cNvSpPr>
            <a:spLocks noGrp="1"/>
          </p:cNvSpPr>
          <p:nvPr>
            <p:ph type="title"/>
          </p:nvPr>
        </p:nvSpPr>
        <p:spPr/>
        <p:txBody>
          <a:bodyPr/>
          <a:lstStyle/>
          <a:p>
            <a:r>
              <a:rPr lang="en-US" dirty="0"/>
              <a:t>Lesson Learned From Litigation</a:t>
            </a:r>
          </a:p>
        </p:txBody>
      </p:sp>
      <p:sp>
        <p:nvSpPr>
          <p:cNvPr id="3" name="Content Placeholder 2">
            <a:extLst>
              <a:ext uri="{FF2B5EF4-FFF2-40B4-BE49-F238E27FC236}">
                <a16:creationId xmlns:a16="http://schemas.microsoft.com/office/drawing/2014/main" id="{4E323451-FAF9-9BD1-9F14-C3785825722A}"/>
              </a:ext>
            </a:extLst>
          </p:cNvPr>
          <p:cNvSpPr>
            <a:spLocks noGrp="1"/>
          </p:cNvSpPr>
          <p:nvPr>
            <p:ph idx="1"/>
          </p:nvPr>
        </p:nvSpPr>
        <p:spPr>
          <a:noFill/>
        </p:spPr>
        <p:txBody>
          <a:bodyPr>
            <a:normAutofit fontScale="92500" lnSpcReduction="10000"/>
          </a:bodyPr>
          <a:lstStyle/>
          <a:p>
            <a:r>
              <a:rPr lang="en-US" dirty="0"/>
              <a:t>In May 2026, a court denied Villanova University’s motion to dismiss regarding the plaintiff’s negligence claim. A female plaintiff was sexually assaulted on the University campus after becoming intoxicated at off-campus housing.</a:t>
            </a:r>
          </a:p>
          <a:p>
            <a:r>
              <a:rPr lang="en-US" dirty="0"/>
              <a:t>Court found the plaintiff’s claims plausible when the University has a duty to provide safe education on campus and the University has constructive knowledge of a foreseeable risk of harm during a known high-risk period at the beginning of the academic year and at the off-campus location.</a:t>
            </a:r>
          </a:p>
          <a:p>
            <a:r>
              <a:rPr lang="en-US" dirty="0"/>
              <a:t>Lesson Learned: When aware of time periods or locations that carry a high-risk of sexual misconduct, colleges and universities should ensure safety and supportive measures are in place and are clearly communicated to the student body.</a:t>
            </a:r>
          </a:p>
          <a:p>
            <a:endParaRPr lang="en-US" dirty="0"/>
          </a:p>
        </p:txBody>
      </p:sp>
      <p:sp>
        <p:nvSpPr>
          <p:cNvPr id="4" name="Slide Number Placeholder 3">
            <a:extLst>
              <a:ext uri="{FF2B5EF4-FFF2-40B4-BE49-F238E27FC236}">
                <a16:creationId xmlns:a16="http://schemas.microsoft.com/office/drawing/2014/main" id="{6331B900-679E-B821-638F-9048BF336B3A}"/>
              </a:ext>
            </a:extLst>
          </p:cNvPr>
          <p:cNvSpPr>
            <a:spLocks noGrp="1"/>
          </p:cNvSpPr>
          <p:nvPr>
            <p:ph type="sldNum" sz="quarter" idx="12"/>
          </p:nvPr>
        </p:nvSpPr>
        <p:spPr/>
        <p:txBody>
          <a:bodyPr/>
          <a:lstStyle/>
          <a:p>
            <a:fld id="{7C128671-D032-469D-8723-87B14E1C74F3}" type="slidenum">
              <a:rPr lang="en-US" smtClean="0"/>
              <a:t>58</a:t>
            </a:fld>
            <a:endParaRPr lang="en-US"/>
          </a:p>
        </p:txBody>
      </p:sp>
    </p:spTree>
    <p:extLst>
      <p:ext uri="{BB962C8B-B14F-4D97-AF65-F5344CB8AC3E}">
        <p14:creationId xmlns:p14="http://schemas.microsoft.com/office/powerpoint/2010/main" val="28829557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C11C5C-5FDA-765F-1EF2-7EA43AE0D21F}"/>
              </a:ext>
            </a:extLst>
          </p:cNvPr>
          <p:cNvSpPr>
            <a:spLocks noGrp="1"/>
          </p:cNvSpPr>
          <p:nvPr>
            <p:ph type="title"/>
          </p:nvPr>
        </p:nvSpPr>
        <p:spPr/>
        <p:txBody>
          <a:bodyPr/>
          <a:lstStyle/>
          <a:p>
            <a:r>
              <a:rPr lang="en-US" dirty="0"/>
              <a:t>Training Requirements</a:t>
            </a:r>
          </a:p>
        </p:txBody>
      </p:sp>
      <p:sp>
        <p:nvSpPr>
          <p:cNvPr id="6" name="Content Placeholder 5">
            <a:extLst>
              <a:ext uri="{FF2B5EF4-FFF2-40B4-BE49-F238E27FC236}">
                <a16:creationId xmlns:a16="http://schemas.microsoft.com/office/drawing/2014/main" id="{6FC67B32-B21C-4F4A-6744-874AF94EB3FF}"/>
              </a:ext>
            </a:extLst>
          </p:cNvPr>
          <p:cNvSpPr>
            <a:spLocks noGrp="1"/>
          </p:cNvSpPr>
          <p:nvPr>
            <p:ph idx="1"/>
          </p:nvPr>
        </p:nvSpPr>
        <p:spPr/>
        <p:txBody>
          <a:bodyPr>
            <a:normAutofit fontScale="40000" lnSpcReduction="20000"/>
          </a:bodyPr>
          <a:lstStyle/>
          <a:p>
            <a:pPr>
              <a:lnSpc>
                <a:spcPct val="120000"/>
              </a:lnSpc>
            </a:pPr>
            <a:r>
              <a:rPr lang="en-US" sz="5900" dirty="0"/>
              <a:t>Train Title IX Coordinator, investigator, decision-maker, facilitator of informal resolution process, and individuals responsible for appeals on</a:t>
            </a:r>
          </a:p>
          <a:p>
            <a:pPr lvl="1">
              <a:lnSpc>
                <a:spcPct val="120000"/>
              </a:lnSpc>
            </a:pPr>
            <a:r>
              <a:rPr lang="en-US" sz="5000" dirty="0"/>
              <a:t>Definition of sexual harassment</a:t>
            </a:r>
          </a:p>
          <a:p>
            <a:pPr lvl="1">
              <a:lnSpc>
                <a:spcPct val="120000"/>
              </a:lnSpc>
            </a:pPr>
            <a:r>
              <a:rPr lang="en-US" sz="5000" dirty="0"/>
              <a:t>Scope of the institution’s education program or activity</a:t>
            </a:r>
          </a:p>
          <a:p>
            <a:pPr lvl="1">
              <a:lnSpc>
                <a:spcPct val="120000"/>
              </a:lnSpc>
            </a:pPr>
            <a:r>
              <a:rPr lang="en-US" sz="5000" dirty="0"/>
              <a:t>How to conduct investigation and grievance process, including hearings, appeals, and informal resolution processes, and how to serve impartially, including by avoiding prejudgment of the facts at interest, conflicts of interest, and bias </a:t>
            </a:r>
          </a:p>
          <a:p>
            <a:pPr lvl="1">
              <a:lnSpc>
                <a:spcPct val="120000"/>
              </a:lnSpc>
            </a:pPr>
            <a:r>
              <a:rPr lang="en-US" sz="5000" dirty="0"/>
              <a:t>Issues related to sexual assault, domestic violence, dating violence, and stalking (annually)</a:t>
            </a:r>
          </a:p>
          <a:p>
            <a:pPr lvl="1">
              <a:lnSpc>
                <a:spcPct val="120000"/>
              </a:lnSpc>
            </a:pPr>
            <a:r>
              <a:rPr lang="en-US" sz="5000" dirty="0"/>
              <a:t>How to conduct an investigation and hearing that protects the safety of complainants and promotes accountability (effects of trauma) (annually)</a:t>
            </a:r>
          </a:p>
          <a:p>
            <a:pPr lvl="1">
              <a:lnSpc>
                <a:spcPct val="120000"/>
              </a:lnSpc>
            </a:pPr>
            <a:r>
              <a:rPr lang="en-US" sz="5000" dirty="0"/>
              <a:t>Institution’s policies and procedures</a:t>
            </a:r>
          </a:p>
          <a:p>
            <a:endParaRPr lang="en-US" dirty="0"/>
          </a:p>
        </p:txBody>
      </p:sp>
      <p:sp>
        <p:nvSpPr>
          <p:cNvPr id="4" name="Slide Number Placeholder 3">
            <a:extLst>
              <a:ext uri="{FF2B5EF4-FFF2-40B4-BE49-F238E27FC236}">
                <a16:creationId xmlns:a16="http://schemas.microsoft.com/office/drawing/2014/main" id="{4720CD3F-7402-4993-2077-4166CE632206}"/>
              </a:ext>
            </a:extLst>
          </p:cNvPr>
          <p:cNvSpPr>
            <a:spLocks noGrp="1"/>
          </p:cNvSpPr>
          <p:nvPr>
            <p:ph type="sldNum" sz="quarter" idx="12"/>
          </p:nvPr>
        </p:nvSpPr>
        <p:spPr/>
        <p:txBody>
          <a:bodyPr/>
          <a:lstStyle/>
          <a:p>
            <a:fld id="{7C128671-D032-469D-8723-87B14E1C74F3}" type="slidenum">
              <a:rPr lang="en-US" smtClean="0"/>
              <a:t>59</a:t>
            </a:fld>
            <a:endParaRPr lang="en-US"/>
          </a:p>
        </p:txBody>
      </p:sp>
      <p:sp>
        <p:nvSpPr>
          <p:cNvPr id="7" name="Oval 6">
            <a:extLst>
              <a:ext uri="{FF2B5EF4-FFF2-40B4-BE49-F238E27FC236}">
                <a16:creationId xmlns:a16="http://schemas.microsoft.com/office/drawing/2014/main" id="{1C381690-0D46-3569-BC34-DAE7AE4678F2}"/>
              </a:ext>
            </a:extLst>
          </p:cNvPr>
          <p:cNvSpPr/>
          <p:nvPr/>
        </p:nvSpPr>
        <p:spPr>
          <a:xfrm>
            <a:off x="659295" y="5167312"/>
            <a:ext cx="4953000" cy="60960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E4770A"/>
                </a:solidFill>
              </a:ln>
              <a:noFill/>
            </a:endParaRPr>
          </a:p>
        </p:txBody>
      </p:sp>
    </p:spTree>
    <p:extLst>
      <p:ext uri="{BB962C8B-B14F-4D97-AF65-F5344CB8AC3E}">
        <p14:creationId xmlns:p14="http://schemas.microsoft.com/office/powerpoint/2010/main" val="142624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4A270-CDEC-52D7-1370-4E2724C007FD}"/>
              </a:ext>
            </a:extLst>
          </p:cNvPr>
          <p:cNvSpPr>
            <a:spLocks noGrp="1"/>
          </p:cNvSpPr>
          <p:nvPr>
            <p:ph type="title"/>
          </p:nvPr>
        </p:nvSpPr>
        <p:spPr/>
        <p:txBody>
          <a:bodyPr/>
          <a:lstStyle/>
          <a:p>
            <a:pPr algn="ctr"/>
            <a:r>
              <a:rPr lang="en-US" dirty="0"/>
              <a:t>Legal Obligations</a:t>
            </a:r>
          </a:p>
        </p:txBody>
      </p:sp>
      <p:sp>
        <p:nvSpPr>
          <p:cNvPr id="4" name="Slide Number Placeholder 3">
            <a:extLst>
              <a:ext uri="{FF2B5EF4-FFF2-40B4-BE49-F238E27FC236}">
                <a16:creationId xmlns:a16="http://schemas.microsoft.com/office/drawing/2014/main" id="{CDDD26EA-A41B-F85A-0572-D494799E36A5}"/>
              </a:ext>
            </a:extLst>
          </p:cNvPr>
          <p:cNvSpPr>
            <a:spLocks noGrp="1"/>
          </p:cNvSpPr>
          <p:nvPr>
            <p:ph type="sldNum" sz="quarter" idx="12"/>
          </p:nvPr>
        </p:nvSpPr>
        <p:spPr/>
        <p:txBody>
          <a:bodyPr/>
          <a:lstStyle/>
          <a:p>
            <a:fld id="{7C128671-D032-469D-8723-87B14E1C74F3}" type="slidenum">
              <a:rPr lang="en-US" smtClean="0"/>
              <a:t>6</a:t>
            </a:fld>
            <a:endParaRPr lang="en-US" dirty="0"/>
          </a:p>
        </p:txBody>
      </p:sp>
      <p:grpSp>
        <p:nvGrpSpPr>
          <p:cNvPr id="8" name="Group 7">
            <a:extLst>
              <a:ext uri="{FF2B5EF4-FFF2-40B4-BE49-F238E27FC236}">
                <a16:creationId xmlns:a16="http://schemas.microsoft.com/office/drawing/2014/main" id="{079D8957-B79D-1C14-2287-CE064852153A}"/>
              </a:ext>
            </a:extLst>
          </p:cNvPr>
          <p:cNvGrpSpPr/>
          <p:nvPr/>
        </p:nvGrpSpPr>
        <p:grpSpPr>
          <a:xfrm>
            <a:off x="1567543" y="1578399"/>
            <a:ext cx="5105399" cy="4777950"/>
            <a:chOff x="0" y="180654"/>
            <a:chExt cx="5897601" cy="5432982"/>
          </a:xfrm>
        </p:grpSpPr>
        <p:sp>
          <p:nvSpPr>
            <p:cNvPr id="9" name="Oval 8">
              <a:extLst>
                <a:ext uri="{FF2B5EF4-FFF2-40B4-BE49-F238E27FC236}">
                  <a16:creationId xmlns:a16="http://schemas.microsoft.com/office/drawing/2014/main" id="{2D780439-4DBC-2730-C4AB-C17E67DE44B5}"/>
                </a:ext>
              </a:extLst>
            </p:cNvPr>
            <p:cNvSpPr/>
            <p:nvPr/>
          </p:nvSpPr>
          <p:spPr>
            <a:xfrm>
              <a:off x="0" y="180654"/>
              <a:ext cx="5897601" cy="5432982"/>
            </a:xfrm>
            <a:prstGeom prst="ellipse">
              <a:avLst/>
            </a:prstGeom>
            <a:solidFill>
              <a:schemeClr val="bg1">
                <a:lumMod val="50000"/>
                <a:alpha val="49804"/>
              </a:schemeClr>
            </a:solidFill>
            <a:ln w="57150">
              <a:solidFill>
                <a:schemeClr val="accent6">
                  <a:lumMod val="75000"/>
                </a:schemeClr>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10" name="Oval 4">
              <a:extLst>
                <a:ext uri="{FF2B5EF4-FFF2-40B4-BE49-F238E27FC236}">
                  <a16:creationId xmlns:a16="http://schemas.microsoft.com/office/drawing/2014/main" id="{643CCC92-B37E-4D5B-6761-BBB75955DB55}"/>
                </a:ext>
              </a:extLst>
            </p:cNvPr>
            <p:cNvSpPr txBox="1"/>
            <p:nvPr/>
          </p:nvSpPr>
          <p:spPr>
            <a:xfrm>
              <a:off x="935154" y="964746"/>
              <a:ext cx="4170233" cy="3841697"/>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4000" kern="1200" dirty="0"/>
                <a:t>Title IX</a:t>
              </a:r>
            </a:p>
          </p:txBody>
        </p:sp>
      </p:grpSp>
      <p:grpSp>
        <p:nvGrpSpPr>
          <p:cNvPr id="11" name="Group 10">
            <a:extLst>
              <a:ext uri="{FF2B5EF4-FFF2-40B4-BE49-F238E27FC236}">
                <a16:creationId xmlns:a16="http://schemas.microsoft.com/office/drawing/2014/main" id="{61C5B91C-3B18-FD55-5205-EC37E172E55F}"/>
              </a:ext>
            </a:extLst>
          </p:cNvPr>
          <p:cNvGrpSpPr/>
          <p:nvPr/>
        </p:nvGrpSpPr>
        <p:grpSpPr>
          <a:xfrm>
            <a:off x="4849810" y="1532911"/>
            <a:ext cx="5099733" cy="4823438"/>
            <a:chOff x="0" y="180654"/>
            <a:chExt cx="6079274" cy="5432982"/>
          </a:xfrm>
        </p:grpSpPr>
        <p:sp>
          <p:nvSpPr>
            <p:cNvPr id="12" name="Oval 11">
              <a:extLst>
                <a:ext uri="{FF2B5EF4-FFF2-40B4-BE49-F238E27FC236}">
                  <a16:creationId xmlns:a16="http://schemas.microsoft.com/office/drawing/2014/main" id="{3D91B5A2-A10F-3ADD-72CD-A8B39704F5B0}"/>
                </a:ext>
              </a:extLst>
            </p:cNvPr>
            <p:cNvSpPr/>
            <p:nvPr/>
          </p:nvSpPr>
          <p:spPr>
            <a:xfrm>
              <a:off x="0" y="180654"/>
              <a:ext cx="5897601" cy="5432982"/>
            </a:xfrm>
            <a:prstGeom prst="ellipse">
              <a:avLst/>
            </a:prstGeom>
            <a:solidFill>
              <a:schemeClr val="bg1">
                <a:lumMod val="50000"/>
                <a:alpha val="49804"/>
              </a:schemeClr>
            </a:solidFill>
            <a:ln w="57150">
              <a:solidFill>
                <a:schemeClr val="accent6">
                  <a:lumMod val="75000"/>
                </a:schemeClr>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13" name="Oval 4">
              <a:extLst>
                <a:ext uri="{FF2B5EF4-FFF2-40B4-BE49-F238E27FC236}">
                  <a16:creationId xmlns:a16="http://schemas.microsoft.com/office/drawing/2014/main" id="{4D50D089-8FFF-0980-9C33-BA5210ECE898}"/>
                </a:ext>
              </a:extLst>
            </p:cNvPr>
            <p:cNvSpPr txBox="1"/>
            <p:nvPr/>
          </p:nvSpPr>
          <p:spPr>
            <a:xfrm>
              <a:off x="2393165" y="1351906"/>
              <a:ext cx="3686109" cy="311728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4000" dirty="0"/>
                <a:t> VAWA</a:t>
              </a:r>
              <a:endParaRPr lang="en-US" sz="4000" kern="1200" dirty="0"/>
            </a:p>
          </p:txBody>
        </p:sp>
      </p:grpSp>
      <p:sp>
        <p:nvSpPr>
          <p:cNvPr id="14" name="Oval 13">
            <a:extLst>
              <a:ext uri="{FF2B5EF4-FFF2-40B4-BE49-F238E27FC236}">
                <a16:creationId xmlns:a16="http://schemas.microsoft.com/office/drawing/2014/main" id="{A2C7740A-6996-0FFA-3720-174486CC914E}"/>
              </a:ext>
            </a:extLst>
          </p:cNvPr>
          <p:cNvSpPr/>
          <p:nvPr/>
        </p:nvSpPr>
        <p:spPr>
          <a:xfrm>
            <a:off x="1262744" y="475071"/>
            <a:ext cx="1523999" cy="1488085"/>
          </a:xfrm>
          <a:prstGeom prst="ellipse">
            <a:avLst/>
          </a:prstGeom>
          <a:solidFill>
            <a:schemeClr val="bg1">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72FB45D-0993-8174-A2DB-F69721CF31EA}"/>
              </a:ext>
            </a:extLst>
          </p:cNvPr>
          <p:cNvSpPr txBox="1"/>
          <p:nvPr/>
        </p:nvSpPr>
        <p:spPr>
          <a:xfrm>
            <a:off x="1338943" y="820156"/>
            <a:ext cx="1309557" cy="707886"/>
          </a:xfrm>
          <a:prstGeom prst="rect">
            <a:avLst/>
          </a:prstGeom>
          <a:noFill/>
        </p:spPr>
        <p:txBody>
          <a:bodyPr wrap="square" rtlCol="0">
            <a:spAutoFit/>
          </a:bodyPr>
          <a:lstStyle/>
          <a:p>
            <a:pPr algn="ctr"/>
            <a:r>
              <a:rPr lang="en-US" sz="2000" dirty="0"/>
              <a:t>Other Conduct</a:t>
            </a:r>
          </a:p>
        </p:txBody>
      </p:sp>
    </p:spTree>
    <p:extLst>
      <p:ext uri="{BB962C8B-B14F-4D97-AF65-F5344CB8AC3E}">
        <p14:creationId xmlns:p14="http://schemas.microsoft.com/office/powerpoint/2010/main" val="26080125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D0310-B30A-DAF2-8294-771BE69BD181}"/>
              </a:ext>
            </a:extLst>
          </p:cNvPr>
          <p:cNvSpPr>
            <a:spLocks noGrp="1"/>
          </p:cNvSpPr>
          <p:nvPr>
            <p:ph type="title"/>
          </p:nvPr>
        </p:nvSpPr>
        <p:spPr/>
        <p:txBody>
          <a:bodyPr/>
          <a:lstStyle/>
          <a:p>
            <a:r>
              <a:rPr lang="en-US" dirty="0"/>
              <a:t>Training Requirements</a:t>
            </a:r>
          </a:p>
        </p:txBody>
      </p:sp>
      <p:sp>
        <p:nvSpPr>
          <p:cNvPr id="3" name="Content Placeholder 2">
            <a:extLst>
              <a:ext uri="{FF2B5EF4-FFF2-40B4-BE49-F238E27FC236}">
                <a16:creationId xmlns:a16="http://schemas.microsoft.com/office/drawing/2014/main" id="{37CF3930-C3A5-8189-EA36-5992404E9BED}"/>
              </a:ext>
            </a:extLst>
          </p:cNvPr>
          <p:cNvSpPr>
            <a:spLocks noGrp="1"/>
          </p:cNvSpPr>
          <p:nvPr>
            <p:ph idx="1"/>
          </p:nvPr>
        </p:nvSpPr>
        <p:spPr/>
        <p:txBody>
          <a:bodyPr>
            <a:normAutofit/>
          </a:bodyPr>
          <a:lstStyle/>
          <a:p>
            <a:r>
              <a:rPr lang="en-US" sz="3600" dirty="0"/>
              <a:t>Decision-makers must also receive training on:</a:t>
            </a:r>
          </a:p>
          <a:p>
            <a:pPr lvl="1"/>
            <a:r>
              <a:rPr lang="en-US" sz="3200" dirty="0"/>
              <a:t>Technology to be used at a live hearing</a:t>
            </a:r>
          </a:p>
          <a:p>
            <a:pPr lvl="1"/>
            <a:r>
              <a:rPr lang="en-US" sz="3200" dirty="0"/>
              <a:t>Issues of relevance of questions and evidence, including when questions and evidence about the complainant’s sexual predisposition or prior sexual behavior are not relevant</a:t>
            </a:r>
          </a:p>
          <a:p>
            <a:pPr marL="0" indent="0">
              <a:buNone/>
            </a:pPr>
            <a:endParaRPr lang="en-US" dirty="0"/>
          </a:p>
        </p:txBody>
      </p:sp>
      <p:sp>
        <p:nvSpPr>
          <p:cNvPr id="4" name="Slide Number Placeholder 3">
            <a:extLst>
              <a:ext uri="{FF2B5EF4-FFF2-40B4-BE49-F238E27FC236}">
                <a16:creationId xmlns:a16="http://schemas.microsoft.com/office/drawing/2014/main" id="{98C8D586-F8A5-3B6F-CF4B-E76ECC14042F}"/>
              </a:ext>
            </a:extLst>
          </p:cNvPr>
          <p:cNvSpPr>
            <a:spLocks noGrp="1"/>
          </p:cNvSpPr>
          <p:nvPr>
            <p:ph type="sldNum" sz="quarter" idx="12"/>
          </p:nvPr>
        </p:nvSpPr>
        <p:spPr/>
        <p:txBody>
          <a:bodyPr/>
          <a:lstStyle/>
          <a:p>
            <a:fld id="{7C128671-D032-469D-8723-87B14E1C74F3}" type="slidenum">
              <a:rPr lang="en-US" smtClean="0"/>
              <a:t>60</a:t>
            </a:fld>
            <a:endParaRPr lang="en-US"/>
          </a:p>
        </p:txBody>
      </p:sp>
    </p:spTree>
    <p:extLst>
      <p:ext uri="{BB962C8B-B14F-4D97-AF65-F5344CB8AC3E}">
        <p14:creationId xmlns:p14="http://schemas.microsoft.com/office/powerpoint/2010/main" val="36093396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D4A88-2805-47CB-D236-8620627EAC9A}"/>
              </a:ext>
            </a:extLst>
          </p:cNvPr>
          <p:cNvSpPr>
            <a:spLocks noGrp="1"/>
          </p:cNvSpPr>
          <p:nvPr>
            <p:ph type="title"/>
          </p:nvPr>
        </p:nvSpPr>
        <p:spPr/>
        <p:txBody>
          <a:bodyPr/>
          <a:lstStyle/>
          <a:p>
            <a:r>
              <a:rPr lang="en-US" dirty="0"/>
              <a:t>Training Requirements</a:t>
            </a:r>
          </a:p>
        </p:txBody>
      </p:sp>
      <p:sp>
        <p:nvSpPr>
          <p:cNvPr id="3" name="Content Placeholder 2">
            <a:extLst>
              <a:ext uri="{FF2B5EF4-FFF2-40B4-BE49-F238E27FC236}">
                <a16:creationId xmlns:a16="http://schemas.microsoft.com/office/drawing/2014/main" id="{99DD6632-54C2-0EF7-1FAA-1F2DC996863C}"/>
              </a:ext>
            </a:extLst>
          </p:cNvPr>
          <p:cNvSpPr>
            <a:spLocks noGrp="1"/>
          </p:cNvSpPr>
          <p:nvPr>
            <p:ph idx="1"/>
          </p:nvPr>
        </p:nvSpPr>
        <p:spPr/>
        <p:txBody>
          <a:bodyPr>
            <a:normAutofit lnSpcReduction="10000"/>
          </a:bodyPr>
          <a:lstStyle/>
          <a:p>
            <a:pPr>
              <a:lnSpc>
                <a:spcPct val="100000"/>
              </a:lnSpc>
            </a:pPr>
            <a:r>
              <a:rPr lang="en-US" sz="3600" dirty="0"/>
              <a:t>Investigators must also receive training on</a:t>
            </a:r>
          </a:p>
          <a:p>
            <a:pPr lvl="1">
              <a:lnSpc>
                <a:spcPct val="100000"/>
              </a:lnSpc>
            </a:pPr>
            <a:r>
              <a:rPr lang="en-US" sz="3200" dirty="0"/>
              <a:t>Issues of relevance to create an investigative report that fairly summarizes relevant evidence</a:t>
            </a:r>
          </a:p>
          <a:p>
            <a:pPr>
              <a:lnSpc>
                <a:spcPct val="100000"/>
              </a:lnSpc>
            </a:pPr>
            <a:r>
              <a:rPr lang="en-US" sz="3600" dirty="0"/>
              <a:t>Training materials must not rely on sex stereotypes and must promote impartial investigations and adjudications </a:t>
            </a:r>
          </a:p>
          <a:p>
            <a:pPr>
              <a:lnSpc>
                <a:spcPct val="100000"/>
              </a:lnSpc>
            </a:pPr>
            <a:r>
              <a:rPr lang="en-US" sz="3600" dirty="0"/>
              <a:t>Training materials must be publicly available on institution’s website</a:t>
            </a:r>
          </a:p>
          <a:p>
            <a:endParaRPr lang="en-US" dirty="0"/>
          </a:p>
        </p:txBody>
      </p:sp>
      <p:sp>
        <p:nvSpPr>
          <p:cNvPr id="4" name="Slide Number Placeholder 3">
            <a:extLst>
              <a:ext uri="{FF2B5EF4-FFF2-40B4-BE49-F238E27FC236}">
                <a16:creationId xmlns:a16="http://schemas.microsoft.com/office/drawing/2014/main" id="{58DFF761-CEFF-E2F8-69C9-21478177C5A3}"/>
              </a:ext>
            </a:extLst>
          </p:cNvPr>
          <p:cNvSpPr>
            <a:spLocks noGrp="1"/>
          </p:cNvSpPr>
          <p:nvPr>
            <p:ph type="sldNum" sz="quarter" idx="12"/>
          </p:nvPr>
        </p:nvSpPr>
        <p:spPr/>
        <p:txBody>
          <a:bodyPr/>
          <a:lstStyle/>
          <a:p>
            <a:fld id="{7C128671-D032-469D-8723-87B14E1C74F3}" type="slidenum">
              <a:rPr lang="en-US" smtClean="0"/>
              <a:t>61</a:t>
            </a:fld>
            <a:endParaRPr lang="en-US"/>
          </a:p>
        </p:txBody>
      </p:sp>
    </p:spTree>
    <p:extLst>
      <p:ext uri="{BB962C8B-B14F-4D97-AF65-F5344CB8AC3E}">
        <p14:creationId xmlns:p14="http://schemas.microsoft.com/office/powerpoint/2010/main" val="18047294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49F39-6537-A744-13A3-D08D5D387B9A}"/>
              </a:ext>
            </a:extLst>
          </p:cNvPr>
          <p:cNvSpPr>
            <a:spLocks noGrp="1"/>
          </p:cNvSpPr>
          <p:nvPr>
            <p:ph type="title"/>
          </p:nvPr>
        </p:nvSpPr>
        <p:spPr/>
        <p:txBody>
          <a:bodyPr/>
          <a:lstStyle/>
          <a:p>
            <a:r>
              <a:rPr lang="en-US" dirty="0"/>
              <a:t>Recordkeeping</a:t>
            </a:r>
          </a:p>
        </p:txBody>
      </p:sp>
      <p:sp>
        <p:nvSpPr>
          <p:cNvPr id="3" name="Content Placeholder 2">
            <a:extLst>
              <a:ext uri="{FF2B5EF4-FFF2-40B4-BE49-F238E27FC236}">
                <a16:creationId xmlns:a16="http://schemas.microsoft.com/office/drawing/2014/main" id="{51A9BF7F-1481-DD61-BA30-F11D4A7EFE76}"/>
              </a:ext>
            </a:extLst>
          </p:cNvPr>
          <p:cNvSpPr>
            <a:spLocks noGrp="1"/>
          </p:cNvSpPr>
          <p:nvPr>
            <p:ph idx="1"/>
          </p:nvPr>
        </p:nvSpPr>
        <p:spPr/>
        <p:txBody>
          <a:bodyPr>
            <a:normAutofit lnSpcReduction="10000"/>
          </a:bodyPr>
          <a:lstStyle/>
          <a:p>
            <a:pPr>
              <a:lnSpc>
                <a:spcPct val="100000"/>
              </a:lnSpc>
            </a:pPr>
            <a:r>
              <a:rPr lang="en-US" sz="3200" dirty="0"/>
              <a:t>For 7 years, must maintain: </a:t>
            </a:r>
          </a:p>
          <a:p>
            <a:pPr lvl="1">
              <a:lnSpc>
                <a:spcPct val="100000"/>
              </a:lnSpc>
            </a:pPr>
            <a:r>
              <a:rPr lang="en-US" sz="2800" dirty="0"/>
              <a:t>Investigation and adjudication</a:t>
            </a:r>
          </a:p>
          <a:p>
            <a:pPr lvl="2">
              <a:lnSpc>
                <a:spcPct val="100000"/>
              </a:lnSpc>
            </a:pPr>
            <a:r>
              <a:rPr lang="en-US" sz="2400" dirty="0"/>
              <a:t>Any determination regarding responsibility</a:t>
            </a:r>
          </a:p>
          <a:p>
            <a:pPr lvl="2">
              <a:lnSpc>
                <a:spcPct val="100000"/>
              </a:lnSpc>
            </a:pPr>
            <a:r>
              <a:rPr lang="en-US" sz="2400" dirty="0"/>
              <a:t>Any audio or audiovisual recording or transcript of the hearing</a:t>
            </a:r>
          </a:p>
          <a:p>
            <a:pPr lvl="2">
              <a:lnSpc>
                <a:spcPct val="100000"/>
              </a:lnSpc>
            </a:pPr>
            <a:r>
              <a:rPr lang="en-US" sz="2400" dirty="0"/>
              <a:t>Any disciplinary sanctions imposed</a:t>
            </a:r>
          </a:p>
          <a:p>
            <a:pPr lvl="2">
              <a:lnSpc>
                <a:spcPct val="100000"/>
              </a:lnSpc>
            </a:pPr>
            <a:r>
              <a:rPr lang="en-US" sz="2400" dirty="0"/>
              <a:t>Any remedies provided to complainant</a:t>
            </a:r>
          </a:p>
          <a:p>
            <a:pPr lvl="2">
              <a:lnSpc>
                <a:spcPct val="100000"/>
              </a:lnSpc>
            </a:pPr>
            <a:r>
              <a:rPr lang="en-US" sz="2400" dirty="0"/>
              <a:t>Any appeal and result</a:t>
            </a:r>
          </a:p>
          <a:p>
            <a:pPr lvl="2">
              <a:lnSpc>
                <a:spcPct val="100000"/>
              </a:lnSpc>
            </a:pPr>
            <a:r>
              <a:rPr lang="en-US" sz="2400" dirty="0"/>
              <a:t>Any informal resolution and the result</a:t>
            </a:r>
          </a:p>
          <a:p>
            <a:pPr lvl="1">
              <a:lnSpc>
                <a:spcPct val="100000"/>
              </a:lnSpc>
            </a:pPr>
            <a:r>
              <a:rPr lang="en-US" sz="2800" dirty="0"/>
              <a:t>Training materials for investigators, decision-makers, coordinators, and persons designated to facilitate informal resolution process</a:t>
            </a:r>
          </a:p>
          <a:p>
            <a:endParaRPr lang="en-US" dirty="0"/>
          </a:p>
        </p:txBody>
      </p:sp>
      <p:sp>
        <p:nvSpPr>
          <p:cNvPr id="4" name="Slide Number Placeholder 3">
            <a:extLst>
              <a:ext uri="{FF2B5EF4-FFF2-40B4-BE49-F238E27FC236}">
                <a16:creationId xmlns:a16="http://schemas.microsoft.com/office/drawing/2014/main" id="{C3666960-BE6E-0788-8478-47E41D20B2DF}"/>
              </a:ext>
            </a:extLst>
          </p:cNvPr>
          <p:cNvSpPr>
            <a:spLocks noGrp="1"/>
          </p:cNvSpPr>
          <p:nvPr>
            <p:ph type="sldNum" sz="quarter" idx="12"/>
          </p:nvPr>
        </p:nvSpPr>
        <p:spPr/>
        <p:txBody>
          <a:bodyPr/>
          <a:lstStyle/>
          <a:p>
            <a:fld id="{7C128671-D032-469D-8723-87B14E1C74F3}" type="slidenum">
              <a:rPr lang="en-US" smtClean="0"/>
              <a:t>62</a:t>
            </a:fld>
            <a:endParaRPr lang="en-US"/>
          </a:p>
        </p:txBody>
      </p:sp>
      <p:pic>
        <p:nvPicPr>
          <p:cNvPr id="5" name="Picture 4" descr="A white folder with black lines&#10;&#10;Description automatically generated">
            <a:extLst>
              <a:ext uri="{FF2B5EF4-FFF2-40B4-BE49-F238E27FC236}">
                <a16:creationId xmlns:a16="http://schemas.microsoft.com/office/drawing/2014/main" id="{D0310E10-8E9B-FDD5-8558-1C1242E9B5A9}"/>
              </a:ext>
            </a:extLst>
          </p:cNvPr>
          <p:cNvPicPr>
            <a:picLocks noChangeAspect="1"/>
          </p:cNvPicPr>
          <p:nvPr/>
        </p:nvPicPr>
        <p:blipFill rotWithShape="1">
          <a:blip r:embed="rId3">
            <a:extLst>
              <a:ext uri="{28A0092B-C50C-407E-A947-70E740481C1C}">
                <a14:useLocalDpi xmlns:a14="http://schemas.microsoft.com/office/drawing/2010/main" val="0"/>
              </a:ext>
            </a:extLst>
          </a:blip>
          <a:srcRect l="15047" t="12459" r="13038" b="17924"/>
          <a:stretch/>
        </p:blipFill>
        <p:spPr>
          <a:xfrm>
            <a:off x="9130553" y="1099386"/>
            <a:ext cx="2127352" cy="1541375"/>
          </a:xfrm>
          <a:prstGeom prst="rect">
            <a:avLst/>
          </a:prstGeom>
        </p:spPr>
      </p:pic>
    </p:spTree>
    <p:extLst>
      <p:ext uri="{BB962C8B-B14F-4D97-AF65-F5344CB8AC3E}">
        <p14:creationId xmlns:p14="http://schemas.microsoft.com/office/powerpoint/2010/main" val="42897255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F191F-A2B3-6036-D3FC-B917718E7F46}"/>
              </a:ext>
            </a:extLst>
          </p:cNvPr>
          <p:cNvSpPr>
            <a:spLocks noGrp="1"/>
          </p:cNvSpPr>
          <p:nvPr>
            <p:ph type="title"/>
          </p:nvPr>
        </p:nvSpPr>
        <p:spPr/>
        <p:txBody>
          <a:bodyPr/>
          <a:lstStyle/>
          <a:p>
            <a:r>
              <a:rPr lang="en-US" dirty="0"/>
              <a:t>Recordkeeping</a:t>
            </a:r>
          </a:p>
        </p:txBody>
      </p:sp>
      <p:sp>
        <p:nvSpPr>
          <p:cNvPr id="3" name="Content Placeholder 2">
            <a:extLst>
              <a:ext uri="{FF2B5EF4-FFF2-40B4-BE49-F238E27FC236}">
                <a16:creationId xmlns:a16="http://schemas.microsoft.com/office/drawing/2014/main" id="{857E9517-9C7B-52D4-8165-A17BC24DE1BC}"/>
              </a:ext>
            </a:extLst>
          </p:cNvPr>
          <p:cNvSpPr>
            <a:spLocks noGrp="1"/>
          </p:cNvSpPr>
          <p:nvPr>
            <p:ph idx="1"/>
          </p:nvPr>
        </p:nvSpPr>
        <p:spPr/>
        <p:txBody>
          <a:bodyPr>
            <a:normAutofit lnSpcReduction="10000"/>
          </a:bodyPr>
          <a:lstStyle/>
          <a:p>
            <a:pPr>
              <a:lnSpc>
                <a:spcPct val="100000"/>
              </a:lnSpc>
            </a:pPr>
            <a:r>
              <a:rPr lang="en-US" sz="3200" dirty="0"/>
              <a:t>For 7 years, must maintain (cont.):</a:t>
            </a:r>
          </a:p>
          <a:p>
            <a:pPr lvl="1">
              <a:lnSpc>
                <a:spcPct val="100000"/>
              </a:lnSpc>
            </a:pPr>
            <a:r>
              <a:rPr lang="en-US" sz="2800" dirty="0"/>
              <a:t>Any actions taken (including supportive measures) in response to a report of sexual harassment </a:t>
            </a:r>
          </a:p>
          <a:p>
            <a:pPr lvl="2">
              <a:lnSpc>
                <a:spcPct val="100000"/>
              </a:lnSpc>
            </a:pPr>
            <a:r>
              <a:rPr lang="en-US" sz="2400" dirty="0"/>
              <a:t>Basis for conclusion that response was not deliberately indifferent</a:t>
            </a:r>
          </a:p>
          <a:p>
            <a:pPr lvl="2">
              <a:lnSpc>
                <a:spcPct val="100000"/>
              </a:lnSpc>
            </a:pPr>
            <a:r>
              <a:rPr lang="en-US" sz="2400" dirty="0"/>
              <a:t>Measures were designed to restore or preserve equal access to educational programs and activities</a:t>
            </a:r>
          </a:p>
          <a:p>
            <a:pPr lvl="2">
              <a:lnSpc>
                <a:spcPct val="100000"/>
              </a:lnSpc>
            </a:pPr>
            <a:r>
              <a:rPr lang="en-US" sz="2400" dirty="0"/>
              <a:t>If supportive measures were not provided, document the reasons why such a response was not clearly unreasonable in light of known circumstances</a:t>
            </a:r>
          </a:p>
          <a:p>
            <a:pPr>
              <a:lnSpc>
                <a:spcPct val="100000"/>
              </a:lnSpc>
            </a:pPr>
            <a:r>
              <a:rPr lang="en-US" sz="3200" dirty="0"/>
              <a:t>Recordkeeping does not prevent inclusion of additional details or explanations later</a:t>
            </a:r>
          </a:p>
          <a:p>
            <a:endParaRPr lang="en-US" dirty="0"/>
          </a:p>
        </p:txBody>
      </p:sp>
      <p:sp>
        <p:nvSpPr>
          <p:cNvPr id="4" name="Slide Number Placeholder 3">
            <a:extLst>
              <a:ext uri="{FF2B5EF4-FFF2-40B4-BE49-F238E27FC236}">
                <a16:creationId xmlns:a16="http://schemas.microsoft.com/office/drawing/2014/main" id="{1791612E-87C4-29A7-5E95-F00318341F88}"/>
              </a:ext>
            </a:extLst>
          </p:cNvPr>
          <p:cNvSpPr>
            <a:spLocks noGrp="1"/>
          </p:cNvSpPr>
          <p:nvPr>
            <p:ph type="sldNum" sz="quarter" idx="12"/>
          </p:nvPr>
        </p:nvSpPr>
        <p:spPr/>
        <p:txBody>
          <a:bodyPr/>
          <a:lstStyle/>
          <a:p>
            <a:fld id="{7C128671-D032-469D-8723-87B14E1C74F3}" type="slidenum">
              <a:rPr lang="en-US" smtClean="0"/>
              <a:t>63</a:t>
            </a:fld>
            <a:endParaRPr lang="en-US"/>
          </a:p>
        </p:txBody>
      </p:sp>
    </p:spTree>
    <p:extLst>
      <p:ext uri="{BB962C8B-B14F-4D97-AF65-F5344CB8AC3E}">
        <p14:creationId xmlns:p14="http://schemas.microsoft.com/office/powerpoint/2010/main" val="26178995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CAAD192-D75C-812B-5984-E21A13D9E975}"/>
              </a:ext>
            </a:extLst>
          </p:cNvPr>
          <p:cNvSpPr/>
          <p:nvPr/>
        </p:nvSpPr>
        <p:spPr>
          <a:xfrm>
            <a:off x="6095999" y="1690687"/>
            <a:ext cx="4005602" cy="44862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5397FC2-ACC9-D1C9-6DF2-12F68C1317C2}"/>
              </a:ext>
            </a:extLst>
          </p:cNvPr>
          <p:cNvSpPr/>
          <p:nvPr/>
        </p:nvSpPr>
        <p:spPr>
          <a:xfrm>
            <a:off x="2090397" y="1690686"/>
            <a:ext cx="4005602" cy="4486275"/>
          </a:xfrm>
          <a:prstGeom prst="rect">
            <a:avLst/>
          </a:prstGeom>
          <a:solidFill>
            <a:srgbClr val="FA82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B21DF-DBA6-599C-48EE-61C5E1020FF5}"/>
              </a:ext>
            </a:extLst>
          </p:cNvPr>
          <p:cNvSpPr>
            <a:spLocks noGrp="1"/>
          </p:cNvSpPr>
          <p:nvPr>
            <p:ph type="title"/>
          </p:nvPr>
        </p:nvSpPr>
        <p:spPr>
          <a:xfrm>
            <a:off x="318247" y="365125"/>
            <a:ext cx="11555506" cy="1325563"/>
          </a:xfrm>
        </p:spPr>
        <p:txBody>
          <a:bodyPr anchor="ctr">
            <a:normAutofit/>
          </a:bodyPr>
          <a:lstStyle/>
          <a:p>
            <a:r>
              <a:rPr lang="en-US" dirty="0"/>
              <a:t>Q &amp; A</a:t>
            </a:r>
          </a:p>
        </p:txBody>
      </p:sp>
      <p:sp>
        <p:nvSpPr>
          <p:cNvPr id="4" name="Slide Number Placeholder 3">
            <a:extLst>
              <a:ext uri="{FF2B5EF4-FFF2-40B4-BE49-F238E27FC236}">
                <a16:creationId xmlns:a16="http://schemas.microsoft.com/office/drawing/2014/main" id="{030704CC-6FF7-C8BA-C129-3A276201D7E6}"/>
              </a:ext>
            </a:extLst>
          </p:cNvPr>
          <p:cNvSpPr>
            <a:spLocks noGrp="1"/>
          </p:cNvSpPr>
          <p:nvPr>
            <p:ph type="sldNum" sz="quarter" idx="12"/>
          </p:nvPr>
        </p:nvSpPr>
        <p:spPr>
          <a:xfrm>
            <a:off x="9130553" y="6356349"/>
            <a:ext cx="2743200" cy="365125"/>
          </a:xfrm>
        </p:spPr>
        <p:txBody>
          <a:bodyPr anchor="ctr">
            <a:normAutofit/>
          </a:bodyPr>
          <a:lstStyle/>
          <a:p>
            <a:pPr>
              <a:spcAft>
                <a:spcPts val="600"/>
              </a:spcAft>
            </a:pPr>
            <a:fld id="{7C128671-D032-469D-8723-87B14E1C74F3}" type="slidenum">
              <a:rPr lang="en-US" smtClean="0"/>
              <a:pPr>
                <a:spcAft>
                  <a:spcPts val="600"/>
                </a:spcAft>
              </a:pPr>
              <a:t>64</a:t>
            </a:fld>
            <a:endParaRPr lang="en-US"/>
          </a:p>
        </p:txBody>
      </p:sp>
      <p:sp>
        <p:nvSpPr>
          <p:cNvPr id="7" name="TextBox 6">
            <a:extLst>
              <a:ext uri="{FF2B5EF4-FFF2-40B4-BE49-F238E27FC236}">
                <a16:creationId xmlns:a16="http://schemas.microsoft.com/office/drawing/2014/main" id="{58C6481B-9E91-D3B2-E3D6-226B40311079}"/>
              </a:ext>
            </a:extLst>
          </p:cNvPr>
          <p:cNvSpPr txBox="1"/>
          <p:nvPr/>
        </p:nvSpPr>
        <p:spPr>
          <a:xfrm>
            <a:off x="5050801" y="1965960"/>
            <a:ext cx="2548890" cy="3770263"/>
          </a:xfrm>
          <a:prstGeom prst="rect">
            <a:avLst/>
          </a:prstGeom>
          <a:noFill/>
          <a:effectLst>
            <a:outerShdw blurRad="50800" dist="38100" dir="10800000" algn="r" rotWithShape="0">
              <a:prstClr val="black">
                <a:alpha val="40000"/>
              </a:prstClr>
            </a:outerShdw>
          </a:effectLst>
        </p:spPr>
        <p:txBody>
          <a:bodyPr wrap="square" rtlCol="0">
            <a:spAutoFit/>
          </a:bodyPr>
          <a:lstStyle/>
          <a:p>
            <a:r>
              <a:rPr lang="en-US" sz="23900" b="1" dirty="0">
                <a:solidFill>
                  <a:schemeClr val="bg1"/>
                </a:solidFill>
                <a:latin typeface="Arial Black" panose="020B0A04020102020204" pitchFamily="34" charset="0"/>
                <a:ea typeface="ADLaM Display" panose="020F0502020204030204" pitchFamily="2" charset="0"/>
                <a:cs typeface="ADLaM Display" panose="020F0502020204030204" pitchFamily="2" charset="0"/>
              </a:rPr>
              <a:t>?</a:t>
            </a:r>
          </a:p>
        </p:txBody>
      </p:sp>
    </p:spTree>
    <p:extLst>
      <p:ext uri="{BB962C8B-B14F-4D97-AF65-F5344CB8AC3E}">
        <p14:creationId xmlns:p14="http://schemas.microsoft.com/office/powerpoint/2010/main" val="42433769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994B5-135A-1D68-C9CB-7230B20532E2}"/>
              </a:ext>
            </a:extLst>
          </p:cNvPr>
          <p:cNvSpPr>
            <a:spLocks noGrp="1"/>
          </p:cNvSpPr>
          <p:nvPr>
            <p:ph type="title"/>
          </p:nvPr>
        </p:nvSpPr>
        <p:spPr/>
        <p:txBody>
          <a:bodyPr/>
          <a:lstStyle/>
          <a:p>
            <a:r>
              <a:rPr lang="en-US" dirty="0"/>
              <a:t>Role of Title IX Coordinator</a:t>
            </a:r>
          </a:p>
        </p:txBody>
      </p:sp>
      <p:sp>
        <p:nvSpPr>
          <p:cNvPr id="4" name="Slide Number Placeholder 3">
            <a:extLst>
              <a:ext uri="{FF2B5EF4-FFF2-40B4-BE49-F238E27FC236}">
                <a16:creationId xmlns:a16="http://schemas.microsoft.com/office/drawing/2014/main" id="{76D5C4A2-69B0-655A-275A-AB2CA4FE702B}"/>
              </a:ext>
            </a:extLst>
          </p:cNvPr>
          <p:cNvSpPr>
            <a:spLocks noGrp="1"/>
          </p:cNvSpPr>
          <p:nvPr>
            <p:ph type="sldNum" sz="quarter" idx="12"/>
          </p:nvPr>
        </p:nvSpPr>
        <p:spPr/>
        <p:txBody>
          <a:bodyPr/>
          <a:lstStyle/>
          <a:p>
            <a:fld id="{7C128671-D032-469D-8723-87B14E1C74F3}" type="slidenum">
              <a:rPr lang="en-US" smtClean="0"/>
              <a:t>65</a:t>
            </a:fld>
            <a:endParaRPr lang="en-US"/>
          </a:p>
        </p:txBody>
      </p:sp>
    </p:spTree>
    <p:extLst>
      <p:ext uri="{BB962C8B-B14F-4D97-AF65-F5344CB8AC3E}">
        <p14:creationId xmlns:p14="http://schemas.microsoft.com/office/powerpoint/2010/main" val="15036302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AF14D-19F6-E1BF-35F2-9AD2C9594144}"/>
              </a:ext>
            </a:extLst>
          </p:cNvPr>
          <p:cNvSpPr>
            <a:spLocks noGrp="1"/>
          </p:cNvSpPr>
          <p:nvPr>
            <p:ph type="title"/>
          </p:nvPr>
        </p:nvSpPr>
        <p:spPr/>
        <p:txBody>
          <a:bodyPr/>
          <a:lstStyle/>
          <a:p>
            <a:r>
              <a:rPr lang="en-US" dirty="0"/>
              <a:t>Title IX Coordinator Role</a:t>
            </a:r>
          </a:p>
        </p:txBody>
      </p:sp>
      <p:sp>
        <p:nvSpPr>
          <p:cNvPr id="3" name="Content Placeholder 2">
            <a:extLst>
              <a:ext uri="{FF2B5EF4-FFF2-40B4-BE49-F238E27FC236}">
                <a16:creationId xmlns:a16="http://schemas.microsoft.com/office/drawing/2014/main" id="{7CFBF092-027D-F72D-63EC-62F60414A621}"/>
              </a:ext>
            </a:extLst>
          </p:cNvPr>
          <p:cNvSpPr>
            <a:spLocks noGrp="1"/>
          </p:cNvSpPr>
          <p:nvPr>
            <p:ph idx="1"/>
          </p:nvPr>
        </p:nvSpPr>
        <p:spPr/>
        <p:txBody>
          <a:bodyPr/>
          <a:lstStyle/>
          <a:p>
            <a:r>
              <a:rPr lang="en-US" dirty="0"/>
              <a:t>Independence and seniority of Title IX Coordinator</a:t>
            </a:r>
          </a:p>
          <a:p>
            <a:r>
              <a:rPr lang="en-US" dirty="0"/>
              <a:t>Notice of Nondiscrimination</a:t>
            </a:r>
          </a:p>
          <a:p>
            <a:r>
              <a:rPr lang="en-US" dirty="0"/>
              <a:t>Website and prominent link from homepage</a:t>
            </a:r>
          </a:p>
          <a:p>
            <a:r>
              <a:rPr lang="en-US" dirty="0"/>
              <a:t>Training</a:t>
            </a:r>
          </a:p>
          <a:p>
            <a:r>
              <a:rPr lang="en-US" dirty="0"/>
              <a:t>Climate surveys</a:t>
            </a:r>
          </a:p>
          <a:p>
            <a:r>
              <a:rPr lang="en-US" dirty="0"/>
              <a:t>Recordkeeping</a:t>
            </a:r>
          </a:p>
          <a:p>
            <a:r>
              <a:rPr lang="en-US" dirty="0"/>
              <a:t>Information collection and reporting</a:t>
            </a:r>
          </a:p>
          <a:p>
            <a:r>
              <a:rPr lang="en-US" dirty="0"/>
              <a:t>Responsibilities besides sexual harassment</a:t>
            </a:r>
          </a:p>
          <a:p>
            <a:endParaRPr lang="en-US" dirty="0"/>
          </a:p>
        </p:txBody>
      </p:sp>
      <p:sp>
        <p:nvSpPr>
          <p:cNvPr id="4" name="Slide Number Placeholder 3">
            <a:extLst>
              <a:ext uri="{FF2B5EF4-FFF2-40B4-BE49-F238E27FC236}">
                <a16:creationId xmlns:a16="http://schemas.microsoft.com/office/drawing/2014/main" id="{B8F807D2-94B2-7F89-092C-8F0DD6E0B3E9}"/>
              </a:ext>
            </a:extLst>
          </p:cNvPr>
          <p:cNvSpPr>
            <a:spLocks noGrp="1"/>
          </p:cNvSpPr>
          <p:nvPr>
            <p:ph type="sldNum" sz="quarter" idx="12"/>
          </p:nvPr>
        </p:nvSpPr>
        <p:spPr/>
        <p:txBody>
          <a:bodyPr/>
          <a:lstStyle/>
          <a:p>
            <a:fld id="{7C128671-D032-469D-8723-87B14E1C74F3}" type="slidenum">
              <a:rPr lang="en-US" smtClean="0"/>
              <a:t>66</a:t>
            </a:fld>
            <a:endParaRPr lang="en-US"/>
          </a:p>
        </p:txBody>
      </p:sp>
    </p:spTree>
    <p:extLst>
      <p:ext uri="{BB962C8B-B14F-4D97-AF65-F5344CB8AC3E}">
        <p14:creationId xmlns:p14="http://schemas.microsoft.com/office/powerpoint/2010/main" val="27301460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4B375-F179-F66F-4E36-8EB3D3A2F93B}"/>
              </a:ext>
            </a:extLst>
          </p:cNvPr>
          <p:cNvSpPr>
            <a:spLocks noGrp="1"/>
          </p:cNvSpPr>
          <p:nvPr>
            <p:ph type="title"/>
          </p:nvPr>
        </p:nvSpPr>
        <p:spPr/>
        <p:txBody>
          <a:bodyPr/>
          <a:lstStyle/>
          <a:p>
            <a:r>
              <a:rPr lang="en-US" dirty="0"/>
              <a:t>Title IX Coordinator Role</a:t>
            </a:r>
          </a:p>
        </p:txBody>
      </p:sp>
      <p:sp>
        <p:nvSpPr>
          <p:cNvPr id="3" name="Content Placeholder 2">
            <a:extLst>
              <a:ext uri="{FF2B5EF4-FFF2-40B4-BE49-F238E27FC236}">
                <a16:creationId xmlns:a16="http://schemas.microsoft.com/office/drawing/2014/main" id="{5490E2A2-D685-DC96-2735-A4041A379548}"/>
              </a:ext>
            </a:extLst>
          </p:cNvPr>
          <p:cNvSpPr>
            <a:spLocks noGrp="1"/>
          </p:cNvSpPr>
          <p:nvPr>
            <p:ph idx="1"/>
          </p:nvPr>
        </p:nvSpPr>
        <p:spPr/>
        <p:txBody>
          <a:bodyPr>
            <a:normAutofit lnSpcReduction="10000"/>
          </a:bodyPr>
          <a:lstStyle/>
          <a:p>
            <a:pPr>
              <a:lnSpc>
                <a:spcPct val="100000"/>
              </a:lnSpc>
            </a:pPr>
            <a:r>
              <a:rPr lang="en-US" sz="3200" dirty="0"/>
              <a:t>Areas of responsibility besides sexual harassment:</a:t>
            </a:r>
          </a:p>
          <a:p>
            <a:pPr lvl="1">
              <a:lnSpc>
                <a:spcPct val="100000"/>
              </a:lnSpc>
            </a:pPr>
            <a:r>
              <a:rPr lang="en-US" sz="2800" dirty="0"/>
              <a:t>Recruitment, admissions, and counseling</a:t>
            </a:r>
          </a:p>
          <a:p>
            <a:pPr lvl="1">
              <a:lnSpc>
                <a:spcPct val="100000"/>
              </a:lnSpc>
            </a:pPr>
            <a:r>
              <a:rPr lang="en-US" sz="2800" dirty="0"/>
              <a:t>Financial assistance</a:t>
            </a:r>
          </a:p>
          <a:p>
            <a:pPr lvl="1">
              <a:lnSpc>
                <a:spcPct val="100000"/>
              </a:lnSpc>
            </a:pPr>
            <a:r>
              <a:rPr lang="en-US" sz="2800" dirty="0"/>
              <a:t>Athletics</a:t>
            </a:r>
          </a:p>
          <a:p>
            <a:pPr lvl="2">
              <a:lnSpc>
                <a:spcPct val="100000"/>
              </a:lnSpc>
            </a:pPr>
            <a:r>
              <a:rPr lang="en-US" sz="2400" dirty="0"/>
              <a:t>Student interests and abilities</a:t>
            </a:r>
          </a:p>
          <a:p>
            <a:pPr lvl="2">
              <a:lnSpc>
                <a:spcPct val="100000"/>
              </a:lnSpc>
            </a:pPr>
            <a:r>
              <a:rPr lang="en-US" sz="2400" dirty="0"/>
              <a:t>Athletic benefits and opportunities</a:t>
            </a:r>
          </a:p>
          <a:p>
            <a:pPr lvl="2">
              <a:lnSpc>
                <a:spcPct val="100000"/>
              </a:lnSpc>
            </a:pPr>
            <a:r>
              <a:rPr lang="en-US" sz="2400" dirty="0"/>
              <a:t>Athletic financial assistance</a:t>
            </a:r>
          </a:p>
          <a:p>
            <a:pPr lvl="1">
              <a:lnSpc>
                <a:spcPct val="100000"/>
              </a:lnSpc>
            </a:pPr>
            <a:r>
              <a:rPr lang="en-US" sz="2800" dirty="0"/>
              <a:t>Pregnant and parenting students</a:t>
            </a:r>
          </a:p>
          <a:p>
            <a:pPr lvl="1">
              <a:lnSpc>
                <a:spcPct val="100000"/>
              </a:lnSpc>
            </a:pPr>
            <a:r>
              <a:rPr lang="en-US" sz="2800" dirty="0"/>
              <a:t>Discipline</a:t>
            </a:r>
          </a:p>
          <a:p>
            <a:pPr lvl="1">
              <a:lnSpc>
                <a:spcPct val="100000"/>
              </a:lnSpc>
            </a:pPr>
            <a:r>
              <a:rPr lang="en-US" sz="2800" dirty="0"/>
              <a:t>Employment</a:t>
            </a:r>
          </a:p>
          <a:p>
            <a:endParaRPr lang="en-US" dirty="0"/>
          </a:p>
        </p:txBody>
      </p:sp>
      <p:sp>
        <p:nvSpPr>
          <p:cNvPr id="4" name="Slide Number Placeholder 3">
            <a:extLst>
              <a:ext uri="{FF2B5EF4-FFF2-40B4-BE49-F238E27FC236}">
                <a16:creationId xmlns:a16="http://schemas.microsoft.com/office/drawing/2014/main" id="{A637376A-F9B0-387A-4A3B-E6A573C96B5B}"/>
              </a:ext>
            </a:extLst>
          </p:cNvPr>
          <p:cNvSpPr>
            <a:spLocks noGrp="1"/>
          </p:cNvSpPr>
          <p:nvPr>
            <p:ph type="sldNum" sz="quarter" idx="12"/>
          </p:nvPr>
        </p:nvSpPr>
        <p:spPr/>
        <p:txBody>
          <a:bodyPr/>
          <a:lstStyle/>
          <a:p>
            <a:fld id="{7C128671-D032-469D-8723-87B14E1C74F3}" type="slidenum">
              <a:rPr lang="en-US" smtClean="0"/>
              <a:t>67</a:t>
            </a:fld>
            <a:endParaRPr lang="en-US"/>
          </a:p>
        </p:txBody>
      </p:sp>
    </p:spTree>
    <p:extLst>
      <p:ext uri="{BB962C8B-B14F-4D97-AF65-F5344CB8AC3E}">
        <p14:creationId xmlns:p14="http://schemas.microsoft.com/office/powerpoint/2010/main" val="35225908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59503-B6C4-1FAE-D06E-185B24D73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0FF01A-1F1B-5B59-845F-A9A0C9870612}"/>
              </a:ext>
            </a:extLst>
          </p:cNvPr>
          <p:cNvSpPr>
            <a:spLocks noGrp="1"/>
          </p:cNvSpPr>
          <p:nvPr>
            <p:ph type="title"/>
          </p:nvPr>
        </p:nvSpPr>
        <p:spPr>
          <a:xfrm>
            <a:off x="318247" y="365127"/>
            <a:ext cx="11555507" cy="1325563"/>
          </a:xfrm>
          <a:noFill/>
        </p:spPr>
        <p:txBody>
          <a:bodyPr>
            <a:normAutofit/>
          </a:bodyPr>
          <a:lstStyle/>
          <a:p>
            <a:r>
              <a:rPr lang="en-US" dirty="0"/>
              <a:t>Additional Responsibilities—Pregnancy </a:t>
            </a:r>
            <a:br>
              <a:rPr lang="en-US" dirty="0"/>
            </a:br>
            <a:r>
              <a:rPr lang="en-US" dirty="0"/>
              <a:t>and Related Conditions</a:t>
            </a:r>
          </a:p>
        </p:txBody>
      </p:sp>
      <p:sp>
        <p:nvSpPr>
          <p:cNvPr id="3" name="Content Placeholder 2">
            <a:extLst>
              <a:ext uri="{FF2B5EF4-FFF2-40B4-BE49-F238E27FC236}">
                <a16:creationId xmlns:a16="http://schemas.microsoft.com/office/drawing/2014/main" id="{3F000932-E2B0-C55D-653E-F6834121BB0E}"/>
              </a:ext>
            </a:extLst>
          </p:cNvPr>
          <p:cNvSpPr>
            <a:spLocks noGrp="1"/>
          </p:cNvSpPr>
          <p:nvPr>
            <p:ph idx="1"/>
          </p:nvPr>
        </p:nvSpPr>
        <p:spPr>
          <a:xfrm>
            <a:off x="318247" y="1690688"/>
            <a:ext cx="11555507" cy="4802185"/>
          </a:xfrm>
          <a:noFill/>
        </p:spPr>
        <p:txBody>
          <a:bodyPr>
            <a:normAutofit/>
          </a:bodyPr>
          <a:lstStyle/>
          <a:p>
            <a:r>
              <a:rPr lang="en-US" dirty="0"/>
              <a:t>Coordinate reasonable modifications based on pregnancy or related conditions</a:t>
            </a:r>
          </a:p>
          <a:p>
            <a:pPr lvl="1"/>
            <a:r>
              <a:rPr lang="en-US" dirty="0"/>
              <a:t>Must treat pregnancy and related conditions in the same manner as other temporary disability</a:t>
            </a:r>
          </a:p>
          <a:p>
            <a:pPr lvl="1"/>
            <a:r>
              <a:rPr lang="en-US" dirty="0"/>
              <a:t>Must allow leave of absence </a:t>
            </a:r>
          </a:p>
          <a:p>
            <a:pPr lvl="1"/>
            <a:r>
              <a:rPr lang="en-US" dirty="0"/>
              <a:t>Can require certification or documentation in certain situations</a:t>
            </a:r>
          </a:p>
          <a:p>
            <a:r>
              <a:rPr lang="en-US" dirty="0"/>
              <a:t>Discrimination prohibited</a:t>
            </a:r>
          </a:p>
          <a:p>
            <a:r>
              <a:rPr lang="en-US" dirty="0"/>
              <a:t>Consider pregnancy policy</a:t>
            </a:r>
          </a:p>
          <a:p>
            <a:r>
              <a:rPr lang="en-US" dirty="0"/>
              <a:t>Educate faculty on student rights and process</a:t>
            </a:r>
          </a:p>
        </p:txBody>
      </p:sp>
      <p:sp>
        <p:nvSpPr>
          <p:cNvPr id="4" name="Slide Number Placeholder 3">
            <a:extLst>
              <a:ext uri="{FF2B5EF4-FFF2-40B4-BE49-F238E27FC236}">
                <a16:creationId xmlns:a16="http://schemas.microsoft.com/office/drawing/2014/main" id="{5D113EFE-B454-2D7C-53DF-AEDD009E7862}"/>
              </a:ext>
            </a:extLst>
          </p:cNvPr>
          <p:cNvSpPr>
            <a:spLocks noGrp="1"/>
          </p:cNvSpPr>
          <p:nvPr>
            <p:ph type="sldNum" sz="quarter" idx="12"/>
          </p:nvPr>
        </p:nvSpPr>
        <p:spPr>
          <a:xfrm>
            <a:off x="9130553" y="6356351"/>
            <a:ext cx="2743200" cy="365125"/>
          </a:xfrm>
        </p:spPr>
        <p:txBody>
          <a:bodyPr/>
          <a:lstStyle/>
          <a:p>
            <a:fld id="{673B3791-6F44-4A52-AF9E-B67D299A9E14}" type="slidenum">
              <a:rPr lang="en-US" smtClean="0"/>
              <a:pPr/>
              <a:t>68</a:t>
            </a:fld>
            <a:endParaRPr lang="en-US" dirty="0"/>
          </a:p>
        </p:txBody>
      </p:sp>
    </p:spTree>
    <p:extLst>
      <p:ext uri="{BB962C8B-B14F-4D97-AF65-F5344CB8AC3E}">
        <p14:creationId xmlns:p14="http://schemas.microsoft.com/office/powerpoint/2010/main" val="10437265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3E774-97F2-E783-50FD-FBD35C6CF0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98F70-B7BF-3995-89F3-280805CFA7BF}"/>
              </a:ext>
            </a:extLst>
          </p:cNvPr>
          <p:cNvSpPr>
            <a:spLocks noGrp="1"/>
          </p:cNvSpPr>
          <p:nvPr>
            <p:ph type="title"/>
          </p:nvPr>
        </p:nvSpPr>
        <p:spPr>
          <a:xfrm>
            <a:off x="318247" y="365127"/>
            <a:ext cx="11555507" cy="1325563"/>
          </a:xfrm>
          <a:noFill/>
        </p:spPr>
        <p:txBody>
          <a:bodyPr>
            <a:normAutofit/>
          </a:bodyPr>
          <a:lstStyle/>
          <a:p>
            <a:r>
              <a:rPr lang="en-US" dirty="0"/>
              <a:t>Additional Responsibilities—Pregnancy </a:t>
            </a:r>
            <a:br>
              <a:rPr lang="en-US" dirty="0"/>
            </a:br>
            <a:r>
              <a:rPr lang="en-US" dirty="0"/>
              <a:t>and Related Conditions</a:t>
            </a:r>
          </a:p>
        </p:txBody>
      </p:sp>
      <p:sp>
        <p:nvSpPr>
          <p:cNvPr id="3" name="Content Placeholder 2">
            <a:extLst>
              <a:ext uri="{FF2B5EF4-FFF2-40B4-BE49-F238E27FC236}">
                <a16:creationId xmlns:a16="http://schemas.microsoft.com/office/drawing/2014/main" id="{A560C555-CA8F-B093-3317-3877154BB3EC}"/>
              </a:ext>
            </a:extLst>
          </p:cNvPr>
          <p:cNvSpPr>
            <a:spLocks noGrp="1"/>
          </p:cNvSpPr>
          <p:nvPr>
            <p:ph idx="1"/>
          </p:nvPr>
        </p:nvSpPr>
        <p:spPr>
          <a:xfrm>
            <a:off x="318247" y="1690688"/>
            <a:ext cx="11555507" cy="4802185"/>
          </a:xfrm>
          <a:noFill/>
        </p:spPr>
        <p:txBody>
          <a:bodyPr>
            <a:normAutofit fontScale="92500"/>
          </a:bodyPr>
          <a:lstStyle/>
          <a:p>
            <a:r>
              <a:rPr lang="en-US" dirty="0"/>
              <a:t>Reasonable modifications for student may include, but are not limited to:</a:t>
            </a:r>
          </a:p>
          <a:p>
            <a:pPr lvl="1"/>
            <a:r>
              <a:rPr lang="en-US" dirty="0"/>
              <a:t>Breaks during class to express breast milk, breastfeed, or attend to health needs associated with pregnancy or related conditions (eating, drinking, using restroom) </a:t>
            </a:r>
          </a:p>
          <a:p>
            <a:pPr lvl="1"/>
            <a:r>
              <a:rPr lang="en-US" dirty="0"/>
              <a:t>Intermittent absences to attend medical appointments</a:t>
            </a:r>
          </a:p>
          <a:p>
            <a:pPr lvl="1"/>
            <a:r>
              <a:rPr lang="en-US" dirty="0"/>
              <a:t>Access to online or homebound education</a:t>
            </a:r>
          </a:p>
          <a:p>
            <a:pPr lvl="1"/>
            <a:r>
              <a:rPr lang="en-US" dirty="0"/>
              <a:t>Changes in schedule or course sequence</a:t>
            </a:r>
          </a:p>
          <a:p>
            <a:pPr lvl="1"/>
            <a:r>
              <a:rPr lang="en-US" dirty="0"/>
              <a:t>Extensions of time for coursework and rescheduling of tests and </a:t>
            </a:r>
            <a:br>
              <a:rPr lang="en-US" dirty="0"/>
            </a:br>
            <a:r>
              <a:rPr lang="en-US" dirty="0"/>
              <a:t>examinations</a:t>
            </a:r>
          </a:p>
          <a:p>
            <a:pPr lvl="1"/>
            <a:r>
              <a:rPr lang="en-US" dirty="0"/>
              <a:t>Allowing a student to sit or stand, or carry or keep water nearby</a:t>
            </a:r>
          </a:p>
          <a:p>
            <a:pPr lvl="1"/>
            <a:r>
              <a:rPr lang="en-US" dirty="0"/>
              <a:t>Counseling</a:t>
            </a:r>
          </a:p>
          <a:p>
            <a:pPr lvl="1"/>
            <a:r>
              <a:rPr lang="en-US" dirty="0"/>
              <a:t>Changes in physical space or supplies (larger desk, footrest)</a:t>
            </a:r>
          </a:p>
          <a:p>
            <a:pPr lvl="1"/>
            <a:r>
              <a:rPr lang="en-US" dirty="0"/>
              <a:t>Elevator access</a:t>
            </a:r>
          </a:p>
          <a:p>
            <a:pPr lvl="1"/>
            <a:r>
              <a:rPr lang="en-US" dirty="0"/>
              <a:t>Other changes to policies, practices, or procedures</a:t>
            </a:r>
          </a:p>
          <a:p>
            <a:endParaRPr lang="en-US" dirty="0"/>
          </a:p>
        </p:txBody>
      </p:sp>
      <p:sp>
        <p:nvSpPr>
          <p:cNvPr id="4" name="Slide Number Placeholder 3">
            <a:extLst>
              <a:ext uri="{FF2B5EF4-FFF2-40B4-BE49-F238E27FC236}">
                <a16:creationId xmlns:a16="http://schemas.microsoft.com/office/drawing/2014/main" id="{E4E112E9-F090-CA41-127A-69B3CBB08A42}"/>
              </a:ext>
            </a:extLst>
          </p:cNvPr>
          <p:cNvSpPr>
            <a:spLocks noGrp="1"/>
          </p:cNvSpPr>
          <p:nvPr>
            <p:ph type="sldNum" sz="quarter" idx="12"/>
          </p:nvPr>
        </p:nvSpPr>
        <p:spPr>
          <a:xfrm>
            <a:off x="9130553" y="6356351"/>
            <a:ext cx="2743200" cy="365125"/>
          </a:xfrm>
        </p:spPr>
        <p:txBody>
          <a:bodyPr/>
          <a:lstStyle/>
          <a:p>
            <a:fld id="{673B3791-6F44-4A52-AF9E-B67D299A9E14}" type="slidenum">
              <a:rPr lang="en-US" smtClean="0"/>
              <a:pPr/>
              <a:t>69</a:t>
            </a:fld>
            <a:endParaRPr lang="en-US" dirty="0"/>
          </a:p>
        </p:txBody>
      </p:sp>
    </p:spTree>
    <p:extLst>
      <p:ext uri="{BB962C8B-B14F-4D97-AF65-F5344CB8AC3E}">
        <p14:creationId xmlns:p14="http://schemas.microsoft.com/office/powerpoint/2010/main" val="1110268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FD5DB-097C-D5D8-D714-E1CF9C88B50C}"/>
              </a:ext>
            </a:extLst>
          </p:cNvPr>
          <p:cNvSpPr>
            <a:spLocks noGrp="1"/>
          </p:cNvSpPr>
          <p:nvPr>
            <p:ph type="title"/>
          </p:nvPr>
        </p:nvSpPr>
        <p:spPr/>
        <p:txBody>
          <a:bodyPr/>
          <a:lstStyle/>
          <a:p>
            <a:r>
              <a:rPr lang="en-US" dirty="0"/>
              <a:t>Title IX</a:t>
            </a:r>
          </a:p>
        </p:txBody>
      </p:sp>
      <p:sp>
        <p:nvSpPr>
          <p:cNvPr id="3" name="Content Placeholder 2">
            <a:extLst>
              <a:ext uri="{FF2B5EF4-FFF2-40B4-BE49-F238E27FC236}">
                <a16:creationId xmlns:a16="http://schemas.microsoft.com/office/drawing/2014/main" id="{1153E6F8-E0B0-BC41-8902-2B34B4824BF5}"/>
              </a:ext>
            </a:extLst>
          </p:cNvPr>
          <p:cNvSpPr>
            <a:spLocks noGrp="1"/>
          </p:cNvSpPr>
          <p:nvPr>
            <p:ph idx="1"/>
          </p:nvPr>
        </p:nvSpPr>
        <p:spPr/>
        <p:txBody>
          <a:bodyPr/>
          <a:lstStyle/>
          <a:p>
            <a:pPr marL="0" indent="0" fontAlgn="auto">
              <a:spcAft>
                <a:spcPts val="0"/>
              </a:spcAft>
              <a:buNone/>
              <a:defRPr/>
            </a:pPr>
            <a:r>
              <a:rPr lang="en-US" sz="3600" dirty="0"/>
              <a:t>“No person in the United States shall, on the basis of sex, be excluded from participation in, be denied the benefits of, or be subjected to discrimination under any educational program or activity receiving Federal financial assistance”</a:t>
            </a:r>
          </a:p>
          <a:p>
            <a:pPr fontAlgn="auto">
              <a:spcAft>
                <a:spcPts val="0"/>
              </a:spcAft>
              <a:defRPr/>
            </a:pPr>
            <a:endParaRPr lang="en-US" sz="3600" dirty="0"/>
          </a:p>
          <a:p>
            <a:pPr marL="0" indent="0" fontAlgn="auto">
              <a:spcAft>
                <a:spcPts val="0"/>
              </a:spcAft>
              <a:buFont typeface="Wingdings" pitchFamily="2" charset="2"/>
              <a:buNone/>
              <a:defRPr/>
            </a:pPr>
            <a:r>
              <a:rPr lang="en-US" sz="3600" dirty="0"/>
              <a:t>20 U.S.C. § 1681 </a:t>
            </a:r>
          </a:p>
          <a:p>
            <a:endParaRPr lang="en-US" dirty="0"/>
          </a:p>
        </p:txBody>
      </p:sp>
      <p:sp>
        <p:nvSpPr>
          <p:cNvPr id="4" name="Slide Number Placeholder 3">
            <a:extLst>
              <a:ext uri="{FF2B5EF4-FFF2-40B4-BE49-F238E27FC236}">
                <a16:creationId xmlns:a16="http://schemas.microsoft.com/office/drawing/2014/main" id="{45DC48A4-E5C0-2F96-B523-3A6F6D7E29CC}"/>
              </a:ext>
            </a:extLst>
          </p:cNvPr>
          <p:cNvSpPr>
            <a:spLocks noGrp="1"/>
          </p:cNvSpPr>
          <p:nvPr>
            <p:ph type="sldNum" sz="quarter" idx="12"/>
          </p:nvPr>
        </p:nvSpPr>
        <p:spPr/>
        <p:txBody>
          <a:bodyPr/>
          <a:lstStyle/>
          <a:p>
            <a:fld id="{7C128671-D032-469D-8723-87B14E1C74F3}" type="slidenum">
              <a:rPr lang="en-US" smtClean="0"/>
              <a:t>7</a:t>
            </a:fld>
            <a:endParaRPr lang="en-US"/>
          </a:p>
        </p:txBody>
      </p:sp>
    </p:spTree>
    <p:extLst>
      <p:ext uri="{BB962C8B-B14F-4D97-AF65-F5344CB8AC3E}">
        <p14:creationId xmlns:p14="http://schemas.microsoft.com/office/powerpoint/2010/main" val="16500311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DC780-B2AB-249C-2759-8259F24D96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B0C17-B2EF-F450-BB92-60A80EEC6270}"/>
              </a:ext>
            </a:extLst>
          </p:cNvPr>
          <p:cNvSpPr>
            <a:spLocks noGrp="1"/>
          </p:cNvSpPr>
          <p:nvPr>
            <p:ph type="title"/>
          </p:nvPr>
        </p:nvSpPr>
        <p:spPr>
          <a:xfrm>
            <a:off x="318247" y="365127"/>
            <a:ext cx="11555507" cy="1325563"/>
          </a:xfrm>
          <a:noFill/>
        </p:spPr>
        <p:txBody>
          <a:bodyPr>
            <a:normAutofit/>
          </a:bodyPr>
          <a:lstStyle/>
          <a:p>
            <a:r>
              <a:rPr lang="en-US" dirty="0"/>
              <a:t>Additional Responsibilities—Pregnancy </a:t>
            </a:r>
            <a:br>
              <a:rPr lang="en-US" dirty="0"/>
            </a:br>
            <a:r>
              <a:rPr lang="en-US" dirty="0"/>
              <a:t>and Related Conditions</a:t>
            </a:r>
          </a:p>
        </p:txBody>
      </p:sp>
      <p:sp>
        <p:nvSpPr>
          <p:cNvPr id="3" name="Content Placeholder 2">
            <a:extLst>
              <a:ext uri="{FF2B5EF4-FFF2-40B4-BE49-F238E27FC236}">
                <a16:creationId xmlns:a16="http://schemas.microsoft.com/office/drawing/2014/main" id="{0D34ED0C-9D2F-2D5B-EBCA-89023A6E94A2}"/>
              </a:ext>
            </a:extLst>
          </p:cNvPr>
          <p:cNvSpPr>
            <a:spLocks noGrp="1"/>
          </p:cNvSpPr>
          <p:nvPr>
            <p:ph idx="1"/>
          </p:nvPr>
        </p:nvSpPr>
        <p:spPr>
          <a:xfrm>
            <a:off x="318247" y="1690688"/>
            <a:ext cx="11555507" cy="4486275"/>
          </a:xfrm>
          <a:noFill/>
        </p:spPr>
        <p:txBody>
          <a:bodyPr>
            <a:normAutofit lnSpcReduction="10000"/>
          </a:bodyPr>
          <a:lstStyle/>
          <a:p>
            <a:r>
              <a:rPr lang="en-US" dirty="0"/>
              <a:t>Possible steps in the interactive process for providing reasonable modifications</a:t>
            </a:r>
          </a:p>
          <a:p>
            <a:pPr lvl="1"/>
            <a:r>
              <a:rPr lang="en-US" dirty="0"/>
              <a:t>Request from student (to Title IX Coordinator directly or through faculty)</a:t>
            </a:r>
          </a:p>
          <a:p>
            <a:pPr lvl="1"/>
            <a:r>
              <a:rPr lang="en-US" dirty="0"/>
              <a:t>Discuss with faculty</a:t>
            </a:r>
          </a:p>
          <a:p>
            <a:pPr lvl="1"/>
            <a:r>
              <a:rPr lang="en-US" dirty="0"/>
              <a:t>Back and forth with faculty, as needed</a:t>
            </a:r>
          </a:p>
          <a:p>
            <a:pPr lvl="1"/>
            <a:r>
              <a:rPr lang="en-US" dirty="0"/>
              <a:t>Gather needed information</a:t>
            </a:r>
          </a:p>
          <a:p>
            <a:pPr lvl="1"/>
            <a:r>
              <a:rPr lang="en-US" dirty="0"/>
              <a:t>Update student while checking on request</a:t>
            </a:r>
          </a:p>
          <a:p>
            <a:pPr lvl="1"/>
            <a:r>
              <a:rPr lang="en-US" dirty="0"/>
              <a:t>Analysis of whether the modification would fundamentally alter the education program or activity</a:t>
            </a:r>
          </a:p>
          <a:p>
            <a:pPr lvl="1"/>
            <a:r>
              <a:rPr lang="en-US" dirty="0"/>
              <a:t>Looping in legal counsel </a:t>
            </a:r>
          </a:p>
          <a:p>
            <a:pPr lvl="1"/>
            <a:r>
              <a:rPr lang="en-US" dirty="0"/>
              <a:t>Getting higher levels of administration involved as needed</a:t>
            </a:r>
          </a:p>
          <a:p>
            <a:pPr lvl="1"/>
            <a:r>
              <a:rPr lang="en-US" dirty="0"/>
              <a:t>If request denied, offer alternative</a:t>
            </a:r>
          </a:p>
          <a:p>
            <a:endParaRPr lang="en-US" dirty="0"/>
          </a:p>
        </p:txBody>
      </p:sp>
      <p:sp>
        <p:nvSpPr>
          <p:cNvPr id="4" name="Slide Number Placeholder 3">
            <a:extLst>
              <a:ext uri="{FF2B5EF4-FFF2-40B4-BE49-F238E27FC236}">
                <a16:creationId xmlns:a16="http://schemas.microsoft.com/office/drawing/2014/main" id="{324A3C64-87C3-F21F-3018-675199216AB4}"/>
              </a:ext>
            </a:extLst>
          </p:cNvPr>
          <p:cNvSpPr>
            <a:spLocks noGrp="1"/>
          </p:cNvSpPr>
          <p:nvPr>
            <p:ph type="sldNum" sz="quarter" idx="12"/>
          </p:nvPr>
        </p:nvSpPr>
        <p:spPr>
          <a:xfrm>
            <a:off x="9130553" y="6356351"/>
            <a:ext cx="2743200" cy="365125"/>
          </a:xfrm>
        </p:spPr>
        <p:txBody>
          <a:bodyPr/>
          <a:lstStyle/>
          <a:p>
            <a:fld id="{673B3791-6F44-4A52-AF9E-B67D299A9E14}" type="slidenum">
              <a:rPr lang="en-US" smtClean="0"/>
              <a:pPr/>
              <a:t>70</a:t>
            </a:fld>
            <a:endParaRPr lang="en-US" dirty="0"/>
          </a:p>
        </p:txBody>
      </p:sp>
    </p:spTree>
    <p:extLst>
      <p:ext uri="{BB962C8B-B14F-4D97-AF65-F5344CB8AC3E}">
        <p14:creationId xmlns:p14="http://schemas.microsoft.com/office/powerpoint/2010/main" val="20646330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40D5F-18D3-24DD-F5AE-6339168B64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575112-8580-4798-CBCF-FA3FDA66AD26}"/>
              </a:ext>
            </a:extLst>
          </p:cNvPr>
          <p:cNvSpPr>
            <a:spLocks noGrp="1"/>
          </p:cNvSpPr>
          <p:nvPr>
            <p:ph type="title"/>
          </p:nvPr>
        </p:nvSpPr>
        <p:spPr>
          <a:xfrm>
            <a:off x="318247" y="365127"/>
            <a:ext cx="11555507" cy="1325563"/>
          </a:xfrm>
          <a:noFill/>
        </p:spPr>
        <p:txBody>
          <a:bodyPr>
            <a:normAutofit/>
          </a:bodyPr>
          <a:lstStyle/>
          <a:p>
            <a:r>
              <a:rPr lang="en-US" dirty="0"/>
              <a:t>Additional Responsibilities—Pregnancy </a:t>
            </a:r>
            <a:br>
              <a:rPr lang="en-US" dirty="0"/>
            </a:br>
            <a:r>
              <a:rPr lang="en-US" dirty="0"/>
              <a:t>and Related Conditions</a:t>
            </a:r>
          </a:p>
        </p:txBody>
      </p:sp>
      <p:sp>
        <p:nvSpPr>
          <p:cNvPr id="3" name="Content Placeholder 2">
            <a:extLst>
              <a:ext uri="{FF2B5EF4-FFF2-40B4-BE49-F238E27FC236}">
                <a16:creationId xmlns:a16="http://schemas.microsoft.com/office/drawing/2014/main" id="{DAC1FA73-8E77-CE49-722A-9E93F0912713}"/>
              </a:ext>
            </a:extLst>
          </p:cNvPr>
          <p:cNvSpPr>
            <a:spLocks noGrp="1"/>
          </p:cNvSpPr>
          <p:nvPr>
            <p:ph idx="1"/>
          </p:nvPr>
        </p:nvSpPr>
        <p:spPr>
          <a:xfrm>
            <a:off x="318247" y="1690688"/>
            <a:ext cx="11555507" cy="4486275"/>
          </a:xfrm>
          <a:noFill/>
        </p:spPr>
        <p:txBody>
          <a:bodyPr>
            <a:normAutofit/>
          </a:bodyPr>
          <a:lstStyle/>
          <a:p>
            <a:r>
              <a:rPr lang="en-US" dirty="0"/>
              <a:t>Possible steps in the interactive process for providing reasonable modifications (cont.)</a:t>
            </a:r>
          </a:p>
          <a:p>
            <a:pPr lvl="1"/>
            <a:r>
              <a:rPr lang="en-US" dirty="0"/>
              <a:t>Don’t accept “no” from faculty on face value</a:t>
            </a:r>
          </a:p>
          <a:p>
            <a:pPr lvl="1"/>
            <a:r>
              <a:rPr lang="en-US" dirty="0"/>
              <a:t>Beware of paternalistic responses from faculty/institution</a:t>
            </a:r>
          </a:p>
          <a:p>
            <a:pPr lvl="1"/>
            <a:r>
              <a:rPr lang="en-US" dirty="0"/>
              <a:t>Have the right people involved</a:t>
            </a:r>
          </a:p>
          <a:p>
            <a:pPr lvl="1"/>
            <a:r>
              <a:rPr lang="en-US" dirty="0"/>
              <a:t>Stay flexible</a:t>
            </a:r>
          </a:p>
          <a:p>
            <a:pPr lvl="1"/>
            <a:r>
              <a:rPr lang="en-US" dirty="0"/>
              <a:t>Sometimes the answer is “no”</a:t>
            </a:r>
          </a:p>
          <a:p>
            <a:pPr lvl="1"/>
            <a:endParaRPr lang="en-US" dirty="0"/>
          </a:p>
        </p:txBody>
      </p:sp>
      <p:sp>
        <p:nvSpPr>
          <p:cNvPr id="4" name="Slide Number Placeholder 3">
            <a:extLst>
              <a:ext uri="{FF2B5EF4-FFF2-40B4-BE49-F238E27FC236}">
                <a16:creationId xmlns:a16="http://schemas.microsoft.com/office/drawing/2014/main" id="{88836F16-FDB0-C1C7-5308-8CFB60EA803D}"/>
              </a:ext>
            </a:extLst>
          </p:cNvPr>
          <p:cNvSpPr>
            <a:spLocks noGrp="1"/>
          </p:cNvSpPr>
          <p:nvPr>
            <p:ph type="sldNum" sz="quarter" idx="12"/>
          </p:nvPr>
        </p:nvSpPr>
        <p:spPr>
          <a:xfrm>
            <a:off x="9130553" y="6356351"/>
            <a:ext cx="2743200" cy="365125"/>
          </a:xfrm>
        </p:spPr>
        <p:txBody>
          <a:bodyPr/>
          <a:lstStyle/>
          <a:p>
            <a:fld id="{673B3791-6F44-4A52-AF9E-B67D299A9E14}" type="slidenum">
              <a:rPr lang="en-US" smtClean="0"/>
              <a:pPr/>
              <a:t>71</a:t>
            </a:fld>
            <a:endParaRPr lang="en-US" dirty="0"/>
          </a:p>
        </p:txBody>
      </p:sp>
    </p:spTree>
    <p:extLst>
      <p:ext uri="{BB962C8B-B14F-4D97-AF65-F5344CB8AC3E}">
        <p14:creationId xmlns:p14="http://schemas.microsoft.com/office/powerpoint/2010/main" val="2120462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5A68F-9BF4-9F35-D7A3-83EAF46A0AC6}"/>
              </a:ext>
            </a:extLst>
          </p:cNvPr>
          <p:cNvSpPr>
            <a:spLocks noGrp="1"/>
          </p:cNvSpPr>
          <p:nvPr>
            <p:ph type="title"/>
          </p:nvPr>
        </p:nvSpPr>
        <p:spPr/>
        <p:txBody>
          <a:bodyPr/>
          <a:lstStyle/>
          <a:p>
            <a:r>
              <a:rPr lang="en-US" dirty="0"/>
              <a:t>Role of Title IX Team</a:t>
            </a:r>
          </a:p>
        </p:txBody>
      </p:sp>
      <p:sp>
        <p:nvSpPr>
          <p:cNvPr id="3" name="Content Placeholder 2">
            <a:extLst>
              <a:ext uri="{FF2B5EF4-FFF2-40B4-BE49-F238E27FC236}">
                <a16:creationId xmlns:a16="http://schemas.microsoft.com/office/drawing/2014/main" id="{4E4EFDBA-4297-464F-8039-F3B48FCDB4D7}"/>
              </a:ext>
            </a:extLst>
          </p:cNvPr>
          <p:cNvSpPr>
            <a:spLocks noGrp="1"/>
          </p:cNvSpPr>
          <p:nvPr>
            <p:ph idx="1"/>
          </p:nvPr>
        </p:nvSpPr>
        <p:spPr/>
        <p:txBody>
          <a:bodyPr/>
          <a:lstStyle/>
          <a:p>
            <a:pPr fontAlgn="auto">
              <a:lnSpc>
                <a:spcPct val="100000"/>
              </a:lnSpc>
              <a:spcAft>
                <a:spcPts val="0"/>
              </a:spcAft>
              <a:defRPr/>
            </a:pPr>
            <a:r>
              <a:rPr lang="en-US" sz="3200" dirty="0"/>
              <a:t>Serve impartially</a:t>
            </a:r>
          </a:p>
          <a:p>
            <a:pPr lvl="1">
              <a:lnSpc>
                <a:spcPct val="100000"/>
              </a:lnSpc>
              <a:defRPr/>
            </a:pPr>
            <a:r>
              <a:rPr lang="en-US" sz="2800" dirty="0"/>
              <a:t>Avoid prejudgment of the facts</a:t>
            </a:r>
          </a:p>
          <a:p>
            <a:pPr lvl="1">
              <a:lnSpc>
                <a:spcPct val="100000"/>
              </a:lnSpc>
              <a:defRPr/>
            </a:pPr>
            <a:r>
              <a:rPr lang="en-US" sz="2800" dirty="0"/>
              <a:t>Presumption of non-responsibility</a:t>
            </a:r>
          </a:p>
          <a:p>
            <a:pPr lvl="1">
              <a:lnSpc>
                <a:spcPct val="100000"/>
              </a:lnSpc>
              <a:defRPr/>
            </a:pPr>
            <a:r>
              <a:rPr lang="en-US" sz="2800" dirty="0"/>
              <a:t>Avoid/disclose conflicts of interest/bias</a:t>
            </a:r>
          </a:p>
          <a:p>
            <a:pPr lvl="2">
              <a:lnSpc>
                <a:spcPct val="100000"/>
              </a:lnSpc>
              <a:defRPr/>
            </a:pPr>
            <a:r>
              <a:rPr lang="en-US" sz="2400" dirty="0"/>
              <a:t>For or against complainants or </a:t>
            </a:r>
            <a:br>
              <a:rPr lang="en-US" sz="2400" dirty="0"/>
            </a:br>
            <a:r>
              <a:rPr lang="en-US" sz="2400" dirty="0"/>
              <a:t>respondents individually or generally</a:t>
            </a:r>
          </a:p>
          <a:p>
            <a:pPr lvl="1">
              <a:lnSpc>
                <a:spcPct val="100000"/>
              </a:lnSpc>
              <a:defRPr/>
            </a:pPr>
            <a:r>
              <a:rPr lang="en-US" sz="2800" dirty="0"/>
              <a:t>Make determination of </a:t>
            </a:r>
            <a:br>
              <a:rPr lang="en-US" sz="2800" dirty="0"/>
            </a:br>
            <a:r>
              <a:rPr lang="en-US" sz="2800" dirty="0"/>
              <a:t>responsibility at the conclusion </a:t>
            </a:r>
            <a:br>
              <a:rPr lang="en-US" sz="2800" dirty="0"/>
            </a:br>
            <a:r>
              <a:rPr lang="en-US" sz="2800" dirty="0"/>
              <a:t>of the grievance process</a:t>
            </a:r>
          </a:p>
          <a:p>
            <a:pPr marL="0" indent="0">
              <a:buNone/>
            </a:pPr>
            <a:endParaRPr lang="en-US" dirty="0"/>
          </a:p>
        </p:txBody>
      </p:sp>
      <p:sp>
        <p:nvSpPr>
          <p:cNvPr id="4" name="Slide Number Placeholder 3">
            <a:extLst>
              <a:ext uri="{FF2B5EF4-FFF2-40B4-BE49-F238E27FC236}">
                <a16:creationId xmlns:a16="http://schemas.microsoft.com/office/drawing/2014/main" id="{1CA2C44E-B8A0-273F-C1FE-35CE3533B50F}"/>
              </a:ext>
            </a:extLst>
          </p:cNvPr>
          <p:cNvSpPr>
            <a:spLocks noGrp="1"/>
          </p:cNvSpPr>
          <p:nvPr>
            <p:ph type="sldNum" sz="quarter" idx="12"/>
          </p:nvPr>
        </p:nvSpPr>
        <p:spPr/>
        <p:txBody>
          <a:bodyPr/>
          <a:lstStyle/>
          <a:p>
            <a:fld id="{7C128671-D032-469D-8723-87B14E1C74F3}" type="slidenum">
              <a:rPr lang="en-US" smtClean="0"/>
              <a:t>72</a:t>
            </a:fld>
            <a:endParaRPr lang="en-US"/>
          </a:p>
        </p:txBody>
      </p:sp>
      <p:pic>
        <p:nvPicPr>
          <p:cNvPr id="5" name="Picture 4" descr="A drawing of two men sitting at a table&#10;&#10;Description automatically generated">
            <a:extLst>
              <a:ext uri="{FF2B5EF4-FFF2-40B4-BE49-F238E27FC236}">
                <a16:creationId xmlns:a16="http://schemas.microsoft.com/office/drawing/2014/main" id="{A5DE9A78-A089-5EA5-5BBD-732264F80221}"/>
              </a:ext>
            </a:extLst>
          </p:cNvPr>
          <p:cNvPicPr>
            <a:picLocks noChangeAspect="1"/>
          </p:cNvPicPr>
          <p:nvPr/>
        </p:nvPicPr>
        <p:blipFill rotWithShape="1">
          <a:blip r:embed="rId3">
            <a:extLst>
              <a:ext uri="{28A0092B-C50C-407E-A947-70E740481C1C}">
                <a14:useLocalDpi xmlns:a14="http://schemas.microsoft.com/office/drawing/2010/main" val="0"/>
              </a:ext>
            </a:extLst>
          </a:blip>
          <a:srcRect l="30816" t="4739" r="24093" b="36325"/>
          <a:stretch/>
        </p:blipFill>
        <p:spPr>
          <a:xfrm>
            <a:off x="6592186" y="3995702"/>
            <a:ext cx="5281567" cy="2497173"/>
          </a:xfrm>
          <a:prstGeom prst="rect">
            <a:avLst/>
          </a:prstGeom>
        </p:spPr>
      </p:pic>
    </p:spTree>
    <p:extLst>
      <p:ext uri="{BB962C8B-B14F-4D97-AF65-F5344CB8AC3E}">
        <p14:creationId xmlns:p14="http://schemas.microsoft.com/office/powerpoint/2010/main" val="33377254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Serving Impartially</a:t>
            </a:r>
          </a:p>
        </p:txBody>
      </p:sp>
      <p:sp>
        <p:nvSpPr>
          <p:cNvPr id="3" name="Content Placeholder 2"/>
          <p:cNvSpPr>
            <a:spLocks noGrp="1"/>
          </p:cNvSpPr>
          <p:nvPr>
            <p:ph idx="1"/>
          </p:nvPr>
        </p:nvSpPr>
        <p:spPr>
          <a:noFill/>
        </p:spPr>
        <p:txBody>
          <a:bodyPr>
            <a:normAutofit/>
          </a:bodyPr>
          <a:lstStyle/>
          <a:p>
            <a:r>
              <a:rPr lang="en-US" altLang="en-US" dirty="0"/>
              <a:t>Set boundaries</a:t>
            </a:r>
          </a:p>
          <a:p>
            <a:pPr lvl="1"/>
            <a:r>
              <a:rPr lang="en-US" altLang="en-US" dirty="0"/>
              <a:t>Make neutral role clear up front</a:t>
            </a:r>
          </a:p>
          <a:p>
            <a:pPr lvl="1"/>
            <a:r>
              <a:rPr lang="en-US" altLang="en-US" dirty="0"/>
              <a:t>Not counseling or advocacy services</a:t>
            </a:r>
          </a:p>
          <a:p>
            <a:pPr lvl="1"/>
            <a:r>
              <a:rPr lang="en-US" altLang="en-US" dirty="0"/>
              <a:t>Know how to respond when coming close to line</a:t>
            </a:r>
          </a:p>
          <a:p>
            <a:pPr lvl="1"/>
            <a:r>
              <a:rPr lang="en-US" altLang="en-US" dirty="0"/>
              <a:t>Point to resources on campus</a:t>
            </a:r>
          </a:p>
          <a:p>
            <a:pPr>
              <a:defRPr/>
            </a:pPr>
            <a:r>
              <a:rPr lang="en-US" dirty="0"/>
              <a:t>Document all communications, including phone calls</a:t>
            </a:r>
          </a:p>
          <a:p>
            <a:pPr>
              <a:defRPr/>
            </a:pPr>
            <a:r>
              <a:rPr lang="en-US" dirty="0"/>
              <a:t>Use sensitive and informed tone and content, both to the parties and among team members</a:t>
            </a:r>
          </a:p>
          <a:p>
            <a:endParaRPr lang="en-US" altLang="en-US" dirty="0"/>
          </a:p>
          <a:p>
            <a:pPr lvl="0"/>
            <a:endParaRPr lang="en-US" dirty="0"/>
          </a:p>
          <a:p>
            <a:endParaRPr lang="en-US" dirty="0"/>
          </a:p>
        </p:txBody>
      </p:sp>
      <p:sp>
        <p:nvSpPr>
          <p:cNvPr id="4" name="Slide Number Placeholder 3"/>
          <p:cNvSpPr>
            <a:spLocks noGrp="1"/>
          </p:cNvSpPr>
          <p:nvPr>
            <p:ph type="sldNum" sz="quarter" idx="12"/>
          </p:nvPr>
        </p:nvSpPr>
        <p:spPr/>
        <p:txBody>
          <a:bodyPr/>
          <a:lstStyle/>
          <a:p>
            <a:fld id="{673B3791-6F44-4A52-AF9E-B67D299A9E14}" type="slidenum">
              <a:rPr lang="en-US" smtClean="0"/>
              <a:pPr/>
              <a:t>73</a:t>
            </a:fld>
            <a:endParaRPr lang="en-US" dirty="0"/>
          </a:p>
        </p:txBody>
      </p:sp>
      <p:pic>
        <p:nvPicPr>
          <p:cNvPr id="6" name="Picture 5" descr="A sketch of a book&#10;&#10;Description automatically generated">
            <a:extLst>
              <a:ext uri="{FF2B5EF4-FFF2-40B4-BE49-F238E27FC236}">
                <a16:creationId xmlns:a16="http://schemas.microsoft.com/office/drawing/2014/main" id="{C4F19A30-B3EA-9C0F-C2A3-7DE5D115DE3D}"/>
              </a:ext>
            </a:extLst>
          </p:cNvPr>
          <p:cNvPicPr>
            <a:picLocks noChangeAspect="1"/>
          </p:cNvPicPr>
          <p:nvPr/>
        </p:nvPicPr>
        <p:blipFill rotWithShape="1">
          <a:blip r:embed="rId2">
            <a:extLst>
              <a:ext uri="{28A0092B-C50C-407E-A947-70E740481C1C}">
                <a14:useLocalDpi xmlns:a14="http://schemas.microsoft.com/office/drawing/2010/main" val="0"/>
              </a:ext>
            </a:extLst>
          </a:blip>
          <a:srcRect l="34102" t="21231" r="25317" b="16831"/>
          <a:stretch/>
        </p:blipFill>
        <p:spPr>
          <a:xfrm>
            <a:off x="8067626" y="1027906"/>
            <a:ext cx="2987747" cy="2551335"/>
          </a:xfrm>
          <a:prstGeom prst="rect">
            <a:avLst/>
          </a:prstGeom>
        </p:spPr>
      </p:pic>
    </p:spTree>
    <p:extLst>
      <p:ext uri="{BB962C8B-B14F-4D97-AF65-F5344CB8AC3E}">
        <p14:creationId xmlns:p14="http://schemas.microsoft.com/office/powerpoint/2010/main" val="23046823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443B0-F571-369D-174F-E6D325FBBD3B}"/>
              </a:ext>
            </a:extLst>
          </p:cNvPr>
          <p:cNvSpPr>
            <a:spLocks noGrp="1"/>
          </p:cNvSpPr>
          <p:nvPr>
            <p:ph type="title"/>
          </p:nvPr>
        </p:nvSpPr>
        <p:spPr/>
        <p:txBody>
          <a:bodyPr/>
          <a:lstStyle/>
          <a:p>
            <a:r>
              <a:rPr lang="en-US" dirty="0"/>
              <a:t>Dual Roles</a:t>
            </a:r>
          </a:p>
        </p:txBody>
      </p:sp>
      <p:sp>
        <p:nvSpPr>
          <p:cNvPr id="3" name="Content Placeholder 2">
            <a:extLst>
              <a:ext uri="{FF2B5EF4-FFF2-40B4-BE49-F238E27FC236}">
                <a16:creationId xmlns:a16="http://schemas.microsoft.com/office/drawing/2014/main" id="{5C321686-65E1-CB66-3E5A-51BD9D36FAB0}"/>
              </a:ext>
            </a:extLst>
          </p:cNvPr>
          <p:cNvSpPr>
            <a:spLocks noGrp="1"/>
          </p:cNvSpPr>
          <p:nvPr>
            <p:ph idx="1"/>
          </p:nvPr>
        </p:nvSpPr>
        <p:spPr/>
        <p:txBody>
          <a:bodyPr/>
          <a:lstStyle/>
          <a:p>
            <a:pPr>
              <a:lnSpc>
                <a:spcPct val="100000"/>
              </a:lnSpc>
            </a:pPr>
            <a:r>
              <a:rPr lang="en-US" dirty="0"/>
              <a:t>Title IX requires independent decision-maker</a:t>
            </a:r>
          </a:p>
          <a:p>
            <a:pPr lvl="1">
              <a:lnSpc>
                <a:spcPct val="100000"/>
              </a:lnSpc>
            </a:pPr>
            <a:r>
              <a:rPr lang="en-US" dirty="0"/>
              <a:t>Title IX Coordinator and decision-maker must be different individuals</a:t>
            </a:r>
          </a:p>
          <a:p>
            <a:pPr lvl="1">
              <a:lnSpc>
                <a:spcPct val="100000"/>
              </a:lnSpc>
            </a:pPr>
            <a:r>
              <a:rPr lang="en-US" dirty="0"/>
              <a:t>Investigator and decision-maker must be different individuals</a:t>
            </a:r>
          </a:p>
          <a:p>
            <a:pPr lvl="1">
              <a:lnSpc>
                <a:spcPct val="100000"/>
              </a:lnSpc>
            </a:pPr>
            <a:r>
              <a:rPr lang="en-US" dirty="0"/>
              <a:t>Title IX Coordinator and investigator may offer recommendations regarding findings and/or conclusions on responsibility, but decision-maker has independent obligation to objectively evaluate relevant evidence and cannot simply defer to recommendations - </a:t>
            </a:r>
            <a:r>
              <a:rPr lang="en-US" b="1" i="1" dirty="0">
                <a:solidFill>
                  <a:srgbClr val="E58709"/>
                </a:solidFill>
              </a:rPr>
              <a:t>caution!</a:t>
            </a:r>
            <a:endParaRPr lang="en-US" dirty="0"/>
          </a:p>
          <a:p>
            <a:pPr>
              <a:lnSpc>
                <a:spcPct val="100000"/>
              </a:lnSpc>
            </a:pPr>
            <a:r>
              <a:rPr lang="en-US" dirty="0"/>
              <a:t>Title IX Coordinator may act as investigator – </a:t>
            </a:r>
            <a:r>
              <a:rPr lang="en-US" b="1" i="1" dirty="0">
                <a:solidFill>
                  <a:srgbClr val="E58709"/>
                </a:solidFill>
              </a:rPr>
              <a:t>caution!</a:t>
            </a:r>
            <a:endParaRPr lang="en-US" dirty="0"/>
          </a:p>
        </p:txBody>
      </p:sp>
      <p:sp>
        <p:nvSpPr>
          <p:cNvPr id="4" name="Slide Number Placeholder 3">
            <a:extLst>
              <a:ext uri="{FF2B5EF4-FFF2-40B4-BE49-F238E27FC236}">
                <a16:creationId xmlns:a16="http://schemas.microsoft.com/office/drawing/2014/main" id="{FD1B98FA-BD3F-C83E-59BE-BC64949252BA}"/>
              </a:ext>
            </a:extLst>
          </p:cNvPr>
          <p:cNvSpPr>
            <a:spLocks noGrp="1"/>
          </p:cNvSpPr>
          <p:nvPr>
            <p:ph type="sldNum" sz="quarter" idx="12"/>
          </p:nvPr>
        </p:nvSpPr>
        <p:spPr/>
        <p:txBody>
          <a:bodyPr/>
          <a:lstStyle/>
          <a:p>
            <a:fld id="{7C128671-D032-469D-8723-87B14E1C74F3}" type="slidenum">
              <a:rPr lang="en-US" smtClean="0"/>
              <a:t>74</a:t>
            </a:fld>
            <a:endParaRPr lang="en-US"/>
          </a:p>
        </p:txBody>
      </p:sp>
    </p:spTree>
    <p:extLst>
      <p:ext uri="{BB962C8B-B14F-4D97-AF65-F5344CB8AC3E}">
        <p14:creationId xmlns:p14="http://schemas.microsoft.com/office/powerpoint/2010/main" val="1107630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CAAD192-D75C-812B-5984-E21A13D9E975}"/>
              </a:ext>
            </a:extLst>
          </p:cNvPr>
          <p:cNvSpPr/>
          <p:nvPr/>
        </p:nvSpPr>
        <p:spPr>
          <a:xfrm>
            <a:off x="6095999" y="1690687"/>
            <a:ext cx="4005602" cy="44862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5397FC2-ACC9-D1C9-6DF2-12F68C1317C2}"/>
              </a:ext>
            </a:extLst>
          </p:cNvPr>
          <p:cNvSpPr/>
          <p:nvPr/>
        </p:nvSpPr>
        <p:spPr>
          <a:xfrm>
            <a:off x="2090397" y="1690686"/>
            <a:ext cx="4005602" cy="4486275"/>
          </a:xfrm>
          <a:prstGeom prst="rect">
            <a:avLst/>
          </a:prstGeom>
          <a:solidFill>
            <a:srgbClr val="FA82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B21DF-DBA6-599C-48EE-61C5E1020FF5}"/>
              </a:ext>
            </a:extLst>
          </p:cNvPr>
          <p:cNvSpPr>
            <a:spLocks noGrp="1"/>
          </p:cNvSpPr>
          <p:nvPr>
            <p:ph type="title"/>
          </p:nvPr>
        </p:nvSpPr>
        <p:spPr>
          <a:xfrm>
            <a:off x="318247" y="365125"/>
            <a:ext cx="11555506" cy="1325563"/>
          </a:xfrm>
        </p:spPr>
        <p:txBody>
          <a:bodyPr anchor="ctr">
            <a:normAutofit/>
          </a:bodyPr>
          <a:lstStyle/>
          <a:p>
            <a:r>
              <a:rPr lang="en-US" dirty="0"/>
              <a:t>Q &amp; A</a:t>
            </a:r>
          </a:p>
        </p:txBody>
      </p:sp>
      <p:sp>
        <p:nvSpPr>
          <p:cNvPr id="4" name="Slide Number Placeholder 3">
            <a:extLst>
              <a:ext uri="{FF2B5EF4-FFF2-40B4-BE49-F238E27FC236}">
                <a16:creationId xmlns:a16="http://schemas.microsoft.com/office/drawing/2014/main" id="{030704CC-6FF7-C8BA-C129-3A276201D7E6}"/>
              </a:ext>
            </a:extLst>
          </p:cNvPr>
          <p:cNvSpPr>
            <a:spLocks noGrp="1"/>
          </p:cNvSpPr>
          <p:nvPr>
            <p:ph type="sldNum" sz="quarter" idx="12"/>
          </p:nvPr>
        </p:nvSpPr>
        <p:spPr>
          <a:xfrm>
            <a:off x="9130553" y="6356349"/>
            <a:ext cx="2743200" cy="365125"/>
          </a:xfrm>
        </p:spPr>
        <p:txBody>
          <a:bodyPr anchor="ctr">
            <a:normAutofit/>
          </a:bodyPr>
          <a:lstStyle/>
          <a:p>
            <a:pPr>
              <a:spcAft>
                <a:spcPts val="600"/>
              </a:spcAft>
            </a:pPr>
            <a:fld id="{7C128671-D032-469D-8723-87B14E1C74F3}" type="slidenum">
              <a:rPr lang="en-US" smtClean="0"/>
              <a:pPr>
                <a:spcAft>
                  <a:spcPts val="600"/>
                </a:spcAft>
              </a:pPr>
              <a:t>75</a:t>
            </a:fld>
            <a:endParaRPr lang="en-US"/>
          </a:p>
        </p:txBody>
      </p:sp>
      <p:sp>
        <p:nvSpPr>
          <p:cNvPr id="7" name="TextBox 6">
            <a:extLst>
              <a:ext uri="{FF2B5EF4-FFF2-40B4-BE49-F238E27FC236}">
                <a16:creationId xmlns:a16="http://schemas.microsoft.com/office/drawing/2014/main" id="{58C6481B-9E91-D3B2-E3D6-226B40311079}"/>
              </a:ext>
            </a:extLst>
          </p:cNvPr>
          <p:cNvSpPr txBox="1"/>
          <p:nvPr/>
        </p:nvSpPr>
        <p:spPr>
          <a:xfrm>
            <a:off x="5050801" y="1965960"/>
            <a:ext cx="2548890" cy="3770263"/>
          </a:xfrm>
          <a:prstGeom prst="rect">
            <a:avLst/>
          </a:prstGeom>
          <a:noFill/>
          <a:effectLst>
            <a:outerShdw blurRad="50800" dist="38100" dir="10800000" algn="r" rotWithShape="0">
              <a:prstClr val="black">
                <a:alpha val="40000"/>
              </a:prstClr>
            </a:outerShdw>
          </a:effectLst>
        </p:spPr>
        <p:txBody>
          <a:bodyPr wrap="square" rtlCol="0">
            <a:spAutoFit/>
          </a:bodyPr>
          <a:lstStyle/>
          <a:p>
            <a:r>
              <a:rPr lang="en-US" sz="23900" b="1" dirty="0">
                <a:solidFill>
                  <a:schemeClr val="bg1"/>
                </a:solidFill>
                <a:latin typeface="Arial Black" panose="020B0A04020102020204" pitchFamily="34" charset="0"/>
                <a:ea typeface="ADLaM Display" panose="020F0502020204030204" pitchFamily="2" charset="0"/>
                <a:cs typeface="ADLaM Display" panose="020F0502020204030204" pitchFamily="2" charset="0"/>
              </a:rPr>
              <a:t>?</a:t>
            </a:r>
          </a:p>
        </p:txBody>
      </p:sp>
    </p:spTree>
    <p:extLst>
      <p:ext uri="{BB962C8B-B14F-4D97-AF65-F5344CB8AC3E}">
        <p14:creationId xmlns:p14="http://schemas.microsoft.com/office/powerpoint/2010/main" val="27721133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994B5-135A-1D68-C9CB-7230B20532E2}"/>
              </a:ext>
            </a:extLst>
          </p:cNvPr>
          <p:cNvSpPr>
            <a:spLocks noGrp="1"/>
          </p:cNvSpPr>
          <p:nvPr>
            <p:ph type="title"/>
          </p:nvPr>
        </p:nvSpPr>
        <p:spPr/>
        <p:txBody>
          <a:bodyPr/>
          <a:lstStyle/>
          <a:p>
            <a:r>
              <a:rPr lang="en-US" dirty="0"/>
              <a:t>Responding to a Report</a:t>
            </a:r>
          </a:p>
        </p:txBody>
      </p:sp>
      <p:sp>
        <p:nvSpPr>
          <p:cNvPr id="4" name="Slide Number Placeholder 3">
            <a:extLst>
              <a:ext uri="{FF2B5EF4-FFF2-40B4-BE49-F238E27FC236}">
                <a16:creationId xmlns:a16="http://schemas.microsoft.com/office/drawing/2014/main" id="{76D5C4A2-69B0-655A-275A-AB2CA4FE702B}"/>
              </a:ext>
            </a:extLst>
          </p:cNvPr>
          <p:cNvSpPr>
            <a:spLocks noGrp="1"/>
          </p:cNvSpPr>
          <p:nvPr>
            <p:ph type="sldNum" sz="quarter" idx="12"/>
          </p:nvPr>
        </p:nvSpPr>
        <p:spPr/>
        <p:txBody>
          <a:bodyPr/>
          <a:lstStyle/>
          <a:p>
            <a:fld id="{7C128671-D032-469D-8723-87B14E1C74F3}" type="slidenum">
              <a:rPr lang="en-US" smtClean="0"/>
              <a:t>76</a:t>
            </a:fld>
            <a:endParaRPr lang="en-US"/>
          </a:p>
        </p:txBody>
      </p:sp>
    </p:spTree>
    <p:extLst>
      <p:ext uri="{BB962C8B-B14F-4D97-AF65-F5344CB8AC3E}">
        <p14:creationId xmlns:p14="http://schemas.microsoft.com/office/powerpoint/2010/main" val="41230531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CB47F-6471-FE51-708E-7EC2FF704FFA}"/>
              </a:ext>
            </a:extLst>
          </p:cNvPr>
          <p:cNvSpPr>
            <a:spLocks noGrp="1"/>
          </p:cNvSpPr>
          <p:nvPr>
            <p:ph type="title"/>
          </p:nvPr>
        </p:nvSpPr>
        <p:spPr>
          <a:xfrm>
            <a:off x="318247" y="365125"/>
            <a:ext cx="11555506" cy="1325563"/>
          </a:xfrm>
        </p:spPr>
        <p:txBody>
          <a:bodyPr/>
          <a:lstStyle/>
          <a:p>
            <a:r>
              <a:rPr lang="en-US" dirty="0"/>
              <a:t>When an Institution Must Respond</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690688"/>
            <a:ext cx="11555506" cy="4486275"/>
          </a:xfrm>
        </p:spPr>
        <p:txBody>
          <a:bodyPr/>
          <a:lstStyle/>
          <a:p>
            <a:r>
              <a:rPr lang="en-US" sz="2800" dirty="0"/>
              <a:t>Institution has actual knowledge of</a:t>
            </a:r>
          </a:p>
          <a:p>
            <a:r>
              <a:rPr lang="en-US" sz="2800" dirty="0"/>
              <a:t>Sexual harassment </a:t>
            </a:r>
          </a:p>
          <a:p>
            <a:r>
              <a:rPr lang="en-US" sz="2800" dirty="0"/>
              <a:t>In an education program or activity of the institution</a:t>
            </a:r>
          </a:p>
          <a:p>
            <a:r>
              <a:rPr lang="en-US" sz="2800" dirty="0"/>
              <a:t>Against a person in the United States</a:t>
            </a:r>
          </a:p>
          <a:p>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77</a:t>
            </a:fld>
            <a:endParaRPr lang="en-US"/>
          </a:p>
        </p:txBody>
      </p:sp>
      <p:pic>
        <p:nvPicPr>
          <p:cNvPr id="5" name="Picture 4" descr="A drawing of a building with a clock tower&#10;&#10;Description automatically generated">
            <a:extLst>
              <a:ext uri="{FF2B5EF4-FFF2-40B4-BE49-F238E27FC236}">
                <a16:creationId xmlns:a16="http://schemas.microsoft.com/office/drawing/2014/main" id="{AEB49651-421E-9FE1-6C89-AD1C9E967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878" y="3868770"/>
            <a:ext cx="5086550" cy="2852704"/>
          </a:xfrm>
          <a:prstGeom prst="rect">
            <a:avLst/>
          </a:prstGeom>
        </p:spPr>
      </p:pic>
    </p:spTree>
    <p:extLst>
      <p:ext uri="{BB962C8B-B14F-4D97-AF65-F5344CB8AC3E}">
        <p14:creationId xmlns:p14="http://schemas.microsoft.com/office/powerpoint/2010/main" val="2744764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219" y="250825"/>
            <a:ext cx="8229600" cy="1143000"/>
          </a:xfrm>
        </p:spPr>
        <p:txBody>
          <a:bodyPr/>
          <a:lstStyle/>
          <a:p>
            <a:pPr>
              <a:defRPr/>
            </a:pPr>
            <a:r>
              <a:rPr lang="en-US" dirty="0"/>
              <a:t>Responding to a Report</a:t>
            </a:r>
          </a:p>
        </p:txBody>
      </p:sp>
      <p:sp>
        <p:nvSpPr>
          <p:cNvPr id="3174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C8B193B1-C99F-41D8-8FB3-8BD2E767A365}" type="slidenum">
              <a:rPr lang="en-US" altLang="en-US">
                <a:solidFill>
                  <a:schemeClr val="bg1"/>
                </a:solidFill>
              </a:rPr>
              <a:pPr fontAlgn="base">
                <a:spcBef>
                  <a:spcPct val="0"/>
                </a:spcBef>
                <a:spcAft>
                  <a:spcPct val="0"/>
                </a:spcAft>
              </a:pPr>
              <a:t>78</a:t>
            </a:fld>
            <a:endParaRPr lang="en-US" altLang="en-US">
              <a:solidFill>
                <a:schemeClr val="bg1"/>
              </a:solidFill>
            </a:endParaRPr>
          </a:p>
        </p:txBody>
      </p:sp>
      <p:sp>
        <p:nvSpPr>
          <p:cNvPr id="13" name="Right Arrow 12"/>
          <p:cNvSpPr/>
          <p:nvPr/>
        </p:nvSpPr>
        <p:spPr>
          <a:xfrm rot="7023293">
            <a:off x="3040183" y="3544678"/>
            <a:ext cx="1463040" cy="27432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1" name="Right Arrow 20"/>
          <p:cNvSpPr/>
          <p:nvPr/>
        </p:nvSpPr>
        <p:spPr>
          <a:xfrm rot="5400000">
            <a:off x="5363508" y="3593111"/>
            <a:ext cx="1463040" cy="27432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2" name="Right Arrow 21"/>
          <p:cNvSpPr/>
          <p:nvPr/>
        </p:nvSpPr>
        <p:spPr>
          <a:xfrm rot="3500457">
            <a:off x="7732652" y="3544677"/>
            <a:ext cx="1463040" cy="27432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6" name="Right Arrow 15"/>
          <p:cNvSpPr/>
          <p:nvPr/>
        </p:nvSpPr>
        <p:spPr>
          <a:xfrm>
            <a:off x="7836262" y="5092981"/>
            <a:ext cx="460965" cy="488949"/>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4" name="TextBox 3">
            <a:extLst>
              <a:ext uri="{FF2B5EF4-FFF2-40B4-BE49-F238E27FC236}">
                <a16:creationId xmlns:a16="http://schemas.microsoft.com/office/drawing/2014/main" id="{F8149B3E-1483-D15C-B7FC-FA3DD6573CE1}"/>
              </a:ext>
            </a:extLst>
          </p:cNvPr>
          <p:cNvSpPr txBox="1"/>
          <p:nvPr/>
        </p:nvSpPr>
        <p:spPr>
          <a:xfrm flipH="1">
            <a:off x="7836262" y="4626711"/>
            <a:ext cx="460965" cy="400110"/>
          </a:xfrm>
          <a:prstGeom prst="rect">
            <a:avLst/>
          </a:prstGeom>
          <a:noFill/>
        </p:spPr>
        <p:txBody>
          <a:bodyPr wrap="square" rtlCol="0">
            <a:spAutoFit/>
          </a:bodyPr>
          <a:lstStyle/>
          <a:p>
            <a:r>
              <a:rPr lang="en-US" sz="2000" b="1" dirty="0"/>
              <a:t>?</a:t>
            </a:r>
          </a:p>
        </p:txBody>
      </p:sp>
      <p:sp>
        <p:nvSpPr>
          <p:cNvPr id="6" name="Rectangle: Rounded Corners 5">
            <a:extLst>
              <a:ext uri="{FF2B5EF4-FFF2-40B4-BE49-F238E27FC236}">
                <a16:creationId xmlns:a16="http://schemas.microsoft.com/office/drawing/2014/main" id="{FAF8CA8D-3FD8-E288-0498-3DC319A23D27}"/>
              </a:ext>
            </a:extLst>
          </p:cNvPr>
          <p:cNvSpPr/>
          <p:nvPr/>
        </p:nvSpPr>
        <p:spPr>
          <a:xfrm>
            <a:off x="4107783" y="1520544"/>
            <a:ext cx="3976433" cy="1365865"/>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4828AE3D-A668-2701-C47D-6E970F69743C}"/>
              </a:ext>
            </a:extLst>
          </p:cNvPr>
          <p:cNvSpPr txBox="1"/>
          <p:nvPr/>
        </p:nvSpPr>
        <p:spPr>
          <a:xfrm>
            <a:off x="4796556" y="1740214"/>
            <a:ext cx="2432454" cy="923330"/>
          </a:xfrm>
          <a:prstGeom prst="rect">
            <a:avLst/>
          </a:prstGeom>
          <a:noFill/>
        </p:spPr>
        <p:txBody>
          <a:bodyPr wrap="square" rtlCol="0">
            <a:spAutoFit/>
          </a:bodyPr>
          <a:lstStyle/>
          <a:p>
            <a:pPr algn="ctr"/>
            <a:r>
              <a:rPr lang="en-US" sz="5400" dirty="0">
                <a:solidFill>
                  <a:schemeClr val="bg1"/>
                </a:solidFill>
              </a:rPr>
              <a:t>Report</a:t>
            </a:r>
          </a:p>
        </p:txBody>
      </p:sp>
      <p:sp>
        <p:nvSpPr>
          <p:cNvPr id="8" name="Rectangle: Rounded Corners 7">
            <a:extLst>
              <a:ext uri="{FF2B5EF4-FFF2-40B4-BE49-F238E27FC236}">
                <a16:creationId xmlns:a16="http://schemas.microsoft.com/office/drawing/2014/main" id="{ABA20A82-BA88-6118-81E0-64B74CC26BF2}"/>
              </a:ext>
            </a:extLst>
          </p:cNvPr>
          <p:cNvSpPr/>
          <p:nvPr/>
        </p:nvSpPr>
        <p:spPr>
          <a:xfrm>
            <a:off x="8375191" y="4477265"/>
            <a:ext cx="3200400" cy="1828800"/>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F4612F77-1990-635F-5B9D-DE45ED19B15B}"/>
              </a:ext>
            </a:extLst>
          </p:cNvPr>
          <p:cNvSpPr/>
          <p:nvPr/>
        </p:nvSpPr>
        <p:spPr>
          <a:xfrm>
            <a:off x="4439444" y="4477265"/>
            <a:ext cx="3200400" cy="1828800"/>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F9F354F7-1A82-E094-54E2-8908FFDABE41}"/>
              </a:ext>
            </a:extLst>
          </p:cNvPr>
          <p:cNvSpPr txBox="1"/>
          <p:nvPr/>
        </p:nvSpPr>
        <p:spPr>
          <a:xfrm>
            <a:off x="4986297" y="4935616"/>
            <a:ext cx="2047582" cy="954107"/>
          </a:xfrm>
          <a:prstGeom prst="rect">
            <a:avLst/>
          </a:prstGeom>
          <a:noFill/>
        </p:spPr>
        <p:txBody>
          <a:bodyPr wrap="square" rtlCol="0">
            <a:spAutoFit/>
          </a:bodyPr>
          <a:lstStyle/>
          <a:p>
            <a:pPr algn="ctr"/>
            <a:r>
              <a:rPr lang="en-US" sz="2800" dirty="0">
                <a:solidFill>
                  <a:schemeClr val="bg1"/>
                </a:solidFill>
              </a:rPr>
              <a:t>Other </a:t>
            </a:r>
            <a:br>
              <a:rPr lang="en-US" sz="2800" dirty="0">
                <a:solidFill>
                  <a:schemeClr val="bg1"/>
                </a:solidFill>
              </a:rPr>
            </a:br>
            <a:r>
              <a:rPr lang="en-US" sz="2800" dirty="0">
                <a:solidFill>
                  <a:schemeClr val="bg1"/>
                </a:solidFill>
              </a:rPr>
              <a:t>Employees</a:t>
            </a:r>
          </a:p>
        </p:txBody>
      </p:sp>
      <p:sp>
        <p:nvSpPr>
          <p:cNvPr id="24" name="Rectangle: Rounded Corners 23">
            <a:extLst>
              <a:ext uri="{FF2B5EF4-FFF2-40B4-BE49-F238E27FC236}">
                <a16:creationId xmlns:a16="http://schemas.microsoft.com/office/drawing/2014/main" id="{296997ED-AAD6-829E-90DF-801D368E478C}"/>
              </a:ext>
            </a:extLst>
          </p:cNvPr>
          <p:cNvSpPr/>
          <p:nvPr/>
        </p:nvSpPr>
        <p:spPr>
          <a:xfrm>
            <a:off x="602940" y="4464347"/>
            <a:ext cx="3200400" cy="1828800"/>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3D376BE6-7E7D-5DBA-D654-6D292E4C166D}"/>
              </a:ext>
            </a:extLst>
          </p:cNvPr>
          <p:cNvSpPr txBox="1"/>
          <p:nvPr/>
        </p:nvSpPr>
        <p:spPr>
          <a:xfrm>
            <a:off x="634577" y="4664135"/>
            <a:ext cx="3137126" cy="1384995"/>
          </a:xfrm>
          <a:prstGeom prst="rect">
            <a:avLst/>
          </a:prstGeom>
          <a:noFill/>
        </p:spPr>
        <p:txBody>
          <a:bodyPr wrap="square" rtlCol="0">
            <a:spAutoFit/>
          </a:bodyPr>
          <a:lstStyle/>
          <a:p>
            <a:pPr algn="ctr"/>
            <a:r>
              <a:rPr lang="en-US" sz="2800" dirty="0">
                <a:solidFill>
                  <a:schemeClr val="bg1"/>
                </a:solidFill>
              </a:rPr>
              <a:t>Confidential Resource – Legally Privileged</a:t>
            </a:r>
          </a:p>
        </p:txBody>
      </p:sp>
      <p:sp>
        <p:nvSpPr>
          <p:cNvPr id="5" name="TextBox 4">
            <a:extLst>
              <a:ext uri="{FF2B5EF4-FFF2-40B4-BE49-F238E27FC236}">
                <a16:creationId xmlns:a16="http://schemas.microsoft.com/office/drawing/2014/main" id="{BFC65C42-5D59-05B0-3205-D4A80E5974B9}"/>
              </a:ext>
            </a:extLst>
          </p:cNvPr>
          <p:cNvSpPr txBox="1"/>
          <p:nvPr/>
        </p:nvSpPr>
        <p:spPr>
          <a:xfrm>
            <a:off x="8692567" y="4477265"/>
            <a:ext cx="2657980" cy="1815882"/>
          </a:xfrm>
          <a:prstGeom prst="rect">
            <a:avLst/>
          </a:prstGeom>
          <a:noFill/>
        </p:spPr>
        <p:txBody>
          <a:bodyPr wrap="square" rtlCol="0">
            <a:spAutoFit/>
          </a:bodyPr>
          <a:lstStyle/>
          <a:p>
            <a:pPr algn="ctr"/>
            <a:r>
              <a:rPr lang="en-US" sz="2800" dirty="0">
                <a:solidFill>
                  <a:schemeClr val="bg1"/>
                </a:solidFill>
              </a:rPr>
              <a:t>Title IX Coordinator &amp; Officials with Authority</a:t>
            </a:r>
            <a:endParaRPr lang="en-US" sz="2800" dirty="0"/>
          </a:p>
        </p:txBody>
      </p:sp>
      <p:sp>
        <p:nvSpPr>
          <p:cNvPr id="3" name="Slide Number Placeholder 3">
            <a:extLst>
              <a:ext uri="{FF2B5EF4-FFF2-40B4-BE49-F238E27FC236}">
                <a16:creationId xmlns:a16="http://schemas.microsoft.com/office/drawing/2014/main" id="{D0A9B5C9-4617-D463-5E0F-CB79476B59F7}"/>
              </a:ext>
            </a:extLst>
          </p:cNvPr>
          <p:cNvSpPr txBox="1">
            <a:spLocks/>
          </p:cNvSpPr>
          <p:nvPr/>
        </p:nvSpPr>
        <p:spPr>
          <a:xfrm>
            <a:off x="9354107" y="640684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C128671-D032-469D-8723-87B14E1C74F3}" type="slidenum">
              <a:rPr lang="en-US" smtClean="0"/>
              <a:pPr/>
              <a:t>78</a:t>
            </a:fld>
            <a:endParaRPr lang="en-US"/>
          </a:p>
        </p:txBody>
      </p:sp>
    </p:spTree>
    <p:extLst>
      <p:ext uri="{BB962C8B-B14F-4D97-AF65-F5344CB8AC3E}">
        <p14:creationId xmlns:p14="http://schemas.microsoft.com/office/powerpoint/2010/main" val="3860374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AEC7A-401C-C5E7-AD45-C5C7654ED441}"/>
              </a:ext>
            </a:extLst>
          </p:cNvPr>
          <p:cNvSpPr>
            <a:spLocks noGrp="1"/>
          </p:cNvSpPr>
          <p:nvPr>
            <p:ph type="title"/>
          </p:nvPr>
        </p:nvSpPr>
        <p:spPr/>
        <p:txBody>
          <a:bodyPr/>
          <a:lstStyle/>
          <a:p>
            <a:r>
              <a:rPr lang="en-US" dirty="0"/>
              <a:t>Responding to a Report</a:t>
            </a:r>
          </a:p>
        </p:txBody>
      </p:sp>
      <p:sp>
        <p:nvSpPr>
          <p:cNvPr id="3" name="Content Placeholder 2">
            <a:extLst>
              <a:ext uri="{FF2B5EF4-FFF2-40B4-BE49-F238E27FC236}">
                <a16:creationId xmlns:a16="http://schemas.microsoft.com/office/drawing/2014/main" id="{EEF06712-4F96-F170-2DB9-0B836EE761F9}"/>
              </a:ext>
            </a:extLst>
          </p:cNvPr>
          <p:cNvSpPr>
            <a:spLocks noGrp="1"/>
          </p:cNvSpPr>
          <p:nvPr>
            <p:ph idx="1"/>
          </p:nvPr>
        </p:nvSpPr>
        <p:spPr/>
        <p:txBody>
          <a:bodyPr>
            <a:normAutofit lnSpcReduction="10000"/>
          </a:bodyPr>
          <a:lstStyle/>
          <a:p>
            <a:pPr>
              <a:lnSpc>
                <a:spcPct val="100000"/>
              </a:lnSpc>
            </a:pPr>
            <a:r>
              <a:rPr lang="en-US" dirty="0"/>
              <a:t>Types of report recipients:</a:t>
            </a:r>
          </a:p>
          <a:p>
            <a:pPr lvl="1">
              <a:lnSpc>
                <a:spcPct val="100000"/>
              </a:lnSpc>
            </a:pPr>
            <a:r>
              <a:rPr lang="en-US" dirty="0"/>
              <a:t>Title IX Coordinator and officials with authority to institute </a:t>
            </a:r>
          </a:p>
          <a:p>
            <a:pPr marL="457200" lvl="1" indent="0" defTabSz="695325">
              <a:lnSpc>
                <a:spcPct val="100000"/>
              </a:lnSpc>
              <a:buNone/>
            </a:pPr>
            <a:r>
              <a:rPr lang="en-US" dirty="0"/>
              <a:t>	corrective measures on behalf of the institution</a:t>
            </a:r>
          </a:p>
          <a:p>
            <a:pPr lvl="1">
              <a:lnSpc>
                <a:spcPct val="100000"/>
              </a:lnSpc>
            </a:pPr>
            <a:r>
              <a:rPr lang="en-US" dirty="0"/>
              <a:t>Confidential Resources </a:t>
            </a:r>
          </a:p>
          <a:p>
            <a:pPr lvl="2">
              <a:lnSpc>
                <a:spcPct val="100000"/>
              </a:lnSpc>
            </a:pPr>
            <a:r>
              <a:rPr lang="en-US" dirty="0"/>
              <a:t>Professional and pastoral counselors</a:t>
            </a:r>
          </a:p>
          <a:p>
            <a:pPr lvl="2">
              <a:lnSpc>
                <a:spcPct val="100000"/>
              </a:lnSpc>
            </a:pPr>
            <a:r>
              <a:rPr lang="en-US" dirty="0"/>
              <a:t>Others with state-law privilege</a:t>
            </a:r>
          </a:p>
          <a:p>
            <a:pPr lvl="2">
              <a:lnSpc>
                <a:spcPct val="100000"/>
              </a:lnSpc>
            </a:pPr>
            <a:r>
              <a:rPr lang="en-US" dirty="0"/>
              <a:t>Not required to report any information</a:t>
            </a:r>
            <a:r>
              <a:rPr lang="en-US" b="1" dirty="0"/>
              <a:t>*</a:t>
            </a:r>
          </a:p>
          <a:p>
            <a:pPr lvl="1">
              <a:lnSpc>
                <a:spcPct val="100000"/>
              </a:lnSpc>
            </a:pPr>
            <a:r>
              <a:rPr lang="en-US" dirty="0"/>
              <a:t>Other Employees: Institution may designate </a:t>
            </a:r>
          </a:p>
          <a:p>
            <a:pPr marL="695325" lvl="1" indent="-238125">
              <a:lnSpc>
                <a:spcPct val="100000"/>
              </a:lnSpc>
              <a:buNone/>
            </a:pPr>
            <a:r>
              <a:rPr lang="en-US" dirty="0"/>
              <a:t>	reporting obligation:</a:t>
            </a:r>
          </a:p>
          <a:p>
            <a:pPr lvl="2">
              <a:lnSpc>
                <a:spcPct val="100000"/>
              </a:lnSpc>
            </a:pPr>
            <a:r>
              <a:rPr lang="en-US" dirty="0"/>
              <a:t>Designate semi-confidential resources?</a:t>
            </a:r>
          </a:p>
          <a:p>
            <a:pPr lvl="2">
              <a:lnSpc>
                <a:spcPct val="100000"/>
              </a:lnSpc>
            </a:pPr>
            <a:r>
              <a:rPr lang="en-US" dirty="0"/>
              <a:t>Designate employees who are required to report</a:t>
            </a:r>
          </a:p>
          <a:p>
            <a:pPr lvl="2">
              <a:lnSpc>
                <a:spcPct val="100000"/>
              </a:lnSpc>
            </a:pPr>
            <a:r>
              <a:rPr lang="en-US" dirty="0"/>
              <a:t>Designate employees who are not required to report?</a:t>
            </a:r>
          </a:p>
          <a:p>
            <a:endParaRPr lang="en-US" dirty="0"/>
          </a:p>
        </p:txBody>
      </p:sp>
      <p:sp>
        <p:nvSpPr>
          <p:cNvPr id="4" name="Slide Number Placeholder 3">
            <a:extLst>
              <a:ext uri="{FF2B5EF4-FFF2-40B4-BE49-F238E27FC236}">
                <a16:creationId xmlns:a16="http://schemas.microsoft.com/office/drawing/2014/main" id="{32FCA0E2-9D8C-70BC-58B3-52A04E7C8F49}"/>
              </a:ext>
            </a:extLst>
          </p:cNvPr>
          <p:cNvSpPr>
            <a:spLocks noGrp="1"/>
          </p:cNvSpPr>
          <p:nvPr>
            <p:ph type="sldNum" sz="quarter" idx="12"/>
          </p:nvPr>
        </p:nvSpPr>
        <p:spPr/>
        <p:txBody>
          <a:bodyPr/>
          <a:lstStyle/>
          <a:p>
            <a:fld id="{7C128671-D032-469D-8723-87B14E1C74F3}" type="slidenum">
              <a:rPr lang="en-US" smtClean="0"/>
              <a:t>79</a:t>
            </a:fld>
            <a:endParaRPr lang="en-US"/>
          </a:p>
        </p:txBody>
      </p:sp>
      <p:sp>
        <p:nvSpPr>
          <p:cNvPr id="5" name="Oval 4">
            <a:extLst>
              <a:ext uri="{FF2B5EF4-FFF2-40B4-BE49-F238E27FC236}">
                <a16:creationId xmlns:a16="http://schemas.microsoft.com/office/drawing/2014/main" id="{E279FB1B-FBBB-2F13-FF02-FBAC20FA3808}"/>
              </a:ext>
            </a:extLst>
          </p:cNvPr>
          <p:cNvSpPr/>
          <p:nvPr/>
        </p:nvSpPr>
        <p:spPr>
          <a:xfrm>
            <a:off x="7343170" y="2487168"/>
            <a:ext cx="4517136" cy="2962656"/>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972721E-1FEA-807C-30C1-0FFAF1967B45}"/>
              </a:ext>
            </a:extLst>
          </p:cNvPr>
          <p:cNvSpPr txBox="1"/>
          <p:nvPr/>
        </p:nvSpPr>
        <p:spPr>
          <a:xfrm>
            <a:off x="7690642" y="3239540"/>
            <a:ext cx="3822192" cy="1908215"/>
          </a:xfrm>
          <a:prstGeom prst="rect">
            <a:avLst/>
          </a:prstGeom>
          <a:noFill/>
        </p:spPr>
        <p:txBody>
          <a:bodyPr wrap="square" rtlCol="0">
            <a:spAutoFit/>
          </a:bodyPr>
          <a:lstStyle/>
          <a:p>
            <a:pPr algn="ctr"/>
            <a:r>
              <a:rPr lang="en-US" sz="2000" b="1" dirty="0">
                <a:latin typeface="+mn-lt"/>
              </a:rPr>
              <a:t>*</a:t>
            </a:r>
            <a:r>
              <a:rPr lang="en-US" sz="2000" dirty="0">
                <a:latin typeface="+mn-lt"/>
              </a:rPr>
              <a:t>NOTE: These individuals may have other reporting requirements </a:t>
            </a:r>
          </a:p>
          <a:p>
            <a:pPr algn="ctr"/>
            <a:r>
              <a:rPr lang="en-US" sz="2000" dirty="0">
                <a:latin typeface="+mn-lt"/>
              </a:rPr>
              <a:t>under Clery Act and/or state </a:t>
            </a:r>
          </a:p>
          <a:p>
            <a:pPr algn="ctr"/>
            <a:r>
              <a:rPr lang="en-US" sz="2000" dirty="0">
                <a:latin typeface="+mn-lt"/>
              </a:rPr>
              <a:t>law</a:t>
            </a:r>
          </a:p>
          <a:p>
            <a:endParaRPr lang="en-US" dirty="0"/>
          </a:p>
        </p:txBody>
      </p:sp>
    </p:spTree>
    <p:extLst>
      <p:ext uri="{BB962C8B-B14F-4D97-AF65-F5344CB8AC3E}">
        <p14:creationId xmlns:p14="http://schemas.microsoft.com/office/powerpoint/2010/main" val="395451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F4D0B-472D-3C1A-F2A9-8AD0FE747B10}"/>
              </a:ext>
            </a:extLst>
          </p:cNvPr>
          <p:cNvSpPr>
            <a:spLocks noGrp="1"/>
          </p:cNvSpPr>
          <p:nvPr>
            <p:ph type="title"/>
          </p:nvPr>
        </p:nvSpPr>
        <p:spPr/>
        <p:txBody>
          <a:bodyPr/>
          <a:lstStyle/>
          <a:p>
            <a:r>
              <a:rPr lang="en-US" dirty="0"/>
              <a:t>Who Must Comply With Title IX?</a:t>
            </a:r>
          </a:p>
        </p:txBody>
      </p:sp>
      <p:sp>
        <p:nvSpPr>
          <p:cNvPr id="3" name="Content Placeholder 2">
            <a:extLst>
              <a:ext uri="{FF2B5EF4-FFF2-40B4-BE49-F238E27FC236}">
                <a16:creationId xmlns:a16="http://schemas.microsoft.com/office/drawing/2014/main" id="{A1B9B7BD-CAED-92E7-0FE4-216544A3DEEA}"/>
              </a:ext>
            </a:extLst>
          </p:cNvPr>
          <p:cNvSpPr>
            <a:spLocks noGrp="1"/>
          </p:cNvSpPr>
          <p:nvPr>
            <p:ph idx="1"/>
          </p:nvPr>
        </p:nvSpPr>
        <p:spPr/>
        <p:txBody>
          <a:bodyPr/>
          <a:lstStyle/>
          <a:p>
            <a:r>
              <a:rPr lang="en-US" altLang="en-US" sz="3600" dirty="0"/>
              <a:t>Institutions that receive federal funds</a:t>
            </a:r>
          </a:p>
          <a:p>
            <a:pPr lvl="1"/>
            <a:r>
              <a:rPr lang="en-US" altLang="en-US" sz="3200" dirty="0"/>
              <a:t>Students</a:t>
            </a:r>
          </a:p>
          <a:p>
            <a:pPr lvl="1"/>
            <a:r>
              <a:rPr lang="en-US" altLang="en-US" sz="3200" dirty="0"/>
              <a:t>Employees</a:t>
            </a:r>
          </a:p>
          <a:p>
            <a:pPr lvl="1"/>
            <a:r>
              <a:rPr lang="en-US" altLang="en-US" sz="3200" dirty="0"/>
              <a:t>Third Parties</a:t>
            </a:r>
          </a:p>
          <a:p>
            <a:pPr lvl="2"/>
            <a:r>
              <a:rPr lang="en-US" altLang="en-US" sz="2800" dirty="0"/>
              <a:t>Visitors</a:t>
            </a:r>
          </a:p>
          <a:p>
            <a:pPr lvl="2"/>
            <a:r>
              <a:rPr lang="en-US" altLang="en-US" sz="2800" dirty="0"/>
              <a:t>Vendors</a:t>
            </a:r>
          </a:p>
          <a:p>
            <a:endParaRPr lang="en-US" dirty="0"/>
          </a:p>
        </p:txBody>
      </p:sp>
      <p:sp>
        <p:nvSpPr>
          <p:cNvPr id="4" name="Slide Number Placeholder 3">
            <a:extLst>
              <a:ext uri="{FF2B5EF4-FFF2-40B4-BE49-F238E27FC236}">
                <a16:creationId xmlns:a16="http://schemas.microsoft.com/office/drawing/2014/main" id="{C406CA28-5C41-8A16-DACE-15A58F863EF9}"/>
              </a:ext>
            </a:extLst>
          </p:cNvPr>
          <p:cNvSpPr>
            <a:spLocks noGrp="1"/>
          </p:cNvSpPr>
          <p:nvPr>
            <p:ph type="sldNum" sz="quarter" idx="12"/>
          </p:nvPr>
        </p:nvSpPr>
        <p:spPr/>
        <p:txBody>
          <a:bodyPr/>
          <a:lstStyle/>
          <a:p>
            <a:fld id="{7C128671-D032-469D-8723-87B14E1C74F3}" type="slidenum">
              <a:rPr lang="en-US" smtClean="0"/>
              <a:t>8</a:t>
            </a:fld>
            <a:endParaRPr lang="en-US"/>
          </a:p>
        </p:txBody>
      </p:sp>
      <p:pic>
        <p:nvPicPr>
          <p:cNvPr id="6" name="Picture 5" descr="A drawing of a building&#10;&#10;Description automatically generated">
            <a:extLst>
              <a:ext uri="{FF2B5EF4-FFF2-40B4-BE49-F238E27FC236}">
                <a16:creationId xmlns:a16="http://schemas.microsoft.com/office/drawing/2014/main" id="{6155ADBC-E8B2-90F3-1A42-D0D55FD800E7}"/>
              </a:ext>
            </a:extLst>
          </p:cNvPr>
          <p:cNvPicPr>
            <a:picLocks noChangeAspect="1"/>
          </p:cNvPicPr>
          <p:nvPr/>
        </p:nvPicPr>
        <p:blipFill rotWithShape="1">
          <a:blip r:embed="rId2">
            <a:extLst>
              <a:ext uri="{28A0092B-C50C-407E-A947-70E740481C1C}">
                <a14:useLocalDpi xmlns:a14="http://schemas.microsoft.com/office/drawing/2010/main" val="0"/>
              </a:ext>
            </a:extLst>
          </a:blip>
          <a:srcRect l="20020" t="7677" r="17287" b="14400"/>
          <a:stretch/>
        </p:blipFill>
        <p:spPr>
          <a:xfrm rot="399342">
            <a:off x="7569065" y="3091615"/>
            <a:ext cx="3927517" cy="2750747"/>
          </a:xfrm>
          <a:prstGeom prst="rect">
            <a:avLst/>
          </a:prstGeom>
        </p:spPr>
      </p:pic>
    </p:spTree>
    <p:extLst>
      <p:ext uri="{BB962C8B-B14F-4D97-AF65-F5344CB8AC3E}">
        <p14:creationId xmlns:p14="http://schemas.microsoft.com/office/powerpoint/2010/main" val="9786095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A5E8C-5EA5-9159-C361-3C9EEFB8C2C0}"/>
              </a:ext>
            </a:extLst>
          </p:cNvPr>
          <p:cNvSpPr>
            <a:spLocks noGrp="1"/>
          </p:cNvSpPr>
          <p:nvPr>
            <p:ph type="title"/>
          </p:nvPr>
        </p:nvSpPr>
        <p:spPr/>
        <p:txBody>
          <a:bodyPr/>
          <a:lstStyle/>
          <a:p>
            <a:r>
              <a:rPr lang="en-US" dirty="0"/>
              <a:t>Duties of Confidential Resources</a:t>
            </a:r>
          </a:p>
        </p:txBody>
      </p:sp>
      <p:sp>
        <p:nvSpPr>
          <p:cNvPr id="3" name="Content Placeholder 2">
            <a:extLst>
              <a:ext uri="{FF2B5EF4-FFF2-40B4-BE49-F238E27FC236}">
                <a16:creationId xmlns:a16="http://schemas.microsoft.com/office/drawing/2014/main" id="{B88219C2-24A6-2D10-E571-D657ADB729BE}"/>
              </a:ext>
            </a:extLst>
          </p:cNvPr>
          <p:cNvSpPr>
            <a:spLocks noGrp="1"/>
          </p:cNvSpPr>
          <p:nvPr>
            <p:ph idx="1"/>
          </p:nvPr>
        </p:nvSpPr>
        <p:spPr/>
        <p:txBody>
          <a:bodyPr/>
          <a:lstStyle/>
          <a:p>
            <a:pPr>
              <a:lnSpc>
                <a:spcPct val="100000"/>
              </a:lnSpc>
            </a:pPr>
            <a:r>
              <a:rPr lang="en-US" dirty="0"/>
              <a:t>Discuss reporting options and rights - Title IX Coordinator, law enforcement, campus security</a:t>
            </a:r>
          </a:p>
          <a:p>
            <a:pPr lvl="1">
              <a:lnSpc>
                <a:spcPct val="100000"/>
              </a:lnSpc>
            </a:pPr>
            <a:r>
              <a:rPr lang="en-US" dirty="0"/>
              <a:t>Offer to assist with reporting</a:t>
            </a:r>
          </a:p>
          <a:p>
            <a:pPr lvl="1">
              <a:lnSpc>
                <a:spcPct val="100000"/>
              </a:lnSpc>
            </a:pPr>
            <a:r>
              <a:rPr lang="en-US" dirty="0"/>
              <a:t>Discuss school’s prevention of and response to retaliation</a:t>
            </a:r>
          </a:p>
          <a:p>
            <a:pPr>
              <a:lnSpc>
                <a:spcPct val="100000"/>
              </a:lnSpc>
            </a:pPr>
            <a:r>
              <a:rPr lang="en-US" dirty="0"/>
              <a:t>Discuss/offer support services and interim measures</a:t>
            </a:r>
          </a:p>
          <a:p>
            <a:pPr>
              <a:lnSpc>
                <a:spcPct val="100000"/>
              </a:lnSpc>
            </a:pPr>
            <a:r>
              <a:rPr lang="en-US" dirty="0"/>
              <a:t>Disclose institution’s limited ability to respond if request for confidentiality </a:t>
            </a:r>
          </a:p>
          <a:p>
            <a:pPr>
              <a:lnSpc>
                <a:spcPct val="100000"/>
              </a:lnSpc>
            </a:pPr>
            <a:r>
              <a:rPr lang="en-US" dirty="0"/>
              <a:t>Discuss the importance of preserving evidence</a:t>
            </a:r>
          </a:p>
          <a:p>
            <a:pPr>
              <a:lnSpc>
                <a:spcPct val="100000"/>
              </a:lnSpc>
            </a:pPr>
            <a:r>
              <a:rPr lang="en-US" dirty="0"/>
              <a:t>State law may require reporting of non-identifying information</a:t>
            </a:r>
          </a:p>
          <a:p>
            <a:endParaRPr lang="en-US" dirty="0"/>
          </a:p>
        </p:txBody>
      </p:sp>
      <p:sp>
        <p:nvSpPr>
          <p:cNvPr id="4" name="Slide Number Placeholder 3">
            <a:extLst>
              <a:ext uri="{FF2B5EF4-FFF2-40B4-BE49-F238E27FC236}">
                <a16:creationId xmlns:a16="http://schemas.microsoft.com/office/drawing/2014/main" id="{4CC55EB4-1BD1-114B-B5C6-12C9F7847650}"/>
              </a:ext>
            </a:extLst>
          </p:cNvPr>
          <p:cNvSpPr>
            <a:spLocks noGrp="1"/>
          </p:cNvSpPr>
          <p:nvPr>
            <p:ph type="sldNum" sz="quarter" idx="12"/>
          </p:nvPr>
        </p:nvSpPr>
        <p:spPr/>
        <p:txBody>
          <a:bodyPr/>
          <a:lstStyle/>
          <a:p>
            <a:fld id="{7C128671-D032-469D-8723-87B14E1C74F3}" type="slidenum">
              <a:rPr lang="en-US" smtClean="0"/>
              <a:t>80</a:t>
            </a:fld>
            <a:endParaRPr lang="en-US"/>
          </a:p>
        </p:txBody>
      </p:sp>
    </p:spTree>
    <p:extLst>
      <p:ext uri="{BB962C8B-B14F-4D97-AF65-F5344CB8AC3E}">
        <p14:creationId xmlns:p14="http://schemas.microsoft.com/office/powerpoint/2010/main" val="17199678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BE237-FBED-E0BD-021A-031AE65A387F}"/>
              </a:ext>
            </a:extLst>
          </p:cNvPr>
          <p:cNvSpPr>
            <a:spLocks noGrp="1"/>
          </p:cNvSpPr>
          <p:nvPr>
            <p:ph type="title"/>
          </p:nvPr>
        </p:nvSpPr>
        <p:spPr/>
        <p:txBody>
          <a:bodyPr/>
          <a:lstStyle/>
          <a:p>
            <a:r>
              <a:rPr lang="en-US" dirty="0"/>
              <a:t>Duties of Other Employees Who Are Required to Report</a:t>
            </a:r>
          </a:p>
        </p:txBody>
      </p:sp>
      <p:sp>
        <p:nvSpPr>
          <p:cNvPr id="3" name="Content Placeholder 2">
            <a:extLst>
              <a:ext uri="{FF2B5EF4-FFF2-40B4-BE49-F238E27FC236}">
                <a16:creationId xmlns:a16="http://schemas.microsoft.com/office/drawing/2014/main" id="{C1FE4234-71E9-9415-307F-0A84A827D216}"/>
              </a:ext>
            </a:extLst>
          </p:cNvPr>
          <p:cNvSpPr>
            <a:spLocks noGrp="1"/>
          </p:cNvSpPr>
          <p:nvPr>
            <p:ph idx="1"/>
          </p:nvPr>
        </p:nvSpPr>
        <p:spPr/>
        <p:txBody>
          <a:bodyPr/>
          <a:lstStyle/>
          <a:p>
            <a:pPr>
              <a:lnSpc>
                <a:spcPct val="100000"/>
              </a:lnSpc>
            </a:pPr>
            <a:r>
              <a:rPr lang="en-US" sz="3200" dirty="0"/>
              <a:t>If possible, before information revealed disclose:</a:t>
            </a:r>
          </a:p>
          <a:p>
            <a:pPr lvl="1">
              <a:lnSpc>
                <a:spcPct val="100000"/>
              </a:lnSpc>
            </a:pPr>
            <a:r>
              <a:rPr lang="en-US" sz="2800" dirty="0"/>
              <a:t>Additional reporting requirement</a:t>
            </a:r>
          </a:p>
          <a:p>
            <a:pPr lvl="1">
              <a:lnSpc>
                <a:spcPct val="100000"/>
              </a:lnSpc>
            </a:pPr>
            <a:r>
              <a:rPr lang="en-US" sz="2800" dirty="0"/>
              <a:t>Option to report to school and request confidentiality (school will consider but not guarantee)</a:t>
            </a:r>
          </a:p>
          <a:p>
            <a:pPr lvl="1">
              <a:lnSpc>
                <a:spcPct val="100000"/>
              </a:lnSpc>
            </a:pPr>
            <a:r>
              <a:rPr lang="en-US" sz="2800" dirty="0"/>
              <a:t>Option for complainant to disclose to a confidential resource </a:t>
            </a:r>
          </a:p>
          <a:p>
            <a:pPr>
              <a:lnSpc>
                <a:spcPct val="100000"/>
              </a:lnSpc>
            </a:pPr>
            <a:r>
              <a:rPr lang="en-US" sz="3200" dirty="0"/>
              <a:t>Only share information with individuals responsible for handling the institution’s response (e.g., Title IX Coordinator, Deputy)</a:t>
            </a:r>
          </a:p>
          <a:p>
            <a:endParaRPr lang="en-US" dirty="0"/>
          </a:p>
        </p:txBody>
      </p:sp>
      <p:sp>
        <p:nvSpPr>
          <p:cNvPr id="4" name="Slide Number Placeholder 3">
            <a:extLst>
              <a:ext uri="{FF2B5EF4-FFF2-40B4-BE49-F238E27FC236}">
                <a16:creationId xmlns:a16="http://schemas.microsoft.com/office/drawing/2014/main" id="{FFFFF058-C678-3D83-4CB5-80F11A94D38D}"/>
              </a:ext>
            </a:extLst>
          </p:cNvPr>
          <p:cNvSpPr>
            <a:spLocks noGrp="1"/>
          </p:cNvSpPr>
          <p:nvPr>
            <p:ph type="sldNum" sz="quarter" idx="12"/>
          </p:nvPr>
        </p:nvSpPr>
        <p:spPr/>
        <p:txBody>
          <a:bodyPr/>
          <a:lstStyle/>
          <a:p>
            <a:fld id="{7C128671-D032-469D-8723-87B14E1C74F3}" type="slidenum">
              <a:rPr lang="en-US" smtClean="0"/>
              <a:t>81</a:t>
            </a:fld>
            <a:endParaRPr lang="en-US"/>
          </a:p>
        </p:txBody>
      </p:sp>
    </p:spTree>
    <p:extLst>
      <p:ext uri="{BB962C8B-B14F-4D97-AF65-F5344CB8AC3E}">
        <p14:creationId xmlns:p14="http://schemas.microsoft.com/office/powerpoint/2010/main" val="27065726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FD95-8EE9-8ABC-0879-9405C6108794}"/>
              </a:ext>
            </a:extLst>
          </p:cNvPr>
          <p:cNvSpPr>
            <a:spLocks noGrp="1"/>
          </p:cNvSpPr>
          <p:nvPr>
            <p:ph type="title"/>
          </p:nvPr>
        </p:nvSpPr>
        <p:spPr/>
        <p:txBody>
          <a:bodyPr/>
          <a:lstStyle/>
          <a:p>
            <a:r>
              <a:rPr lang="en-US" dirty="0"/>
              <a:t>Duties of Employees Who Are Not </a:t>
            </a:r>
            <a:br>
              <a:rPr lang="en-US" dirty="0"/>
            </a:br>
            <a:r>
              <a:rPr lang="en-US" dirty="0"/>
              <a:t>Required to Report</a:t>
            </a:r>
          </a:p>
        </p:txBody>
      </p:sp>
      <p:sp>
        <p:nvSpPr>
          <p:cNvPr id="3" name="Content Placeholder 2">
            <a:extLst>
              <a:ext uri="{FF2B5EF4-FFF2-40B4-BE49-F238E27FC236}">
                <a16:creationId xmlns:a16="http://schemas.microsoft.com/office/drawing/2014/main" id="{9D6EA760-F4CF-DF83-399C-11F31E3722D0}"/>
              </a:ext>
            </a:extLst>
          </p:cNvPr>
          <p:cNvSpPr>
            <a:spLocks noGrp="1"/>
          </p:cNvSpPr>
          <p:nvPr>
            <p:ph idx="1"/>
          </p:nvPr>
        </p:nvSpPr>
        <p:spPr/>
        <p:txBody>
          <a:bodyPr/>
          <a:lstStyle/>
          <a:p>
            <a:pPr>
              <a:lnSpc>
                <a:spcPct val="100000"/>
              </a:lnSpc>
            </a:pPr>
            <a:r>
              <a:rPr lang="en-US" sz="3600" dirty="0"/>
              <a:t>Ask person reporting if they want the information shared with the Title IX Coordinator</a:t>
            </a:r>
          </a:p>
          <a:p>
            <a:pPr>
              <a:lnSpc>
                <a:spcPct val="100000"/>
              </a:lnSpc>
            </a:pPr>
            <a:r>
              <a:rPr lang="en-US" sz="3600" dirty="0"/>
              <a:t>Only share information with individuals responsible for handling the institution’s response (e.g., Title IX Coordinator, Deputy)</a:t>
            </a:r>
          </a:p>
          <a:p>
            <a:endParaRPr lang="en-US" dirty="0"/>
          </a:p>
        </p:txBody>
      </p:sp>
      <p:sp>
        <p:nvSpPr>
          <p:cNvPr id="4" name="Slide Number Placeholder 3">
            <a:extLst>
              <a:ext uri="{FF2B5EF4-FFF2-40B4-BE49-F238E27FC236}">
                <a16:creationId xmlns:a16="http://schemas.microsoft.com/office/drawing/2014/main" id="{11ECC4ED-126B-022A-811F-1A53E7146819}"/>
              </a:ext>
            </a:extLst>
          </p:cNvPr>
          <p:cNvSpPr>
            <a:spLocks noGrp="1"/>
          </p:cNvSpPr>
          <p:nvPr>
            <p:ph type="sldNum" sz="quarter" idx="12"/>
          </p:nvPr>
        </p:nvSpPr>
        <p:spPr/>
        <p:txBody>
          <a:bodyPr/>
          <a:lstStyle/>
          <a:p>
            <a:fld id="{7C128671-D032-469D-8723-87B14E1C74F3}" type="slidenum">
              <a:rPr lang="en-US" smtClean="0"/>
              <a:t>82</a:t>
            </a:fld>
            <a:endParaRPr lang="en-US"/>
          </a:p>
        </p:txBody>
      </p:sp>
    </p:spTree>
    <p:extLst>
      <p:ext uri="{BB962C8B-B14F-4D97-AF65-F5344CB8AC3E}">
        <p14:creationId xmlns:p14="http://schemas.microsoft.com/office/powerpoint/2010/main" val="34324139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D5244-1163-3CCB-6600-EB052E509D61}"/>
              </a:ext>
            </a:extLst>
          </p:cNvPr>
          <p:cNvSpPr>
            <a:spLocks noGrp="1"/>
          </p:cNvSpPr>
          <p:nvPr>
            <p:ph type="title"/>
          </p:nvPr>
        </p:nvSpPr>
        <p:spPr/>
        <p:txBody>
          <a:bodyPr/>
          <a:lstStyle/>
          <a:p>
            <a:r>
              <a:rPr lang="en-US" dirty="0"/>
              <a:t>Responding to a Report</a:t>
            </a:r>
          </a:p>
        </p:txBody>
      </p:sp>
      <p:sp>
        <p:nvSpPr>
          <p:cNvPr id="3" name="Content Placeholder 2">
            <a:extLst>
              <a:ext uri="{FF2B5EF4-FFF2-40B4-BE49-F238E27FC236}">
                <a16:creationId xmlns:a16="http://schemas.microsoft.com/office/drawing/2014/main" id="{2456FDFC-C146-C002-2D8D-BF4533C6496F}"/>
              </a:ext>
            </a:extLst>
          </p:cNvPr>
          <p:cNvSpPr>
            <a:spLocks noGrp="1"/>
          </p:cNvSpPr>
          <p:nvPr>
            <p:ph idx="1"/>
          </p:nvPr>
        </p:nvSpPr>
        <p:spPr/>
        <p:txBody>
          <a:bodyPr/>
          <a:lstStyle/>
          <a:p>
            <a:pPr>
              <a:lnSpc>
                <a:spcPct val="100000"/>
              </a:lnSpc>
            </a:pPr>
            <a:r>
              <a:rPr lang="en-US" dirty="0"/>
              <a:t>Title IX: Must promptly</a:t>
            </a:r>
            <a:r>
              <a:rPr lang="en-US" dirty="0">
                <a:solidFill>
                  <a:srgbClr val="E4770A"/>
                </a:solidFill>
              </a:rPr>
              <a:t> </a:t>
            </a:r>
            <a:r>
              <a:rPr lang="en-US" dirty="0"/>
              <a:t>respond when</a:t>
            </a:r>
          </a:p>
          <a:p>
            <a:pPr lvl="1">
              <a:lnSpc>
                <a:spcPct val="100000"/>
              </a:lnSpc>
            </a:pPr>
            <a:r>
              <a:rPr lang="en-US" dirty="0"/>
              <a:t>Institution has actual knowledge of</a:t>
            </a:r>
          </a:p>
          <a:p>
            <a:pPr lvl="1">
              <a:lnSpc>
                <a:spcPct val="100000"/>
              </a:lnSpc>
            </a:pPr>
            <a:r>
              <a:rPr lang="en-US" dirty="0"/>
              <a:t>Sexual harassment </a:t>
            </a:r>
          </a:p>
          <a:p>
            <a:pPr lvl="1">
              <a:lnSpc>
                <a:spcPct val="100000"/>
              </a:lnSpc>
            </a:pPr>
            <a:r>
              <a:rPr lang="en-US" dirty="0"/>
              <a:t>In an education program or activity </a:t>
            </a:r>
            <a:br>
              <a:rPr lang="en-US" dirty="0"/>
            </a:br>
            <a:r>
              <a:rPr lang="en-US" dirty="0"/>
              <a:t>of the institution</a:t>
            </a:r>
          </a:p>
          <a:p>
            <a:pPr lvl="1">
              <a:lnSpc>
                <a:spcPct val="100000"/>
              </a:lnSpc>
            </a:pPr>
            <a:r>
              <a:rPr lang="en-US" dirty="0"/>
              <a:t>Against a person in the United States</a:t>
            </a:r>
          </a:p>
          <a:p>
            <a:pPr>
              <a:lnSpc>
                <a:spcPct val="100000"/>
              </a:lnSpc>
            </a:pPr>
            <a:r>
              <a:rPr lang="en-US" dirty="0"/>
              <a:t>VAWA:</a:t>
            </a:r>
          </a:p>
          <a:p>
            <a:pPr lvl="1">
              <a:lnSpc>
                <a:spcPct val="100000"/>
              </a:lnSpc>
            </a:pPr>
            <a:r>
              <a:rPr lang="en-US" dirty="0"/>
              <a:t>Allegations of sexual assault, domestic violence, dating violence, or stalking</a:t>
            </a:r>
          </a:p>
          <a:p>
            <a:pPr lvl="1">
              <a:lnSpc>
                <a:spcPct val="100000"/>
              </a:lnSpc>
            </a:pPr>
            <a:r>
              <a:rPr lang="en-US" dirty="0"/>
              <a:t>Applies regardless of location of alleged conduct (on or off campus; in or out of the education program or activity; in or out of the U.S.)</a:t>
            </a:r>
          </a:p>
          <a:p>
            <a:endParaRPr lang="en-US" dirty="0"/>
          </a:p>
        </p:txBody>
      </p:sp>
      <p:sp>
        <p:nvSpPr>
          <p:cNvPr id="4" name="Slide Number Placeholder 3">
            <a:extLst>
              <a:ext uri="{FF2B5EF4-FFF2-40B4-BE49-F238E27FC236}">
                <a16:creationId xmlns:a16="http://schemas.microsoft.com/office/drawing/2014/main" id="{6C92A21D-8BC1-EB6C-FA5E-E1CC367736CA}"/>
              </a:ext>
            </a:extLst>
          </p:cNvPr>
          <p:cNvSpPr>
            <a:spLocks noGrp="1"/>
          </p:cNvSpPr>
          <p:nvPr>
            <p:ph type="sldNum" sz="quarter" idx="12"/>
          </p:nvPr>
        </p:nvSpPr>
        <p:spPr/>
        <p:txBody>
          <a:bodyPr/>
          <a:lstStyle/>
          <a:p>
            <a:fld id="{7C128671-D032-469D-8723-87B14E1C74F3}" type="slidenum">
              <a:rPr lang="en-US" smtClean="0"/>
              <a:t>83</a:t>
            </a:fld>
            <a:endParaRPr lang="en-US"/>
          </a:p>
        </p:txBody>
      </p:sp>
    </p:spTree>
    <p:extLst>
      <p:ext uri="{BB962C8B-B14F-4D97-AF65-F5344CB8AC3E}">
        <p14:creationId xmlns:p14="http://schemas.microsoft.com/office/powerpoint/2010/main" val="9050634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ECF5D-DEDD-B8AF-43B1-4422EAA943AC}"/>
              </a:ext>
            </a:extLst>
          </p:cNvPr>
          <p:cNvSpPr>
            <a:spLocks noGrp="1"/>
          </p:cNvSpPr>
          <p:nvPr>
            <p:ph type="title"/>
          </p:nvPr>
        </p:nvSpPr>
        <p:spPr/>
        <p:txBody>
          <a:bodyPr/>
          <a:lstStyle/>
          <a:p>
            <a:r>
              <a:rPr lang="en-US" dirty="0"/>
              <a:t>Case Study: AD Report</a:t>
            </a:r>
          </a:p>
        </p:txBody>
      </p:sp>
      <p:sp>
        <p:nvSpPr>
          <p:cNvPr id="3" name="Content Placeholder 2">
            <a:extLst>
              <a:ext uri="{FF2B5EF4-FFF2-40B4-BE49-F238E27FC236}">
                <a16:creationId xmlns:a16="http://schemas.microsoft.com/office/drawing/2014/main" id="{FE5E05F3-79CB-C47A-DAD8-F6D621DB5ABC}"/>
              </a:ext>
            </a:extLst>
          </p:cNvPr>
          <p:cNvSpPr>
            <a:spLocks noGrp="1"/>
          </p:cNvSpPr>
          <p:nvPr>
            <p:ph idx="1"/>
          </p:nvPr>
        </p:nvSpPr>
        <p:spPr>
          <a:noFill/>
        </p:spPr>
        <p:txBody>
          <a:bodyPr>
            <a:normAutofit lnSpcReduction="10000"/>
          </a:bodyPr>
          <a:lstStyle/>
          <a:p>
            <a:r>
              <a:rPr lang="en-US" dirty="0"/>
              <a:t>The athletic director comes to your office and says that two members of the women’s volleyball team came to talk to him about a report concerning the coach of the volleyball team. The athletic director says that the two students shared that the coach makes inappropriate sexual comments and jokes and that she touches the players in a way that makes them feel uncomfortable. He says that the two students also told him that the coach makes comments about their bodies. </a:t>
            </a:r>
          </a:p>
          <a:p>
            <a:r>
              <a:rPr lang="en-US" dirty="0"/>
              <a:t>The athletic director says that he talked to the assistant athletic director and the coach of the women’s soccer team and they thought the athletic director should talk to you to see what they should do.</a:t>
            </a:r>
          </a:p>
          <a:p>
            <a:r>
              <a:rPr lang="en-US" dirty="0"/>
              <a:t>How do you respond? </a:t>
            </a:r>
          </a:p>
          <a:p>
            <a:endParaRPr lang="en-US" dirty="0"/>
          </a:p>
        </p:txBody>
      </p:sp>
      <p:sp>
        <p:nvSpPr>
          <p:cNvPr id="4" name="Slide Number Placeholder 3">
            <a:extLst>
              <a:ext uri="{FF2B5EF4-FFF2-40B4-BE49-F238E27FC236}">
                <a16:creationId xmlns:a16="http://schemas.microsoft.com/office/drawing/2014/main" id="{49691D1C-F424-2656-049A-54A2AFC5D57F}"/>
              </a:ext>
            </a:extLst>
          </p:cNvPr>
          <p:cNvSpPr>
            <a:spLocks noGrp="1"/>
          </p:cNvSpPr>
          <p:nvPr>
            <p:ph type="sldNum" sz="quarter" idx="12"/>
          </p:nvPr>
        </p:nvSpPr>
        <p:spPr/>
        <p:txBody>
          <a:bodyPr/>
          <a:lstStyle/>
          <a:p>
            <a:fld id="{7C128671-D032-469D-8723-87B14E1C74F3}" type="slidenum">
              <a:rPr lang="en-US" smtClean="0"/>
              <a:t>84</a:t>
            </a:fld>
            <a:endParaRPr lang="en-US"/>
          </a:p>
        </p:txBody>
      </p:sp>
    </p:spTree>
    <p:extLst>
      <p:ext uri="{BB962C8B-B14F-4D97-AF65-F5344CB8AC3E}">
        <p14:creationId xmlns:p14="http://schemas.microsoft.com/office/powerpoint/2010/main" val="9088134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7ECB4-EAAF-25FF-797B-AE19F848C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B40A26-A850-6709-BF18-82F269C2B14E}"/>
              </a:ext>
            </a:extLst>
          </p:cNvPr>
          <p:cNvSpPr>
            <a:spLocks noGrp="1"/>
          </p:cNvSpPr>
          <p:nvPr>
            <p:ph type="title"/>
          </p:nvPr>
        </p:nvSpPr>
        <p:spPr/>
        <p:txBody>
          <a:bodyPr/>
          <a:lstStyle/>
          <a:p>
            <a:r>
              <a:rPr lang="en-US" dirty="0"/>
              <a:t>Case Study: AD Report</a:t>
            </a:r>
          </a:p>
        </p:txBody>
      </p:sp>
      <p:sp>
        <p:nvSpPr>
          <p:cNvPr id="3" name="Content Placeholder 2">
            <a:extLst>
              <a:ext uri="{FF2B5EF4-FFF2-40B4-BE49-F238E27FC236}">
                <a16:creationId xmlns:a16="http://schemas.microsoft.com/office/drawing/2014/main" id="{6D19D0AA-6DF3-FE6A-5E91-6AF82F01440D}"/>
              </a:ext>
            </a:extLst>
          </p:cNvPr>
          <p:cNvSpPr>
            <a:spLocks noGrp="1"/>
          </p:cNvSpPr>
          <p:nvPr>
            <p:ph idx="1"/>
          </p:nvPr>
        </p:nvSpPr>
        <p:spPr>
          <a:noFill/>
        </p:spPr>
        <p:txBody>
          <a:bodyPr/>
          <a:lstStyle/>
          <a:p>
            <a:r>
              <a:rPr lang="en-US" dirty="0"/>
              <a:t>When you ask the athletic director for the students’ names, the athletic director says, “Oh, I told them I wouldn’t share any names until they were ready.”</a:t>
            </a:r>
          </a:p>
          <a:p>
            <a:r>
              <a:rPr lang="en-US" dirty="0"/>
              <a:t>How do you respond?</a:t>
            </a:r>
          </a:p>
          <a:p>
            <a:endParaRPr lang="en-US" dirty="0"/>
          </a:p>
        </p:txBody>
      </p:sp>
      <p:sp>
        <p:nvSpPr>
          <p:cNvPr id="4" name="Slide Number Placeholder 3">
            <a:extLst>
              <a:ext uri="{FF2B5EF4-FFF2-40B4-BE49-F238E27FC236}">
                <a16:creationId xmlns:a16="http://schemas.microsoft.com/office/drawing/2014/main" id="{9ACA8A3B-ADE8-D504-F201-69411A7F556C}"/>
              </a:ext>
            </a:extLst>
          </p:cNvPr>
          <p:cNvSpPr>
            <a:spLocks noGrp="1"/>
          </p:cNvSpPr>
          <p:nvPr>
            <p:ph type="sldNum" sz="quarter" idx="12"/>
          </p:nvPr>
        </p:nvSpPr>
        <p:spPr/>
        <p:txBody>
          <a:bodyPr/>
          <a:lstStyle/>
          <a:p>
            <a:fld id="{7C128671-D032-469D-8723-87B14E1C74F3}" type="slidenum">
              <a:rPr lang="en-US" smtClean="0"/>
              <a:t>85</a:t>
            </a:fld>
            <a:endParaRPr lang="en-US"/>
          </a:p>
        </p:txBody>
      </p:sp>
    </p:spTree>
    <p:extLst>
      <p:ext uri="{BB962C8B-B14F-4D97-AF65-F5344CB8AC3E}">
        <p14:creationId xmlns:p14="http://schemas.microsoft.com/office/powerpoint/2010/main" val="21816890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174C4-ACD7-9F94-F4EC-74FCD1E9C18A}"/>
              </a:ext>
            </a:extLst>
          </p:cNvPr>
          <p:cNvSpPr>
            <a:spLocks noGrp="1"/>
          </p:cNvSpPr>
          <p:nvPr>
            <p:ph type="title"/>
          </p:nvPr>
        </p:nvSpPr>
        <p:spPr/>
        <p:txBody>
          <a:bodyPr/>
          <a:lstStyle/>
          <a:p>
            <a:r>
              <a:rPr lang="en-US" dirty="0"/>
              <a:t>Case Study: AD Report—Coach Jackie</a:t>
            </a:r>
          </a:p>
        </p:txBody>
      </p:sp>
      <p:sp>
        <p:nvSpPr>
          <p:cNvPr id="3" name="Content Placeholder 2">
            <a:extLst>
              <a:ext uri="{FF2B5EF4-FFF2-40B4-BE49-F238E27FC236}">
                <a16:creationId xmlns:a16="http://schemas.microsoft.com/office/drawing/2014/main" id="{71517975-6292-AB56-B989-605426FA9ABD}"/>
              </a:ext>
            </a:extLst>
          </p:cNvPr>
          <p:cNvSpPr>
            <a:spLocks noGrp="1"/>
          </p:cNvSpPr>
          <p:nvPr>
            <p:ph idx="1"/>
          </p:nvPr>
        </p:nvSpPr>
        <p:spPr>
          <a:noFill/>
        </p:spPr>
        <p:txBody>
          <a:bodyPr/>
          <a:lstStyle/>
          <a:p>
            <a:r>
              <a:rPr lang="en-US" dirty="0"/>
              <a:t>The athletic director says the names of the students are Francesca Flynn and Georgia Gibson, and that the name of the coach is Jackie Johnson.</a:t>
            </a:r>
          </a:p>
          <a:p>
            <a:r>
              <a:rPr lang="en-US" dirty="0"/>
              <a:t>What is your next step?</a:t>
            </a:r>
          </a:p>
          <a:p>
            <a:endParaRPr lang="en-US" dirty="0"/>
          </a:p>
        </p:txBody>
      </p:sp>
      <p:sp>
        <p:nvSpPr>
          <p:cNvPr id="4" name="Slide Number Placeholder 3">
            <a:extLst>
              <a:ext uri="{FF2B5EF4-FFF2-40B4-BE49-F238E27FC236}">
                <a16:creationId xmlns:a16="http://schemas.microsoft.com/office/drawing/2014/main" id="{0A387E74-6106-4072-A8EA-FF5ED61A44D3}"/>
              </a:ext>
            </a:extLst>
          </p:cNvPr>
          <p:cNvSpPr>
            <a:spLocks noGrp="1"/>
          </p:cNvSpPr>
          <p:nvPr>
            <p:ph type="sldNum" sz="quarter" idx="12"/>
          </p:nvPr>
        </p:nvSpPr>
        <p:spPr/>
        <p:txBody>
          <a:bodyPr/>
          <a:lstStyle/>
          <a:p>
            <a:fld id="{7C128671-D032-469D-8723-87B14E1C74F3}" type="slidenum">
              <a:rPr lang="en-US" smtClean="0"/>
              <a:t>86</a:t>
            </a:fld>
            <a:endParaRPr lang="en-US"/>
          </a:p>
        </p:txBody>
      </p:sp>
    </p:spTree>
    <p:extLst>
      <p:ext uri="{BB962C8B-B14F-4D97-AF65-F5344CB8AC3E}">
        <p14:creationId xmlns:p14="http://schemas.microsoft.com/office/powerpoint/2010/main" val="20205179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05CE9B7-BDC0-655F-778E-2CC16D59A3AB}"/>
              </a:ext>
            </a:extLst>
          </p:cNvPr>
          <p:cNvSpPr>
            <a:spLocks noGrp="1"/>
          </p:cNvSpPr>
          <p:nvPr>
            <p:ph type="title"/>
          </p:nvPr>
        </p:nvSpPr>
        <p:spPr/>
        <p:txBody>
          <a:bodyPr/>
          <a:lstStyle/>
          <a:p>
            <a:r>
              <a:rPr lang="en-US" dirty="0"/>
              <a:t>Responding to a Report</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701705"/>
            <a:ext cx="11555506" cy="4486275"/>
          </a:xfrm>
        </p:spPr>
        <p:txBody>
          <a:bodyPr>
            <a:normAutofit/>
          </a:bodyPr>
          <a:lstStyle/>
          <a:p>
            <a:pPr>
              <a:lnSpc>
                <a:spcPct val="100000"/>
              </a:lnSpc>
            </a:pPr>
            <a:r>
              <a:rPr lang="en-US" sz="3200" dirty="0"/>
              <a:t>Response must treat complainant and respondent equitably by </a:t>
            </a:r>
          </a:p>
          <a:p>
            <a:pPr lvl="1">
              <a:lnSpc>
                <a:spcPct val="100000"/>
              </a:lnSpc>
            </a:pPr>
            <a:r>
              <a:rPr lang="en-US" sz="2800" dirty="0"/>
              <a:t>Offering supportive measures to a complainant (with or without formal complaint)</a:t>
            </a:r>
          </a:p>
          <a:p>
            <a:pPr lvl="1">
              <a:lnSpc>
                <a:spcPct val="100000"/>
              </a:lnSpc>
            </a:pPr>
            <a:r>
              <a:rPr lang="en-US" sz="2800" dirty="0"/>
              <a:t>Following a grievance process that complies with the regulations before imposing any disciplinary sanctions or other actions that are not supportive measures against a respondent </a:t>
            </a:r>
          </a:p>
          <a:p>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87</a:t>
            </a:fld>
            <a:endParaRPr lang="en-US"/>
          </a:p>
        </p:txBody>
      </p:sp>
    </p:spTree>
    <p:extLst>
      <p:ext uri="{BB962C8B-B14F-4D97-AF65-F5344CB8AC3E}">
        <p14:creationId xmlns:p14="http://schemas.microsoft.com/office/powerpoint/2010/main" val="12000994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92D1C-81AF-C54E-C023-401019B3C262}"/>
              </a:ext>
            </a:extLst>
          </p:cNvPr>
          <p:cNvSpPr>
            <a:spLocks noGrp="1"/>
          </p:cNvSpPr>
          <p:nvPr>
            <p:ph type="title"/>
          </p:nvPr>
        </p:nvSpPr>
        <p:spPr/>
        <p:txBody>
          <a:bodyPr/>
          <a:lstStyle/>
          <a:p>
            <a:r>
              <a:rPr lang="en-US" dirty="0"/>
              <a:t>Responding to a Report</a:t>
            </a:r>
          </a:p>
        </p:txBody>
      </p:sp>
      <p:sp>
        <p:nvSpPr>
          <p:cNvPr id="3" name="Content Placeholder 2">
            <a:extLst>
              <a:ext uri="{FF2B5EF4-FFF2-40B4-BE49-F238E27FC236}">
                <a16:creationId xmlns:a16="http://schemas.microsoft.com/office/drawing/2014/main" id="{4A41C020-1496-6C2C-56F4-224E517C8D3A}"/>
              </a:ext>
            </a:extLst>
          </p:cNvPr>
          <p:cNvSpPr>
            <a:spLocks noGrp="1"/>
          </p:cNvSpPr>
          <p:nvPr>
            <p:ph idx="1"/>
          </p:nvPr>
        </p:nvSpPr>
        <p:spPr>
          <a:xfrm>
            <a:off x="318247" y="1690688"/>
            <a:ext cx="8812306" cy="4665661"/>
          </a:xfrm>
        </p:spPr>
        <p:txBody>
          <a:bodyPr>
            <a:normAutofit lnSpcReduction="10000"/>
          </a:bodyPr>
          <a:lstStyle/>
          <a:p>
            <a:pPr>
              <a:lnSpc>
                <a:spcPct val="100000"/>
              </a:lnSpc>
            </a:pPr>
            <a:r>
              <a:rPr lang="en-US" sz="3200" dirty="0"/>
              <a:t>Title IX Coordinator must promptly contact complainant (with or without formal complaint)</a:t>
            </a:r>
          </a:p>
          <a:p>
            <a:pPr lvl="1">
              <a:lnSpc>
                <a:spcPct val="100000"/>
              </a:lnSpc>
            </a:pPr>
            <a:r>
              <a:rPr lang="en-US" dirty="0"/>
              <a:t>Inform complainant of the availability of supportive/interim measures with or without the filing of a formal complaint</a:t>
            </a:r>
          </a:p>
          <a:p>
            <a:pPr lvl="1">
              <a:lnSpc>
                <a:spcPct val="100000"/>
              </a:lnSpc>
            </a:pPr>
            <a:r>
              <a:rPr lang="en-US" dirty="0"/>
              <a:t>Consider complainant’s wishes with respect to supportive measures</a:t>
            </a:r>
          </a:p>
          <a:p>
            <a:pPr lvl="1">
              <a:lnSpc>
                <a:spcPct val="100000"/>
              </a:lnSpc>
            </a:pPr>
            <a:r>
              <a:rPr lang="en-US" dirty="0"/>
              <a:t>Explain the process for filing a formal complaint </a:t>
            </a:r>
          </a:p>
          <a:p>
            <a:pPr lvl="1">
              <a:lnSpc>
                <a:spcPct val="100000"/>
              </a:lnSpc>
            </a:pPr>
            <a:r>
              <a:rPr lang="en-US" dirty="0"/>
              <a:t>Notify complainant of right to report to law enforcement and offer help with report (VAWA)</a:t>
            </a:r>
            <a:endParaRPr lang="en-US" sz="2800" dirty="0"/>
          </a:p>
          <a:p>
            <a:pPr lvl="1">
              <a:lnSpc>
                <a:spcPct val="100000"/>
              </a:lnSpc>
            </a:pPr>
            <a:r>
              <a:rPr lang="en-US" dirty="0"/>
              <a:t>Provide complainant with written notification of rights (VAWA)</a:t>
            </a:r>
          </a:p>
          <a:p>
            <a:endParaRPr lang="en-US" dirty="0"/>
          </a:p>
        </p:txBody>
      </p:sp>
      <p:sp>
        <p:nvSpPr>
          <p:cNvPr id="4" name="Slide Number Placeholder 3">
            <a:extLst>
              <a:ext uri="{FF2B5EF4-FFF2-40B4-BE49-F238E27FC236}">
                <a16:creationId xmlns:a16="http://schemas.microsoft.com/office/drawing/2014/main" id="{5C61E1FB-9B39-A18E-0447-055B9B444FD1}"/>
              </a:ext>
            </a:extLst>
          </p:cNvPr>
          <p:cNvSpPr>
            <a:spLocks noGrp="1"/>
          </p:cNvSpPr>
          <p:nvPr>
            <p:ph type="sldNum" sz="quarter" idx="12"/>
          </p:nvPr>
        </p:nvSpPr>
        <p:spPr/>
        <p:txBody>
          <a:bodyPr/>
          <a:lstStyle/>
          <a:p>
            <a:fld id="{7C128671-D032-469D-8723-87B14E1C74F3}" type="slidenum">
              <a:rPr lang="en-US" smtClean="0"/>
              <a:t>88</a:t>
            </a:fld>
            <a:endParaRPr lang="en-US"/>
          </a:p>
        </p:txBody>
      </p:sp>
      <p:pic>
        <p:nvPicPr>
          <p:cNvPr id="5" name="Picture 2">
            <a:extLst>
              <a:ext uri="{FF2B5EF4-FFF2-40B4-BE49-F238E27FC236}">
                <a16:creationId xmlns:a16="http://schemas.microsoft.com/office/drawing/2014/main" id="{F889D591-1DA1-FF99-C5C9-B632CF14D1E2}"/>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97197" y="4803489"/>
            <a:ext cx="2636227" cy="1325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771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522FF-7E41-FC3D-EC9C-0D23AF5B57C5}"/>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2313395E-DED3-4BD5-7916-669DD6A1CC23}"/>
              </a:ext>
            </a:extLst>
          </p:cNvPr>
          <p:cNvSpPr>
            <a:spLocks noGrp="1"/>
          </p:cNvSpPr>
          <p:nvPr>
            <p:ph idx="1"/>
          </p:nvPr>
        </p:nvSpPr>
        <p:spPr>
          <a:noFill/>
        </p:spPr>
        <p:txBody>
          <a:bodyPr>
            <a:normAutofit fontScale="85000" lnSpcReduction="20000"/>
          </a:bodyPr>
          <a:lstStyle/>
          <a:p>
            <a:r>
              <a:rPr lang="en-US" dirty="0"/>
              <a:t>You meet with Francesca and Georgia. They tell you that Coach Jackie acts like she is “one of the girls” and says things like, “look how good your butt looks in that spandex,” and “the boys are probably head over heels for you,” to the players on the team. Francesca says that on the bus to a game, Coach Jackie told Francesca and another player about a recent date she went on during which her date “felt her up” in the Uber to the restaurant. Francesca says that Coach Jackie also showed them a picture of her date with his shirt off. Francesca tells you that she felt really uncomfortable during the conversation. Georgia says that during practice the other day, when they were working on passing form, Coach Jackie came up behind her and wrapped her arms around her torso. Georgia says that though Coach Jackie was supposedly helping fix her form, she thought it was unnecessary for Coach Jackie to touch her. Georgia says that Coach Jackie also put her hands around the waist of another player when telling the player she needed to get lower on her digs, which Georgia thought was weird. Francesca says that she saw Coach Jackie touch Georgia and the other player and thought it was super inappropriate at the time.</a:t>
            </a:r>
          </a:p>
        </p:txBody>
      </p:sp>
      <p:sp>
        <p:nvSpPr>
          <p:cNvPr id="4" name="Slide Number Placeholder 3">
            <a:extLst>
              <a:ext uri="{FF2B5EF4-FFF2-40B4-BE49-F238E27FC236}">
                <a16:creationId xmlns:a16="http://schemas.microsoft.com/office/drawing/2014/main" id="{9BDE4889-33DA-52D7-9346-48FB6496684E}"/>
              </a:ext>
            </a:extLst>
          </p:cNvPr>
          <p:cNvSpPr>
            <a:spLocks noGrp="1"/>
          </p:cNvSpPr>
          <p:nvPr>
            <p:ph type="sldNum" sz="quarter" idx="12"/>
          </p:nvPr>
        </p:nvSpPr>
        <p:spPr/>
        <p:txBody>
          <a:bodyPr/>
          <a:lstStyle/>
          <a:p>
            <a:fld id="{7C128671-D032-469D-8723-87B14E1C74F3}" type="slidenum">
              <a:rPr lang="en-US" smtClean="0"/>
              <a:t>89</a:t>
            </a:fld>
            <a:endParaRPr lang="en-US"/>
          </a:p>
        </p:txBody>
      </p:sp>
    </p:spTree>
    <p:extLst>
      <p:ext uri="{BB962C8B-B14F-4D97-AF65-F5344CB8AC3E}">
        <p14:creationId xmlns:p14="http://schemas.microsoft.com/office/powerpoint/2010/main" val="2176942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F61D6-8911-21FC-CDA7-43963E55BCD3}"/>
              </a:ext>
            </a:extLst>
          </p:cNvPr>
          <p:cNvSpPr>
            <a:spLocks noGrp="1"/>
          </p:cNvSpPr>
          <p:nvPr>
            <p:ph type="title"/>
          </p:nvPr>
        </p:nvSpPr>
        <p:spPr/>
        <p:txBody>
          <a:bodyPr/>
          <a:lstStyle/>
          <a:p>
            <a:r>
              <a:rPr lang="en-US" dirty="0"/>
              <a:t>Discrimination “on the Basis of Sex”</a:t>
            </a:r>
          </a:p>
        </p:txBody>
      </p:sp>
      <p:sp>
        <p:nvSpPr>
          <p:cNvPr id="3" name="Content Placeholder 2">
            <a:extLst>
              <a:ext uri="{FF2B5EF4-FFF2-40B4-BE49-F238E27FC236}">
                <a16:creationId xmlns:a16="http://schemas.microsoft.com/office/drawing/2014/main" id="{44DB1C4A-FCDD-9794-2ED9-96EAE852EB7E}"/>
              </a:ext>
            </a:extLst>
          </p:cNvPr>
          <p:cNvSpPr>
            <a:spLocks noGrp="1"/>
          </p:cNvSpPr>
          <p:nvPr>
            <p:ph idx="1"/>
          </p:nvPr>
        </p:nvSpPr>
        <p:spPr/>
        <p:txBody>
          <a:bodyPr/>
          <a:lstStyle/>
          <a:p>
            <a:pPr>
              <a:lnSpc>
                <a:spcPct val="100000"/>
              </a:lnSpc>
            </a:pPr>
            <a:r>
              <a:rPr lang="en-US" altLang="en-US" sz="3600" dirty="0"/>
              <a:t>Includes:</a:t>
            </a:r>
          </a:p>
          <a:p>
            <a:pPr lvl="1">
              <a:lnSpc>
                <a:spcPct val="100000"/>
              </a:lnSpc>
            </a:pPr>
            <a:r>
              <a:rPr lang="en-US" altLang="en-US" sz="3200" dirty="0"/>
              <a:t>Sexual harassment</a:t>
            </a:r>
          </a:p>
          <a:p>
            <a:pPr lvl="1">
              <a:lnSpc>
                <a:spcPct val="100000"/>
              </a:lnSpc>
            </a:pPr>
            <a:r>
              <a:rPr lang="en-US" altLang="en-US" sz="3200" dirty="0"/>
              <a:t>Differential treatment</a:t>
            </a:r>
          </a:p>
          <a:p>
            <a:pPr marL="0" indent="0">
              <a:buNone/>
            </a:pPr>
            <a:endParaRPr lang="en-US" dirty="0"/>
          </a:p>
        </p:txBody>
      </p:sp>
      <p:sp>
        <p:nvSpPr>
          <p:cNvPr id="4" name="Slide Number Placeholder 3">
            <a:extLst>
              <a:ext uri="{FF2B5EF4-FFF2-40B4-BE49-F238E27FC236}">
                <a16:creationId xmlns:a16="http://schemas.microsoft.com/office/drawing/2014/main" id="{DECF7761-D018-DF40-4D53-DA89D4034E0B}"/>
              </a:ext>
            </a:extLst>
          </p:cNvPr>
          <p:cNvSpPr>
            <a:spLocks noGrp="1"/>
          </p:cNvSpPr>
          <p:nvPr>
            <p:ph type="sldNum" sz="quarter" idx="12"/>
          </p:nvPr>
        </p:nvSpPr>
        <p:spPr/>
        <p:txBody>
          <a:bodyPr/>
          <a:lstStyle/>
          <a:p>
            <a:fld id="{7C128671-D032-469D-8723-87B14E1C74F3}" type="slidenum">
              <a:rPr lang="en-US" smtClean="0"/>
              <a:t>9</a:t>
            </a:fld>
            <a:endParaRPr lang="en-US"/>
          </a:p>
        </p:txBody>
      </p:sp>
    </p:spTree>
    <p:extLst>
      <p:ext uri="{BB962C8B-B14F-4D97-AF65-F5344CB8AC3E}">
        <p14:creationId xmlns:p14="http://schemas.microsoft.com/office/powerpoint/2010/main" val="41101843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90983-3EAA-2408-36BE-B0130AF159EC}"/>
              </a:ext>
            </a:extLst>
          </p:cNvPr>
          <p:cNvSpPr>
            <a:spLocks noGrp="1"/>
          </p:cNvSpPr>
          <p:nvPr>
            <p:ph type="title"/>
          </p:nvPr>
        </p:nvSpPr>
        <p:spPr/>
        <p:txBody>
          <a:bodyPr/>
          <a:lstStyle/>
          <a:p>
            <a:r>
              <a:rPr lang="en-US" dirty="0"/>
              <a:t>Case Study: Coach Jackie</a:t>
            </a:r>
          </a:p>
        </p:txBody>
      </p:sp>
      <p:sp>
        <p:nvSpPr>
          <p:cNvPr id="3" name="Content Placeholder 2">
            <a:extLst>
              <a:ext uri="{FF2B5EF4-FFF2-40B4-BE49-F238E27FC236}">
                <a16:creationId xmlns:a16="http://schemas.microsoft.com/office/drawing/2014/main" id="{0156826B-3289-6A5D-B0DA-25FAA59953BF}"/>
              </a:ext>
            </a:extLst>
          </p:cNvPr>
          <p:cNvSpPr>
            <a:spLocks noGrp="1"/>
          </p:cNvSpPr>
          <p:nvPr>
            <p:ph idx="1"/>
          </p:nvPr>
        </p:nvSpPr>
        <p:spPr>
          <a:noFill/>
        </p:spPr>
        <p:txBody>
          <a:bodyPr/>
          <a:lstStyle/>
          <a:p>
            <a:r>
              <a:rPr lang="en-US" dirty="0"/>
              <a:t>Francesca and Georgia are each hesitant to submit a formal complaint. They say that they love playing volleyball and are worried that Coach Jackie will treat them differently and that it will affect team dynamics. They ask if there is any way they can submit their complaints anonymously, so Coach Jackie doesn’t know who reported her. </a:t>
            </a:r>
          </a:p>
          <a:p>
            <a:r>
              <a:rPr lang="en-US" dirty="0"/>
              <a:t>How do you respond?</a:t>
            </a:r>
          </a:p>
        </p:txBody>
      </p:sp>
      <p:sp>
        <p:nvSpPr>
          <p:cNvPr id="4" name="Slide Number Placeholder 3">
            <a:extLst>
              <a:ext uri="{FF2B5EF4-FFF2-40B4-BE49-F238E27FC236}">
                <a16:creationId xmlns:a16="http://schemas.microsoft.com/office/drawing/2014/main" id="{FA59C8C0-835A-735B-A74E-D26069B9D5DF}"/>
              </a:ext>
            </a:extLst>
          </p:cNvPr>
          <p:cNvSpPr>
            <a:spLocks noGrp="1"/>
          </p:cNvSpPr>
          <p:nvPr>
            <p:ph type="sldNum" sz="quarter" idx="12"/>
          </p:nvPr>
        </p:nvSpPr>
        <p:spPr/>
        <p:txBody>
          <a:bodyPr/>
          <a:lstStyle/>
          <a:p>
            <a:fld id="{7C128671-D032-469D-8723-87B14E1C74F3}" type="slidenum">
              <a:rPr lang="en-US" smtClean="0"/>
              <a:t>90</a:t>
            </a:fld>
            <a:endParaRPr lang="en-US"/>
          </a:p>
        </p:txBody>
      </p:sp>
    </p:spTree>
    <p:extLst>
      <p:ext uri="{BB962C8B-B14F-4D97-AF65-F5344CB8AC3E}">
        <p14:creationId xmlns:p14="http://schemas.microsoft.com/office/powerpoint/2010/main" val="7531725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365127"/>
            <a:ext cx="11555507" cy="1325563"/>
          </a:xfrm>
          <a:noFill/>
        </p:spPr>
        <p:txBody>
          <a:bodyPr>
            <a:normAutofit/>
          </a:bodyPr>
          <a:lstStyle/>
          <a:p>
            <a:r>
              <a:rPr lang="en-US" dirty="0"/>
              <a:t>Responding to a Report—Requests for Confidentiality or No Action</a:t>
            </a:r>
          </a:p>
        </p:txBody>
      </p:sp>
      <p:sp>
        <p:nvSpPr>
          <p:cNvPr id="3" name="Content Placeholder 2"/>
          <p:cNvSpPr>
            <a:spLocks noGrp="1"/>
          </p:cNvSpPr>
          <p:nvPr>
            <p:ph idx="1"/>
          </p:nvPr>
        </p:nvSpPr>
        <p:spPr>
          <a:xfrm>
            <a:off x="318247" y="1690688"/>
            <a:ext cx="11555507" cy="5030788"/>
          </a:xfrm>
          <a:noFill/>
        </p:spPr>
        <p:txBody>
          <a:bodyPr>
            <a:normAutofit lnSpcReduction="10000"/>
          </a:bodyPr>
          <a:lstStyle/>
          <a:p>
            <a:r>
              <a:rPr lang="en-US" sz="3200" dirty="0"/>
              <a:t>Recommended Approach:</a:t>
            </a:r>
          </a:p>
          <a:p>
            <a:pPr lvl="1"/>
            <a:r>
              <a:rPr lang="en-US" sz="2800" dirty="0"/>
              <a:t>Factors to consider</a:t>
            </a:r>
          </a:p>
          <a:p>
            <a:pPr lvl="2"/>
            <a:r>
              <a:rPr lang="en-US" sz="2800" dirty="0"/>
              <a:t>Seriousness of the alleged harassment</a:t>
            </a:r>
          </a:p>
          <a:p>
            <a:pPr lvl="2"/>
            <a:r>
              <a:rPr lang="en-US" sz="2800" dirty="0"/>
              <a:t>Increased risk of additional misconduct by the alleged perpetrator</a:t>
            </a:r>
          </a:p>
          <a:p>
            <a:pPr lvl="3"/>
            <a:r>
              <a:rPr lang="en-US" sz="2400" dirty="0"/>
              <a:t>Other complaints about the same alleged perpetrator</a:t>
            </a:r>
          </a:p>
          <a:p>
            <a:pPr lvl="3"/>
            <a:r>
              <a:rPr lang="en-US" sz="2400" dirty="0"/>
              <a:t>History of violence from arrests/records from prior school</a:t>
            </a:r>
          </a:p>
          <a:p>
            <a:pPr lvl="3"/>
            <a:r>
              <a:rPr lang="en-US" sz="2400" dirty="0"/>
              <a:t>Alleged perpetrator threatened further misconduct</a:t>
            </a:r>
            <a:endParaRPr lang="en-US" sz="2400" strike="sngStrike" dirty="0"/>
          </a:p>
          <a:p>
            <a:pPr lvl="2"/>
            <a:r>
              <a:rPr lang="en-US" sz="2800" dirty="0"/>
              <a:t>Increased risk of additional misconduct under similar circumstances</a:t>
            </a:r>
          </a:p>
          <a:p>
            <a:pPr lvl="3"/>
            <a:r>
              <a:rPr lang="en-US" sz="2400" dirty="0"/>
              <a:t>Pattern of perpetration at a given location or with a certain group</a:t>
            </a:r>
          </a:p>
          <a:p>
            <a:pPr lvl="2"/>
            <a:r>
              <a:rPr lang="en-US" sz="2800" dirty="0"/>
              <a:t>Whether sexual violence was perpetrated with a weapon</a:t>
            </a:r>
          </a:p>
          <a:p>
            <a:pPr lvl="2"/>
            <a:r>
              <a:rPr lang="en-US" sz="2800" dirty="0"/>
              <a:t>Age of the complainant</a:t>
            </a:r>
          </a:p>
        </p:txBody>
      </p:sp>
      <p:sp>
        <p:nvSpPr>
          <p:cNvPr id="4" name="Slide Number Placeholder 3"/>
          <p:cNvSpPr>
            <a:spLocks noGrp="1"/>
          </p:cNvSpPr>
          <p:nvPr>
            <p:ph type="sldNum" sz="quarter" idx="12"/>
          </p:nvPr>
        </p:nvSpPr>
        <p:spPr>
          <a:xfrm>
            <a:off x="9130553" y="6356351"/>
            <a:ext cx="2743200" cy="365125"/>
          </a:xfrm>
        </p:spPr>
        <p:txBody>
          <a:bodyPr/>
          <a:lstStyle/>
          <a:p>
            <a:fld id="{673B3791-6F44-4A52-AF9E-B67D299A9E14}" type="slidenum">
              <a:rPr lang="en-US" smtClean="0"/>
              <a:pPr/>
              <a:t>91</a:t>
            </a:fld>
            <a:endParaRPr lang="en-US" dirty="0"/>
          </a:p>
        </p:txBody>
      </p:sp>
      <p:pic>
        <p:nvPicPr>
          <p:cNvPr id="2050" name="Picture 2"/>
          <p:cNvPicPr>
            <a:picLocks noChangeAspect="1" noChangeArrowheads="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l="12884" r="20855"/>
          <a:stretch/>
        </p:blipFill>
        <p:spPr bwMode="auto">
          <a:xfrm>
            <a:off x="10502153" y="1060703"/>
            <a:ext cx="1145626" cy="175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01343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A6545-1E2E-50C7-A971-A3CAD9AAC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1B0176-9B8D-BE95-D40B-BCE9493202FD}"/>
              </a:ext>
            </a:extLst>
          </p:cNvPr>
          <p:cNvSpPr>
            <a:spLocks noGrp="1"/>
          </p:cNvSpPr>
          <p:nvPr>
            <p:ph type="title"/>
          </p:nvPr>
        </p:nvSpPr>
        <p:spPr/>
        <p:txBody>
          <a:bodyPr/>
          <a:lstStyle/>
          <a:p>
            <a:r>
              <a:rPr lang="en-US" dirty="0"/>
              <a:t>Responding to a Report—Requests for Confidentiality or No Action</a:t>
            </a:r>
          </a:p>
        </p:txBody>
      </p:sp>
      <p:sp>
        <p:nvSpPr>
          <p:cNvPr id="3" name="Content Placeholder 2">
            <a:extLst>
              <a:ext uri="{FF2B5EF4-FFF2-40B4-BE49-F238E27FC236}">
                <a16:creationId xmlns:a16="http://schemas.microsoft.com/office/drawing/2014/main" id="{A740D22B-DFA3-53DF-3634-DCCEFE7EF80D}"/>
              </a:ext>
            </a:extLst>
          </p:cNvPr>
          <p:cNvSpPr>
            <a:spLocks noGrp="1"/>
          </p:cNvSpPr>
          <p:nvPr>
            <p:ph idx="1"/>
          </p:nvPr>
        </p:nvSpPr>
        <p:spPr/>
        <p:txBody>
          <a:bodyPr>
            <a:normAutofit fontScale="92500" lnSpcReduction="20000"/>
          </a:bodyPr>
          <a:lstStyle/>
          <a:p>
            <a:pPr>
              <a:lnSpc>
                <a:spcPct val="110000"/>
              </a:lnSpc>
            </a:pPr>
            <a:r>
              <a:rPr lang="en-US" sz="3600" dirty="0"/>
              <a:t>Recommended Approach:</a:t>
            </a:r>
          </a:p>
          <a:p>
            <a:pPr lvl="1">
              <a:lnSpc>
                <a:spcPct val="110000"/>
              </a:lnSpc>
            </a:pPr>
            <a:r>
              <a:rPr lang="en-US" sz="3200" dirty="0"/>
              <a:t>Factors to consider (cont.)</a:t>
            </a:r>
          </a:p>
          <a:p>
            <a:pPr lvl="2">
              <a:lnSpc>
                <a:spcPct val="110000"/>
              </a:lnSpc>
            </a:pPr>
            <a:r>
              <a:rPr lang="en-US" sz="2800" dirty="0"/>
              <a:t>Whether school has other means to obtain evidence (security footage, eyewitness or physical evidence)</a:t>
            </a:r>
          </a:p>
          <a:p>
            <a:pPr lvl="3">
              <a:lnSpc>
                <a:spcPct val="110000"/>
              </a:lnSpc>
            </a:pPr>
            <a:r>
              <a:rPr lang="en-US" sz="2400" dirty="0"/>
              <a:t>Notice will still need to identify parties involved</a:t>
            </a:r>
          </a:p>
          <a:p>
            <a:pPr lvl="2">
              <a:lnSpc>
                <a:spcPct val="110000"/>
              </a:lnSpc>
            </a:pPr>
            <a:r>
              <a:rPr lang="en-US" sz="2800" dirty="0"/>
              <a:t>Rights of the respondent to receive information about the complainant and the allegations if a formal proceeding with sanctions may result</a:t>
            </a:r>
          </a:p>
          <a:p>
            <a:pPr lvl="2">
              <a:lnSpc>
                <a:spcPct val="110000"/>
              </a:lnSpc>
            </a:pPr>
            <a:r>
              <a:rPr lang="en-US" sz="2800" dirty="0"/>
              <a:t>Whether the report alleges sexual harassment by an employee against a student</a:t>
            </a:r>
          </a:p>
          <a:p>
            <a:pPr lvl="2">
              <a:lnSpc>
                <a:spcPct val="110000"/>
              </a:lnSpc>
            </a:pPr>
            <a:r>
              <a:rPr lang="en-US" sz="2800" dirty="0"/>
              <a:t>Whether the respondent is in a position of authority</a:t>
            </a:r>
          </a:p>
        </p:txBody>
      </p:sp>
      <p:sp>
        <p:nvSpPr>
          <p:cNvPr id="4" name="Slide Number Placeholder 3">
            <a:extLst>
              <a:ext uri="{FF2B5EF4-FFF2-40B4-BE49-F238E27FC236}">
                <a16:creationId xmlns:a16="http://schemas.microsoft.com/office/drawing/2014/main" id="{732BFD87-AA5C-7258-6175-B7644FE8E107}"/>
              </a:ext>
            </a:extLst>
          </p:cNvPr>
          <p:cNvSpPr>
            <a:spLocks noGrp="1"/>
          </p:cNvSpPr>
          <p:nvPr>
            <p:ph type="sldNum" sz="quarter" idx="12"/>
          </p:nvPr>
        </p:nvSpPr>
        <p:spPr/>
        <p:txBody>
          <a:bodyPr/>
          <a:lstStyle/>
          <a:p>
            <a:fld id="{7C128671-D032-469D-8723-87B14E1C74F3}" type="slidenum">
              <a:rPr lang="en-US" smtClean="0"/>
              <a:t>92</a:t>
            </a:fld>
            <a:endParaRPr lang="en-US"/>
          </a:p>
        </p:txBody>
      </p:sp>
    </p:spTree>
    <p:extLst>
      <p:ext uri="{BB962C8B-B14F-4D97-AF65-F5344CB8AC3E}">
        <p14:creationId xmlns:p14="http://schemas.microsoft.com/office/powerpoint/2010/main" val="41536199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64FA-1AF7-412A-4B51-36B8281E0A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491A98-A7E0-C5D8-B967-7FD0C2915F9A}"/>
              </a:ext>
            </a:extLst>
          </p:cNvPr>
          <p:cNvSpPr>
            <a:spLocks noGrp="1"/>
          </p:cNvSpPr>
          <p:nvPr>
            <p:ph type="title"/>
          </p:nvPr>
        </p:nvSpPr>
        <p:spPr/>
        <p:txBody>
          <a:bodyPr/>
          <a:lstStyle/>
          <a:p>
            <a:r>
              <a:rPr lang="en-US" dirty="0"/>
              <a:t>Responding to a Report—Requests for Confidentiality or No Action</a:t>
            </a:r>
          </a:p>
        </p:txBody>
      </p:sp>
      <p:sp>
        <p:nvSpPr>
          <p:cNvPr id="3" name="Content Placeholder 2">
            <a:extLst>
              <a:ext uri="{FF2B5EF4-FFF2-40B4-BE49-F238E27FC236}">
                <a16:creationId xmlns:a16="http://schemas.microsoft.com/office/drawing/2014/main" id="{9B6141D8-A1DB-FCF8-787D-49C485B88790}"/>
              </a:ext>
            </a:extLst>
          </p:cNvPr>
          <p:cNvSpPr>
            <a:spLocks noGrp="1"/>
          </p:cNvSpPr>
          <p:nvPr>
            <p:ph idx="1"/>
          </p:nvPr>
        </p:nvSpPr>
        <p:spPr/>
        <p:txBody>
          <a:bodyPr/>
          <a:lstStyle/>
          <a:p>
            <a:pPr>
              <a:lnSpc>
                <a:spcPct val="100000"/>
              </a:lnSpc>
            </a:pPr>
            <a:r>
              <a:rPr lang="en-US" sz="3200" dirty="0"/>
              <a:t>Recommended Approach:</a:t>
            </a:r>
          </a:p>
          <a:p>
            <a:pPr lvl="1">
              <a:lnSpc>
                <a:spcPct val="100000"/>
              </a:lnSpc>
            </a:pPr>
            <a:r>
              <a:rPr lang="en-US" sz="2800" dirty="0"/>
              <a:t>If the school determines it </a:t>
            </a:r>
            <a:r>
              <a:rPr lang="en-US" sz="2800" i="1" dirty="0"/>
              <a:t>can </a:t>
            </a:r>
            <a:r>
              <a:rPr lang="en-US" sz="2800" dirty="0"/>
              <a:t>honor the request for confidentiality/no action</a:t>
            </a:r>
          </a:p>
          <a:p>
            <a:pPr lvl="2">
              <a:lnSpc>
                <a:spcPct val="100000"/>
              </a:lnSpc>
            </a:pPr>
            <a:r>
              <a:rPr lang="en-US" sz="2400" dirty="0"/>
              <a:t>Continue to offer supportive measures</a:t>
            </a:r>
          </a:p>
          <a:p>
            <a:pPr lvl="1">
              <a:lnSpc>
                <a:spcPct val="100000"/>
              </a:lnSpc>
            </a:pPr>
            <a:r>
              <a:rPr lang="en-US" sz="2800" dirty="0"/>
              <a:t>If the school determines it </a:t>
            </a:r>
            <a:r>
              <a:rPr lang="en-US" sz="2800" i="1" dirty="0"/>
              <a:t>cannot </a:t>
            </a:r>
            <a:r>
              <a:rPr lang="en-US" sz="2800" dirty="0"/>
              <a:t>honor the request for confidentiality/no action</a:t>
            </a:r>
          </a:p>
          <a:p>
            <a:pPr lvl="2">
              <a:lnSpc>
                <a:spcPct val="100000"/>
              </a:lnSpc>
            </a:pPr>
            <a:r>
              <a:rPr lang="en-US" sz="2400" dirty="0"/>
              <a:t>Inform the complainant prior to proceeding                                                                      </a:t>
            </a:r>
          </a:p>
          <a:p>
            <a:pPr lvl="2">
              <a:lnSpc>
                <a:spcPct val="100000"/>
              </a:lnSpc>
            </a:pPr>
            <a:r>
              <a:rPr lang="en-US" sz="2400" dirty="0"/>
              <a:t>Continue to offer supportive measures</a:t>
            </a:r>
          </a:p>
          <a:p>
            <a:pPr lvl="2">
              <a:lnSpc>
                <a:spcPct val="100000"/>
              </a:lnSpc>
            </a:pPr>
            <a:r>
              <a:rPr lang="en-US" sz="2400" dirty="0"/>
              <a:t>Title IX Coordinator signs formal complaint and begins process</a:t>
            </a:r>
            <a:endParaRPr lang="en-US" sz="2400" strike="sngStrike" dirty="0"/>
          </a:p>
          <a:p>
            <a:endParaRPr lang="en-US" dirty="0"/>
          </a:p>
        </p:txBody>
      </p:sp>
      <p:sp>
        <p:nvSpPr>
          <p:cNvPr id="4" name="Slide Number Placeholder 3">
            <a:extLst>
              <a:ext uri="{FF2B5EF4-FFF2-40B4-BE49-F238E27FC236}">
                <a16:creationId xmlns:a16="http://schemas.microsoft.com/office/drawing/2014/main" id="{61A6205E-EE5F-073D-AFC3-8FF0E6906FF1}"/>
              </a:ext>
            </a:extLst>
          </p:cNvPr>
          <p:cNvSpPr>
            <a:spLocks noGrp="1"/>
          </p:cNvSpPr>
          <p:nvPr>
            <p:ph type="sldNum" sz="quarter" idx="12"/>
          </p:nvPr>
        </p:nvSpPr>
        <p:spPr/>
        <p:txBody>
          <a:bodyPr/>
          <a:lstStyle/>
          <a:p>
            <a:fld id="{7C128671-D032-469D-8723-87B14E1C74F3}" type="slidenum">
              <a:rPr lang="en-US" smtClean="0"/>
              <a:t>93</a:t>
            </a:fld>
            <a:endParaRPr lang="en-US"/>
          </a:p>
        </p:txBody>
      </p:sp>
    </p:spTree>
    <p:extLst>
      <p:ext uri="{BB962C8B-B14F-4D97-AF65-F5344CB8AC3E}">
        <p14:creationId xmlns:p14="http://schemas.microsoft.com/office/powerpoint/2010/main" val="14998301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A4AC4-DD21-02CE-4AC2-50F118BB4A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DB2844-21F3-091B-2949-70E7B26AAD16}"/>
              </a:ext>
            </a:extLst>
          </p:cNvPr>
          <p:cNvSpPr>
            <a:spLocks noGrp="1"/>
          </p:cNvSpPr>
          <p:nvPr>
            <p:ph type="title"/>
          </p:nvPr>
        </p:nvSpPr>
        <p:spPr/>
        <p:txBody>
          <a:bodyPr/>
          <a:lstStyle/>
          <a:p>
            <a:r>
              <a:rPr lang="en-US" dirty="0"/>
              <a:t>Case Study: Haddie/Damian</a:t>
            </a:r>
          </a:p>
        </p:txBody>
      </p:sp>
      <p:sp>
        <p:nvSpPr>
          <p:cNvPr id="3" name="Content Placeholder 2">
            <a:extLst>
              <a:ext uri="{FF2B5EF4-FFF2-40B4-BE49-F238E27FC236}">
                <a16:creationId xmlns:a16="http://schemas.microsoft.com/office/drawing/2014/main" id="{56953040-7E7E-91D0-010E-BB666A3F96D0}"/>
              </a:ext>
            </a:extLst>
          </p:cNvPr>
          <p:cNvSpPr>
            <a:spLocks noGrp="1"/>
          </p:cNvSpPr>
          <p:nvPr>
            <p:ph idx="1"/>
          </p:nvPr>
        </p:nvSpPr>
        <p:spPr>
          <a:noFill/>
        </p:spPr>
        <p:txBody>
          <a:bodyPr>
            <a:normAutofit lnSpcReduction="10000"/>
          </a:bodyPr>
          <a:lstStyle/>
          <a:p>
            <a:r>
              <a:rPr lang="en-US" dirty="0"/>
              <a:t>On Wednesday morning, May 6, you receive an email from Haddie </a:t>
            </a:r>
            <a:r>
              <a:rPr lang="en-US" dirty="0" err="1"/>
              <a:t>Haderson</a:t>
            </a:r>
            <a:r>
              <a:rPr lang="en-US" dirty="0"/>
              <a:t> asking if she can meet with you to report a sexual assault. </a:t>
            </a:r>
          </a:p>
          <a:p>
            <a:r>
              <a:rPr lang="en-US" dirty="0"/>
              <a:t>You set up a meeting in your office for later that day. Haddie tells you that over the weekend she had two sexual encounters with another student, Damian, whom she’s been on a few dates with. Haddie says that in one of the incidents Damian pressured her into “doing stuff.” Haddie says that the next night they went to a party together and she got really drunk. Haddie says they ended up having sex, but she doesn’t remember much of what happened and thinks she was too drunk to consent. Haddie says she cut off contact with Damian but doesn’t want him to do this to anyone else. </a:t>
            </a:r>
          </a:p>
          <a:p>
            <a:r>
              <a:rPr lang="en-US" dirty="0"/>
              <a:t>What should you do next?</a:t>
            </a:r>
          </a:p>
        </p:txBody>
      </p:sp>
      <p:sp>
        <p:nvSpPr>
          <p:cNvPr id="4" name="Slide Number Placeholder 3">
            <a:extLst>
              <a:ext uri="{FF2B5EF4-FFF2-40B4-BE49-F238E27FC236}">
                <a16:creationId xmlns:a16="http://schemas.microsoft.com/office/drawing/2014/main" id="{D343F6C2-F550-0DAE-755C-8C32A1CBD757}"/>
              </a:ext>
            </a:extLst>
          </p:cNvPr>
          <p:cNvSpPr>
            <a:spLocks noGrp="1"/>
          </p:cNvSpPr>
          <p:nvPr>
            <p:ph type="sldNum" sz="quarter" idx="12"/>
          </p:nvPr>
        </p:nvSpPr>
        <p:spPr/>
        <p:txBody>
          <a:bodyPr/>
          <a:lstStyle/>
          <a:p>
            <a:fld id="{7C128671-D032-469D-8723-87B14E1C74F3}" type="slidenum">
              <a:rPr lang="en-US" smtClean="0"/>
              <a:t>94</a:t>
            </a:fld>
            <a:endParaRPr lang="en-US"/>
          </a:p>
        </p:txBody>
      </p:sp>
    </p:spTree>
    <p:extLst>
      <p:ext uri="{BB962C8B-B14F-4D97-AF65-F5344CB8AC3E}">
        <p14:creationId xmlns:p14="http://schemas.microsoft.com/office/powerpoint/2010/main" val="33146049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4B293-EE58-6BE2-21D7-CA8BDED54E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D8705D-AE6B-9792-F276-F979DCEF14FD}"/>
              </a:ext>
            </a:extLst>
          </p:cNvPr>
          <p:cNvSpPr>
            <a:spLocks noGrp="1"/>
          </p:cNvSpPr>
          <p:nvPr>
            <p:ph type="title"/>
          </p:nvPr>
        </p:nvSpPr>
        <p:spPr/>
        <p:txBody>
          <a:bodyPr/>
          <a:lstStyle/>
          <a:p>
            <a:r>
              <a:rPr lang="en-US" dirty="0"/>
              <a:t>Case Study: Haddie/Damian </a:t>
            </a:r>
          </a:p>
        </p:txBody>
      </p:sp>
      <p:sp>
        <p:nvSpPr>
          <p:cNvPr id="3" name="Content Placeholder 2">
            <a:extLst>
              <a:ext uri="{FF2B5EF4-FFF2-40B4-BE49-F238E27FC236}">
                <a16:creationId xmlns:a16="http://schemas.microsoft.com/office/drawing/2014/main" id="{CC6C4696-8C28-6D15-7384-393ECC568B1E}"/>
              </a:ext>
            </a:extLst>
          </p:cNvPr>
          <p:cNvSpPr>
            <a:spLocks noGrp="1"/>
          </p:cNvSpPr>
          <p:nvPr>
            <p:ph idx="1"/>
          </p:nvPr>
        </p:nvSpPr>
        <p:spPr>
          <a:noFill/>
        </p:spPr>
        <p:txBody>
          <a:bodyPr/>
          <a:lstStyle/>
          <a:p>
            <a:r>
              <a:rPr lang="en-US" dirty="0"/>
              <a:t>During your meeting with Haddie, she says the alleged conduct at issue took place in the on-campus residence hall where both she and Damian live. </a:t>
            </a:r>
          </a:p>
          <a:p>
            <a:r>
              <a:rPr lang="en-US" dirty="0"/>
              <a:t>What should you do with this information?</a:t>
            </a:r>
          </a:p>
          <a:p>
            <a:endParaRPr lang="en-US" dirty="0"/>
          </a:p>
        </p:txBody>
      </p:sp>
      <p:sp>
        <p:nvSpPr>
          <p:cNvPr id="4" name="Slide Number Placeholder 3">
            <a:extLst>
              <a:ext uri="{FF2B5EF4-FFF2-40B4-BE49-F238E27FC236}">
                <a16:creationId xmlns:a16="http://schemas.microsoft.com/office/drawing/2014/main" id="{947B50D9-D2D4-BC71-E6AC-02BA6EE5BF60}"/>
              </a:ext>
            </a:extLst>
          </p:cNvPr>
          <p:cNvSpPr>
            <a:spLocks noGrp="1"/>
          </p:cNvSpPr>
          <p:nvPr>
            <p:ph type="sldNum" sz="quarter" idx="12"/>
          </p:nvPr>
        </p:nvSpPr>
        <p:spPr/>
        <p:txBody>
          <a:bodyPr/>
          <a:lstStyle/>
          <a:p>
            <a:fld id="{7C128671-D032-469D-8723-87B14E1C74F3}" type="slidenum">
              <a:rPr lang="en-US" smtClean="0"/>
              <a:t>95</a:t>
            </a:fld>
            <a:endParaRPr lang="en-US" dirty="0"/>
          </a:p>
        </p:txBody>
      </p:sp>
    </p:spTree>
    <p:extLst>
      <p:ext uri="{BB962C8B-B14F-4D97-AF65-F5344CB8AC3E}">
        <p14:creationId xmlns:p14="http://schemas.microsoft.com/office/powerpoint/2010/main" val="32834549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57FE916-300C-0B39-CFA7-9BDA8B8CD5DE}"/>
              </a:ext>
            </a:extLst>
          </p:cNvPr>
          <p:cNvSpPr>
            <a:spLocks noGrp="1"/>
          </p:cNvSpPr>
          <p:nvPr>
            <p:ph type="title"/>
          </p:nvPr>
        </p:nvSpPr>
        <p:spPr/>
        <p:txBody>
          <a:bodyPr/>
          <a:lstStyle/>
          <a:p>
            <a:r>
              <a:rPr lang="en-US" dirty="0"/>
              <a:t>Supportive Measures</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690688"/>
            <a:ext cx="11555506" cy="4486275"/>
          </a:xfrm>
        </p:spPr>
        <p:txBody>
          <a:bodyPr/>
          <a:lstStyle/>
          <a:p>
            <a:pPr marL="342900" lvl="1" indent="-342900">
              <a:defRPr/>
            </a:pPr>
            <a:r>
              <a:rPr lang="en-US" dirty="0"/>
              <a:t>Offered to complainant and respondent</a:t>
            </a:r>
          </a:p>
          <a:p>
            <a:pPr marL="342900" lvl="1" indent="-342900">
              <a:defRPr/>
            </a:pPr>
            <a:r>
              <a:rPr lang="en-US" dirty="0"/>
              <a:t>Must be non-disciplinary, non-punitive</a:t>
            </a:r>
          </a:p>
          <a:p>
            <a:pPr marL="347663" lvl="1" indent="-347663">
              <a:defRPr/>
            </a:pPr>
            <a:r>
              <a:rPr lang="en-US" dirty="0"/>
              <a:t>Must be without fee or charge to the  complainant or respondent</a:t>
            </a:r>
          </a:p>
          <a:p>
            <a:pPr marL="347663" lvl="1" indent="-347663">
              <a:defRPr/>
            </a:pPr>
            <a:r>
              <a:rPr lang="en-US" dirty="0"/>
              <a:t>Available before or after the filing of a formal complaint or where no formal complaint is filed</a:t>
            </a:r>
          </a:p>
          <a:p>
            <a:pPr marL="347663" lvl="1" indent="-347663">
              <a:defRPr/>
            </a:pPr>
            <a:r>
              <a:rPr lang="en-US" dirty="0"/>
              <a:t>Designed to restore or preserve equal access to recipient’s education program or activity without unreasonably burdening the other party</a:t>
            </a:r>
          </a:p>
          <a:p>
            <a:pPr marL="347663" lvl="1" indent="-347663">
              <a:defRPr/>
            </a:pPr>
            <a:r>
              <a:rPr lang="en-US" dirty="0"/>
              <a:t>Including measures designed to protect safety </a:t>
            </a:r>
            <a:r>
              <a:rPr lang="en-US" u="sng" dirty="0"/>
              <a:t>of all parties</a:t>
            </a:r>
            <a:r>
              <a:rPr lang="en-US" dirty="0"/>
              <a:t> or the educational environment, or deter sexual harassment</a:t>
            </a:r>
          </a:p>
          <a:p>
            <a:pPr marL="347663" lvl="1" indent="-347663"/>
            <a:r>
              <a:rPr lang="en-US" dirty="0"/>
              <a:t>Must maintain as confidential as long as confidentiality does not impair ability of the institution to provide measures</a:t>
            </a:r>
          </a:p>
          <a:p>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96</a:t>
            </a:fld>
            <a:endParaRPr lang="en-US"/>
          </a:p>
        </p:txBody>
      </p:sp>
    </p:spTree>
    <p:extLst>
      <p:ext uri="{BB962C8B-B14F-4D97-AF65-F5344CB8AC3E}">
        <p14:creationId xmlns:p14="http://schemas.microsoft.com/office/powerpoint/2010/main" val="24274239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278A952-1EB6-1D3C-90B8-28495DB1BE79}"/>
              </a:ext>
            </a:extLst>
          </p:cNvPr>
          <p:cNvSpPr>
            <a:spLocks noGrp="1"/>
          </p:cNvSpPr>
          <p:nvPr>
            <p:ph type="title"/>
          </p:nvPr>
        </p:nvSpPr>
        <p:spPr/>
        <p:txBody>
          <a:bodyPr/>
          <a:lstStyle/>
          <a:p>
            <a:r>
              <a:rPr lang="en-US" dirty="0"/>
              <a:t>Supportive Measures</a:t>
            </a:r>
          </a:p>
        </p:txBody>
      </p:sp>
      <p:sp>
        <p:nvSpPr>
          <p:cNvPr id="3" name="Content Placeholder 2">
            <a:extLst>
              <a:ext uri="{FF2B5EF4-FFF2-40B4-BE49-F238E27FC236}">
                <a16:creationId xmlns:a16="http://schemas.microsoft.com/office/drawing/2014/main" id="{2A914FE4-DB43-32DE-0632-F454C2CEE299}"/>
              </a:ext>
            </a:extLst>
          </p:cNvPr>
          <p:cNvSpPr>
            <a:spLocks noGrp="1"/>
          </p:cNvSpPr>
          <p:nvPr>
            <p:ph idx="1"/>
          </p:nvPr>
        </p:nvSpPr>
        <p:spPr>
          <a:xfrm>
            <a:off x="318247" y="1690688"/>
            <a:ext cx="11555506" cy="4486275"/>
          </a:xfrm>
        </p:spPr>
        <p:txBody>
          <a:bodyPr>
            <a:normAutofit/>
          </a:bodyPr>
          <a:lstStyle/>
          <a:p>
            <a:pPr>
              <a:lnSpc>
                <a:spcPct val="100000"/>
              </a:lnSpc>
              <a:defRPr/>
            </a:pPr>
            <a:r>
              <a:rPr lang="en-US" dirty="0"/>
              <a:t>Examples:</a:t>
            </a:r>
          </a:p>
          <a:p>
            <a:pPr lvl="1">
              <a:lnSpc>
                <a:spcPct val="100000"/>
              </a:lnSpc>
              <a:defRPr/>
            </a:pPr>
            <a:r>
              <a:rPr lang="en-US" dirty="0"/>
              <a:t>Mutual restrictions on contact between the parties</a:t>
            </a:r>
          </a:p>
          <a:p>
            <a:pPr lvl="1">
              <a:lnSpc>
                <a:spcPct val="100000"/>
              </a:lnSpc>
              <a:defRPr/>
            </a:pPr>
            <a:r>
              <a:rPr lang="en-US" dirty="0"/>
              <a:t>Change academic or extracurricular activities, living, transportation, dining, and working situations</a:t>
            </a:r>
          </a:p>
          <a:p>
            <a:pPr lvl="1">
              <a:lnSpc>
                <a:spcPct val="100000"/>
              </a:lnSpc>
              <a:defRPr/>
            </a:pPr>
            <a:r>
              <a:rPr lang="en-US" dirty="0"/>
              <a:t>Access to resources, such as victim advocacy, housing assistance, academic support, counseling, disability services, health and mental health services, legal assistance, visa and immigration assistance, campus escort services, increased security, and student financial aid</a:t>
            </a:r>
          </a:p>
          <a:p>
            <a:pPr>
              <a:lnSpc>
                <a:spcPct val="100000"/>
              </a:lnSpc>
              <a:defRPr/>
            </a:pPr>
            <a:r>
              <a:rPr lang="en-US" dirty="0"/>
              <a:t>If school does not offer these services, enter into MOU with local victim services provider, if possible</a:t>
            </a:r>
          </a:p>
          <a:p>
            <a:endParaRPr lang="en-US" dirty="0"/>
          </a:p>
        </p:txBody>
      </p:sp>
      <p:sp>
        <p:nvSpPr>
          <p:cNvPr id="4" name="Slide Number Placeholder 3">
            <a:extLst>
              <a:ext uri="{FF2B5EF4-FFF2-40B4-BE49-F238E27FC236}">
                <a16:creationId xmlns:a16="http://schemas.microsoft.com/office/drawing/2014/main" id="{360049A8-A2BF-7D4F-3565-711514B72969}"/>
              </a:ext>
            </a:extLst>
          </p:cNvPr>
          <p:cNvSpPr>
            <a:spLocks noGrp="1"/>
          </p:cNvSpPr>
          <p:nvPr>
            <p:ph type="sldNum" sz="quarter" idx="12"/>
          </p:nvPr>
        </p:nvSpPr>
        <p:spPr>
          <a:xfrm>
            <a:off x="9130553" y="6356349"/>
            <a:ext cx="2743200" cy="365125"/>
          </a:xfrm>
        </p:spPr>
        <p:txBody>
          <a:bodyPr/>
          <a:lstStyle/>
          <a:p>
            <a:fld id="{7C128671-D032-469D-8723-87B14E1C74F3}" type="slidenum">
              <a:rPr lang="en-US" smtClean="0"/>
              <a:pPr/>
              <a:t>97</a:t>
            </a:fld>
            <a:endParaRPr lang="en-US"/>
          </a:p>
        </p:txBody>
      </p:sp>
    </p:spTree>
    <p:extLst>
      <p:ext uri="{BB962C8B-B14F-4D97-AF65-F5344CB8AC3E}">
        <p14:creationId xmlns:p14="http://schemas.microsoft.com/office/powerpoint/2010/main" val="38237944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7AD90-F282-41A7-3282-6C7380FAF7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9D1CAA-999F-C431-5911-AE4E0E7F0FA3}"/>
              </a:ext>
            </a:extLst>
          </p:cNvPr>
          <p:cNvSpPr>
            <a:spLocks noGrp="1"/>
          </p:cNvSpPr>
          <p:nvPr>
            <p:ph type="title"/>
          </p:nvPr>
        </p:nvSpPr>
        <p:spPr>
          <a:noFill/>
        </p:spPr>
        <p:txBody>
          <a:bodyPr/>
          <a:lstStyle/>
          <a:p>
            <a:r>
              <a:rPr lang="en-US" dirty="0"/>
              <a:t>Responding to a Report</a:t>
            </a:r>
          </a:p>
        </p:txBody>
      </p:sp>
      <p:sp>
        <p:nvSpPr>
          <p:cNvPr id="3" name="Content Placeholder 2">
            <a:extLst>
              <a:ext uri="{FF2B5EF4-FFF2-40B4-BE49-F238E27FC236}">
                <a16:creationId xmlns:a16="http://schemas.microsoft.com/office/drawing/2014/main" id="{233C57B7-A28B-4307-DE7D-4BA12FF45047}"/>
              </a:ext>
            </a:extLst>
          </p:cNvPr>
          <p:cNvSpPr>
            <a:spLocks noGrp="1"/>
          </p:cNvSpPr>
          <p:nvPr>
            <p:ph idx="1"/>
          </p:nvPr>
        </p:nvSpPr>
        <p:spPr>
          <a:noFill/>
        </p:spPr>
        <p:txBody>
          <a:bodyPr>
            <a:normAutofit/>
          </a:bodyPr>
          <a:lstStyle/>
          <a:p>
            <a:r>
              <a:rPr lang="en-US" dirty="0"/>
              <a:t>Other obligations:</a:t>
            </a:r>
          </a:p>
          <a:p>
            <a:pPr lvl="1"/>
            <a:r>
              <a:rPr lang="en-US" dirty="0"/>
              <a:t>Notify campus security, if necessary</a:t>
            </a:r>
          </a:p>
          <a:p>
            <a:pPr lvl="1"/>
            <a:r>
              <a:rPr lang="en-US" dirty="0"/>
              <a:t>Clery report, if necessary</a:t>
            </a:r>
          </a:p>
        </p:txBody>
      </p:sp>
      <p:sp>
        <p:nvSpPr>
          <p:cNvPr id="4" name="Slide Number Placeholder 3">
            <a:extLst>
              <a:ext uri="{FF2B5EF4-FFF2-40B4-BE49-F238E27FC236}">
                <a16:creationId xmlns:a16="http://schemas.microsoft.com/office/drawing/2014/main" id="{2257B48E-BD3D-E319-3584-A5C696718E48}"/>
              </a:ext>
            </a:extLst>
          </p:cNvPr>
          <p:cNvSpPr>
            <a:spLocks noGrp="1"/>
          </p:cNvSpPr>
          <p:nvPr>
            <p:ph type="sldNum" sz="quarter" idx="12"/>
          </p:nvPr>
        </p:nvSpPr>
        <p:spPr/>
        <p:txBody>
          <a:bodyPr/>
          <a:lstStyle/>
          <a:p>
            <a:fld id="{673B3791-6F44-4A52-AF9E-B67D299A9E14}" type="slidenum">
              <a:rPr lang="en-US" smtClean="0"/>
              <a:pPr/>
              <a:t>98</a:t>
            </a:fld>
            <a:endParaRPr lang="en-US" dirty="0"/>
          </a:p>
        </p:txBody>
      </p:sp>
      <p:pic>
        <p:nvPicPr>
          <p:cNvPr id="6" name="Picture 5" descr="A cartoon of a police officer walking&#10;&#10;Description automatically generated">
            <a:extLst>
              <a:ext uri="{FF2B5EF4-FFF2-40B4-BE49-F238E27FC236}">
                <a16:creationId xmlns:a16="http://schemas.microsoft.com/office/drawing/2014/main" id="{DA71C9B9-BAA6-A0D5-CC83-38F7D783A8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3360" y="2571192"/>
            <a:ext cx="2073207" cy="3799177"/>
          </a:xfrm>
          <a:prstGeom prst="rect">
            <a:avLst/>
          </a:prstGeom>
        </p:spPr>
      </p:pic>
      <p:pic>
        <p:nvPicPr>
          <p:cNvPr id="7" name="Picture 6" descr="A drawing of a police car&#10;&#10;Description automatically generated">
            <a:extLst>
              <a:ext uri="{FF2B5EF4-FFF2-40B4-BE49-F238E27FC236}">
                <a16:creationId xmlns:a16="http://schemas.microsoft.com/office/drawing/2014/main" id="{F9CC0657-5B6C-7C0B-58B4-FDFEFD19D1D5}"/>
              </a:ext>
            </a:extLst>
          </p:cNvPr>
          <p:cNvPicPr>
            <a:picLocks noChangeAspect="1"/>
          </p:cNvPicPr>
          <p:nvPr/>
        </p:nvPicPr>
        <p:blipFill rotWithShape="1">
          <a:blip r:embed="rId4">
            <a:extLst>
              <a:ext uri="{28A0092B-C50C-407E-A947-70E740481C1C}">
                <a14:useLocalDpi xmlns:a14="http://schemas.microsoft.com/office/drawing/2010/main" val="0"/>
              </a:ext>
            </a:extLst>
          </a:blip>
          <a:srcRect l="9827" t="15471" r="17626" b="27011"/>
          <a:stretch/>
        </p:blipFill>
        <p:spPr>
          <a:xfrm>
            <a:off x="8422638" y="1870074"/>
            <a:ext cx="3129280" cy="2056565"/>
          </a:xfrm>
          <a:prstGeom prst="rect">
            <a:avLst/>
          </a:prstGeom>
        </p:spPr>
      </p:pic>
    </p:spTree>
    <p:extLst>
      <p:ext uri="{BB962C8B-B14F-4D97-AF65-F5344CB8AC3E}">
        <p14:creationId xmlns:p14="http://schemas.microsoft.com/office/powerpoint/2010/main" val="424009786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F5DE7-7E67-72BA-A249-A325B578B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19067-4F8C-C4E3-F5C5-BFA98535448E}"/>
              </a:ext>
            </a:extLst>
          </p:cNvPr>
          <p:cNvSpPr>
            <a:spLocks noGrp="1"/>
          </p:cNvSpPr>
          <p:nvPr>
            <p:ph type="title"/>
          </p:nvPr>
        </p:nvSpPr>
        <p:spPr/>
        <p:txBody>
          <a:bodyPr>
            <a:normAutofit/>
          </a:bodyPr>
          <a:lstStyle/>
          <a:p>
            <a:r>
              <a:rPr lang="en-US" dirty="0"/>
              <a:t>Responding to a Report—Written </a:t>
            </a:r>
            <a:br>
              <a:rPr lang="en-US" dirty="0"/>
            </a:br>
            <a:r>
              <a:rPr lang="en-US" dirty="0"/>
              <a:t>Notification of Rights</a:t>
            </a:r>
          </a:p>
        </p:txBody>
      </p:sp>
      <p:sp>
        <p:nvSpPr>
          <p:cNvPr id="3" name="Content Placeholder 2">
            <a:extLst>
              <a:ext uri="{FF2B5EF4-FFF2-40B4-BE49-F238E27FC236}">
                <a16:creationId xmlns:a16="http://schemas.microsoft.com/office/drawing/2014/main" id="{9C75E11B-BF4B-B7D2-B1E4-DF3D976595E2}"/>
              </a:ext>
            </a:extLst>
          </p:cNvPr>
          <p:cNvSpPr>
            <a:spLocks noGrp="1"/>
          </p:cNvSpPr>
          <p:nvPr>
            <p:ph idx="1"/>
          </p:nvPr>
        </p:nvSpPr>
        <p:spPr/>
        <p:txBody>
          <a:bodyPr/>
          <a:lstStyle/>
          <a:p>
            <a:pPr>
              <a:lnSpc>
                <a:spcPct val="100000"/>
              </a:lnSpc>
            </a:pPr>
            <a:r>
              <a:rPr lang="en-US" sz="3200" dirty="0"/>
              <a:t>Written notification to complainants about—</a:t>
            </a:r>
          </a:p>
          <a:p>
            <a:pPr lvl="1">
              <a:lnSpc>
                <a:spcPct val="100000"/>
              </a:lnSpc>
            </a:pPr>
            <a:r>
              <a:rPr lang="en-US" sz="2800" dirty="0"/>
              <a:t>Options for, available assistance in, and how to request changes to academic, living, transportation, and working situations, if so requested by the complainant and if such accommodations are reasonably available, regardless of whether the complainant chooses to report the crime to campus police or local law enforcement</a:t>
            </a:r>
          </a:p>
          <a:p>
            <a:endParaRPr lang="en-US" dirty="0"/>
          </a:p>
        </p:txBody>
      </p:sp>
      <p:sp>
        <p:nvSpPr>
          <p:cNvPr id="4" name="Slide Number Placeholder 3">
            <a:extLst>
              <a:ext uri="{FF2B5EF4-FFF2-40B4-BE49-F238E27FC236}">
                <a16:creationId xmlns:a16="http://schemas.microsoft.com/office/drawing/2014/main" id="{E786AA83-600A-AC7A-D1F9-45683C4763E2}"/>
              </a:ext>
            </a:extLst>
          </p:cNvPr>
          <p:cNvSpPr>
            <a:spLocks noGrp="1"/>
          </p:cNvSpPr>
          <p:nvPr>
            <p:ph type="sldNum" sz="quarter" idx="12"/>
          </p:nvPr>
        </p:nvSpPr>
        <p:spPr/>
        <p:txBody>
          <a:bodyPr/>
          <a:lstStyle/>
          <a:p>
            <a:fld id="{7C128671-D032-469D-8723-87B14E1C74F3}" type="slidenum">
              <a:rPr lang="en-US" smtClean="0"/>
              <a:t>99</a:t>
            </a:fld>
            <a:endParaRPr lang="en-US"/>
          </a:p>
        </p:txBody>
      </p:sp>
      <p:pic>
        <p:nvPicPr>
          <p:cNvPr id="7" name="Picture 6">
            <a:extLst>
              <a:ext uri="{FF2B5EF4-FFF2-40B4-BE49-F238E27FC236}">
                <a16:creationId xmlns:a16="http://schemas.microsoft.com/office/drawing/2014/main" id="{28932B25-B1CF-294D-EE72-7F0380E920FC}"/>
              </a:ext>
            </a:extLst>
          </p:cNvPr>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373807" y="4576763"/>
            <a:ext cx="1600200" cy="1600200"/>
          </a:xfrm>
          <a:prstGeom prst="rect">
            <a:avLst/>
          </a:prstGeom>
        </p:spPr>
      </p:pic>
    </p:spTree>
    <p:extLst>
      <p:ext uri="{BB962C8B-B14F-4D97-AF65-F5344CB8AC3E}">
        <p14:creationId xmlns:p14="http://schemas.microsoft.com/office/powerpoint/2010/main" val="3292407130"/>
      </p:ext>
    </p:extLst>
  </p:cSld>
  <p:clrMapOvr>
    <a:masterClrMapping/>
  </p:clrMapOvr>
</p:sld>
</file>

<file path=ppt/theme/theme1.xml><?xml version="1.0" encoding="utf-8"?>
<a:theme xmlns:a="http://schemas.openxmlformats.org/drawingml/2006/main" name="trainED 2024">
  <a:themeElements>
    <a:clrScheme name="trainED 2024">
      <a:dk1>
        <a:sysClr val="windowText" lastClr="000000"/>
      </a:dk1>
      <a:lt1>
        <a:sysClr val="window" lastClr="FFFFFF"/>
      </a:lt1>
      <a:dk2>
        <a:srgbClr val="44546A"/>
      </a:dk2>
      <a:lt2>
        <a:srgbClr val="E7E6E6"/>
      </a:lt2>
      <a:accent1>
        <a:srgbClr val="21154A"/>
      </a:accent1>
      <a:accent2>
        <a:srgbClr val="639AB7"/>
      </a:accent2>
      <a:accent3>
        <a:srgbClr val="FA8223"/>
      </a:accent3>
      <a:accent4>
        <a:srgbClr val="5C3657"/>
      </a:accent4>
      <a:accent5>
        <a:srgbClr val="FFCC3E"/>
      </a:accent5>
      <a:accent6>
        <a:srgbClr val="B8DEEF"/>
      </a:accent6>
      <a:hlink>
        <a:srgbClr val="639AB7"/>
      </a:hlink>
      <a:folHlink>
        <a:srgbClr val="21154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3537026-B059-4F6A-998A-87A9A31F4E16}" vid="{3EBB21B3-D1B8-4A68-883C-2E1DD665EF8C}"/>
    </a:ext>
  </a:extLst>
</a:theme>
</file>

<file path=ppt/theme/theme2.xml><?xml version="1.0" encoding="utf-8"?>
<a:theme xmlns:a="http://schemas.openxmlformats.org/drawingml/2006/main" name="2_trainED 2024">
  <a:themeElements>
    <a:clrScheme name="trainED 2024">
      <a:dk1>
        <a:sysClr val="windowText" lastClr="000000"/>
      </a:dk1>
      <a:lt1>
        <a:sysClr val="window" lastClr="FFFFFF"/>
      </a:lt1>
      <a:dk2>
        <a:srgbClr val="44546A"/>
      </a:dk2>
      <a:lt2>
        <a:srgbClr val="E7E6E6"/>
      </a:lt2>
      <a:accent1>
        <a:srgbClr val="21154A"/>
      </a:accent1>
      <a:accent2>
        <a:srgbClr val="639AB7"/>
      </a:accent2>
      <a:accent3>
        <a:srgbClr val="FA8223"/>
      </a:accent3>
      <a:accent4>
        <a:srgbClr val="5C3657"/>
      </a:accent4>
      <a:accent5>
        <a:srgbClr val="FFCC3E"/>
      </a:accent5>
      <a:accent6>
        <a:srgbClr val="B8DEEF"/>
      </a:accent6>
      <a:hlink>
        <a:srgbClr val="639AB7"/>
      </a:hlink>
      <a:folHlink>
        <a:srgbClr val="21154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3537026-B059-4F6A-998A-87A9A31F4E16}" vid="{3EBB21B3-D1B8-4A68-883C-2E1DD665EF8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trainED-slide-template-2024</Template>
  <TotalTime>8710</TotalTime>
  <Words>28140</Words>
  <Application>Microsoft Office PowerPoint</Application>
  <PresentationFormat>Widescreen</PresentationFormat>
  <Paragraphs>2357</Paragraphs>
  <Slides>225</Slides>
  <Notes>159</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225</vt:i4>
      </vt:variant>
    </vt:vector>
  </HeadingPairs>
  <TitlesOfParts>
    <vt:vector size="239" baseType="lpstr">
      <vt:lpstr>Aptos</vt:lpstr>
      <vt:lpstr>Arial</vt:lpstr>
      <vt:lpstr>Arial Black</vt:lpstr>
      <vt:lpstr>Calibri</vt:lpstr>
      <vt:lpstr>Courier New</vt:lpstr>
      <vt:lpstr>freight-text-pro</vt:lpstr>
      <vt:lpstr>Instrument Sans</vt:lpstr>
      <vt:lpstr>Montserrat</vt:lpstr>
      <vt:lpstr>Source Sans Pro</vt:lpstr>
      <vt:lpstr>Symbol</vt:lpstr>
      <vt:lpstr>Times New Roman</vt:lpstr>
      <vt:lpstr>Wingdings</vt:lpstr>
      <vt:lpstr>trainED 2024</vt:lpstr>
      <vt:lpstr>2_trainED 2024</vt:lpstr>
      <vt:lpstr>Annual Training for  Advanced Title IX Coordinators  and Deputy Coordinators</vt:lpstr>
      <vt:lpstr>PowerPoint Presentation</vt:lpstr>
      <vt:lpstr>Agenda</vt:lpstr>
      <vt:lpstr>Terminology</vt:lpstr>
      <vt:lpstr>Legal Overview</vt:lpstr>
      <vt:lpstr>Legal Obligations</vt:lpstr>
      <vt:lpstr>Title IX</vt:lpstr>
      <vt:lpstr>Who Must Comply With Title IX?</vt:lpstr>
      <vt:lpstr>Discrimination “on the Basis of Sex”</vt:lpstr>
      <vt:lpstr>When an Institution Must Respond</vt:lpstr>
      <vt:lpstr>When an Institution Must Respond</vt:lpstr>
      <vt:lpstr>When an Institution Must Respond</vt:lpstr>
      <vt:lpstr>When an Institution Must Respond</vt:lpstr>
      <vt:lpstr>When an Institution Must Respond</vt:lpstr>
      <vt:lpstr>How an Institution Must Respond</vt:lpstr>
      <vt:lpstr>The Legal Landscape</vt:lpstr>
      <vt:lpstr>Enforcement and Guidance</vt:lpstr>
      <vt:lpstr>Clery Act</vt:lpstr>
      <vt:lpstr>Interaction Between Title IX &amp; Clery</vt:lpstr>
      <vt:lpstr>Violence Against Women Reauthorization Act (VAWA)</vt:lpstr>
      <vt:lpstr>VAWA Regulations</vt:lpstr>
      <vt:lpstr>Interaction Between Title IX &amp; VAWA</vt:lpstr>
      <vt:lpstr>Relationship Between Parties and Institution</vt:lpstr>
      <vt:lpstr>Relationship Between Parties and Institution</vt:lpstr>
      <vt:lpstr>Relationship Between Parties and Institution</vt:lpstr>
      <vt:lpstr>Non-Title IX and Non-VAWA Cases</vt:lpstr>
      <vt:lpstr>Title IX Regulatory Update</vt:lpstr>
      <vt:lpstr>Title IX Regulatory Update</vt:lpstr>
      <vt:lpstr>Supreme Court Transgender Athlete Decision</vt:lpstr>
      <vt:lpstr>Upcoming Supreme Court Employee Case</vt:lpstr>
      <vt:lpstr>VAWA Reauthorized</vt:lpstr>
      <vt:lpstr>Defining Sexual Misconduct</vt:lpstr>
      <vt:lpstr>Title IX—Sexual Harassment</vt:lpstr>
      <vt:lpstr>Title IX—Sexual Harassment</vt:lpstr>
      <vt:lpstr>Title IX—Sexual Harassment</vt:lpstr>
      <vt:lpstr>Title IX—Sexual Harassment</vt:lpstr>
      <vt:lpstr>Title IX—Sexual Harassment</vt:lpstr>
      <vt:lpstr>Title IX—Sexual Harassment</vt:lpstr>
      <vt:lpstr>Title IX—Sexual Harassment</vt:lpstr>
      <vt:lpstr>Title IX—Sexual Harassment</vt:lpstr>
      <vt:lpstr>Title IX—Sexual Harassment</vt:lpstr>
      <vt:lpstr>Title IX—Sexual Harassment</vt:lpstr>
      <vt:lpstr>Consent</vt:lpstr>
      <vt:lpstr>Title IX—Sexual Harassment</vt:lpstr>
      <vt:lpstr>Title IX—Sexual Harassment</vt:lpstr>
      <vt:lpstr>Determining Title IX vs. Non-Title IX Matters</vt:lpstr>
      <vt:lpstr>PowerPoint Presentation</vt:lpstr>
      <vt:lpstr>PowerPoint Presentation</vt:lpstr>
      <vt:lpstr>Legal Obligations—Minnesota Schools Only</vt:lpstr>
      <vt:lpstr>PowerPoint Presentation</vt:lpstr>
      <vt:lpstr>Interaction with Other Laws</vt:lpstr>
      <vt:lpstr>Interaction with Other Laws</vt:lpstr>
      <vt:lpstr>Interaction with Other Laws</vt:lpstr>
      <vt:lpstr>Interaction with Other Laws</vt:lpstr>
      <vt:lpstr>Risks of Non-Compliance</vt:lpstr>
      <vt:lpstr>Lesson Learned From Litigation</vt:lpstr>
      <vt:lpstr>Lesson Learned From Litigation</vt:lpstr>
      <vt:lpstr>Lesson Learned From Litigation</vt:lpstr>
      <vt:lpstr>Training Requirements</vt:lpstr>
      <vt:lpstr>Training Requirements</vt:lpstr>
      <vt:lpstr>Training Requirements</vt:lpstr>
      <vt:lpstr>Recordkeeping</vt:lpstr>
      <vt:lpstr>Recordkeeping</vt:lpstr>
      <vt:lpstr>Q &amp; A</vt:lpstr>
      <vt:lpstr>Role of Title IX Coordinator</vt:lpstr>
      <vt:lpstr>Title IX Coordinator Role</vt:lpstr>
      <vt:lpstr>Title IX Coordinator Role</vt:lpstr>
      <vt:lpstr>Additional Responsibilities—Pregnancy  and Related Conditions</vt:lpstr>
      <vt:lpstr>Additional Responsibilities—Pregnancy  and Related Conditions</vt:lpstr>
      <vt:lpstr>Additional Responsibilities—Pregnancy  and Related Conditions</vt:lpstr>
      <vt:lpstr>Additional Responsibilities—Pregnancy  and Related Conditions</vt:lpstr>
      <vt:lpstr>Role of Title IX Team</vt:lpstr>
      <vt:lpstr>Serving Impartially</vt:lpstr>
      <vt:lpstr>Dual Roles</vt:lpstr>
      <vt:lpstr>Q &amp; A</vt:lpstr>
      <vt:lpstr>Responding to a Report</vt:lpstr>
      <vt:lpstr>When an Institution Must Respond</vt:lpstr>
      <vt:lpstr>Responding to a Report</vt:lpstr>
      <vt:lpstr>Responding to a Report</vt:lpstr>
      <vt:lpstr>Duties of Confidential Resources</vt:lpstr>
      <vt:lpstr>Duties of Other Employees Who Are Required to Report</vt:lpstr>
      <vt:lpstr>Duties of Employees Who Are Not  Required to Report</vt:lpstr>
      <vt:lpstr>Responding to a Report</vt:lpstr>
      <vt:lpstr>Case Study: AD Report</vt:lpstr>
      <vt:lpstr>Case Study: AD Report</vt:lpstr>
      <vt:lpstr>Case Study: AD Report—Coach Jackie</vt:lpstr>
      <vt:lpstr>Responding to a Report</vt:lpstr>
      <vt:lpstr>Responding to a Report</vt:lpstr>
      <vt:lpstr>Case Study: Coach Jackie</vt:lpstr>
      <vt:lpstr>Case Study: Coach Jackie</vt:lpstr>
      <vt:lpstr>Responding to a Report—Requests for Confidentiality or No Action</vt:lpstr>
      <vt:lpstr>Responding to a Report—Requests for Confidentiality or No Action</vt:lpstr>
      <vt:lpstr>Responding to a Report—Requests for Confidentiality or No Action</vt:lpstr>
      <vt:lpstr>Case Study: Haddie/Damian</vt:lpstr>
      <vt:lpstr>Case Study: Haddie/Damian </vt:lpstr>
      <vt:lpstr>Supportive Measures</vt:lpstr>
      <vt:lpstr>Supportive Measures</vt:lpstr>
      <vt:lpstr>Responding to a Report</vt:lpstr>
      <vt:lpstr>Responding to a Report—Written  Notification of Rights</vt:lpstr>
      <vt:lpstr>Responding to a Report—Written  Notification of Rights</vt:lpstr>
      <vt:lpstr>Responding to a Report—Written  Notification of Rights</vt:lpstr>
      <vt:lpstr>Criminal Process</vt:lpstr>
      <vt:lpstr>Case Study: Coach Jackie</vt:lpstr>
      <vt:lpstr>Emergency Removal and  Administrative Leave</vt:lpstr>
      <vt:lpstr>Supportive Measures— Student Employee Leave</vt:lpstr>
      <vt:lpstr>Case Study: Student Athlete Transfer</vt:lpstr>
      <vt:lpstr>Case Study: Student Athlete Transfer</vt:lpstr>
      <vt:lpstr>Case Study: Student Athlete Transfer</vt:lpstr>
      <vt:lpstr>Case Study: Student Athlete Transfer</vt:lpstr>
      <vt:lpstr>Report vs. Formal Complaint</vt:lpstr>
      <vt:lpstr>Determining Title IX vs. Non-Title IX Matters</vt:lpstr>
      <vt:lpstr>Legal Obligations</vt:lpstr>
      <vt:lpstr>PowerPoint Presentation</vt:lpstr>
      <vt:lpstr>Case Study</vt:lpstr>
      <vt:lpstr>Case Study: Coach Jackie</vt:lpstr>
      <vt:lpstr>Consolidation of Formal Complaints</vt:lpstr>
      <vt:lpstr>Case Study: Alumna Report</vt:lpstr>
      <vt:lpstr>Q &amp; A</vt:lpstr>
      <vt:lpstr>Informal Resolution</vt:lpstr>
      <vt:lpstr>Informal Resolution</vt:lpstr>
      <vt:lpstr>Informal Resolution</vt:lpstr>
      <vt:lpstr>Informal Resolution</vt:lpstr>
      <vt:lpstr>Informal Resolution</vt:lpstr>
      <vt:lpstr>Informal Resolution</vt:lpstr>
      <vt:lpstr>Case Study</vt:lpstr>
      <vt:lpstr>Structuring an Informal Resolution Process</vt:lpstr>
      <vt:lpstr>Structuring an Informal Resolution Process</vt:lpstr>
      <vt:lpstr>Structuring an Informal Resolution Process</vt:lpstr>
      <vt:lpstr>Structuring an Informal Resolution Process</vt:lpstr>
      <vt:lpstr>Process Overview</vt:lpstr>
      <vt:lpstr>Q &amp; A</vt:lpstr>
      <vt:lpstr>Formal Resolution Process</vt:lpstr>
      <vt:lpstr>Conflicts of Interest</vt:lpstr>
      <vt:lpstr>Structuring the Complaint Resolution Process</vt:lpstr>
      <vt:lpstr>Same Procedures for All Cases</vt:lpstr>
      <vt:lpstr>Separate Procedures for Title IX, VAWA,  and Other Cases</vt:lpstr>
      <vt:lpstr>Other Considerations</vt:lpstr>
      <vt:lpstr>Determining Which Process Applies</vt:lpstr>
      <vt:lpstr>Case Study: Haddie/Damian</vt:lpstr>
      <vt:lpstr>Notice of Allegations</vt:lpstr>
      <vt:lpstr>Notice of Allegations</vt:lpstr>
      <vt:lpstr>Case Study: Haddie/Damian</vt:lpstr>
      <vt:lpstr>Case Study: Haddie/Damian</vt:lpstr>
      <vt:lpstr>Case Study: Haddie/Damian</vt:lpstr>
      <vt:lpstr>Case Study: Haddie/Damian</vt:lpstr>
      <vt:lpstr>Case Study: Haddie/Damian</vt:lpstr>
      <vt:lpstr>Case Study: Haddie/Damian</vt:lpstr>
      <vt:lpstr>Notice of Meetings</vt:lpstr>
      <vt:lpstr>Case Study: Haddie/Damian</vt:lpstr>
      <vt:lpstr>Case Study: Haddie/Damian</vt:lpstr>
      <vt:lpstr>Notice of Delay</vt:lpstr>
      <vt:lpstr>Case Study: Coach Jackie</vt:lpstr>
      <vt:lpstr>Advisors</vt:lpstr>
      <vt:lpstr>Advisors</vt:lpstr>
      <vt:lpstr>Case Study: Haddie/Damian</vt:lpstr>
      <vt:lpstr>Case Study: Coach Jackie</vt:lpstr>
      <vt:lpstr>Case Study: Coach Jackie</vt:lpstr>
      <vt:lpstr>Case Study: Coach Jackie</vt:lpstr>
      <vt:lpstr>Case Study: Haddie/Damian</vt:lpstr>
      <vt:lpstr>Case Study: Haddie/Damian</vt:lpstr>
      <vt:lpstr>Provide “Directly Related” Evidence to  Parties* </vt:lpstr>
      <vt:lpstr>Provide “Directly Related” Evidence to  Parties* </vt:lpstr>
      <vt:lpstr>Provide “Directly Related” Evidence to  Parties* </vt:lpstr>
      <vt:lpstr>Provide “Directly Related” Evidence to  Parties* </vt:lpstr>
      <vt:lpstr>Provide “Directly Related” Evidence to  Parties* </vt:lpstr>
      <vt:lpstr>Provide “Directly Related” Evidence to  Parties* </vt:lpstr>
      <vt:lpstr>Case Study: Haddie/Damian</vt:lpstr>
      <vt:lpstr>Case Study: Haddie/Damian</vt:lpstr>
      <vt:lpstr>Provide “Directly Related” Evidence to  Parties* </vt:lpstr>
      <vt:lpstr>Case Study: Haddie/Damian</vt:lpstr>
      <vt:lpstr>Case Study: Haddie/Damian</vt:lpstr>
      <vt:lpstr>Provide “Directly Related” Evidence to  Parties* </vt:lpstr>
      <vt:lpstr>Case Study: Haddie/Damian</vt:lpstr>
      <vt:lpstr>Case Study: Haddie/Damian</vt:lpstr>
      <vt:lpstr>Case Study: Haddie/Damian</vt:lpstr>
      <vt:lpstr>Case Study: Haddie/Damian</vt:lpstr>
      <vt:lpstr>Case Study: Haddie/Damian</vt:lpstr>
      <vt:lpstr>Provide “Directly Related” Evidence to Parties* </vt:lpstr>
      <vt:lpstr>Investigation Report</vt:lpstr>
      <vt:lpstr>Investigation Report</vt:lpstr>
      <vt:lpstr>Case Study: Haddie/Damian </vt:lpstr>
      <vt:lpstr>Case Study: Haddie/Damian </vt:lpstr>
      <vt:lpstr>Case Study: Haddie/Damian</vt:lpstr>
      <vt:lpstr>Case Study: Haddie/Damian </vt:lpstr>
      <vt:lpstr>Case Study: Haddie/Damian </vt:lpstr>
      <vt:lpstr>Case Study:</vt:lpstr>
      <vt:lpstr>Dismissal of Formal Complaint</vt:lpstr>
      <vt:lpstr>Dismissal of Formal Complaint</vt:lpstr>
      <vt:lpstr>Dismissal of Formal Complaint</vt:lpstr>
      <vt:lpstr>Live Hearing</vt:lpstr>
      <vt:lpstr>Decision-Maker(s)</vt:lpstr>
      <vt:lpstr>Preparation for Hearing</vt:lpstr>
      <vt:lpstr>Preparation for Hearing</vt:lpstr>
      <vt:lpstr>Attendance at Hearing</vt:lpstr>
      <vt:lpstr>Hearing: School-Appointed Advisors</vt:lpstr>
      <vt:lpstr>Hearing: Relevancy Determinations</vt:lpstr>
      <vt:lpstr>Case Study: Coach Jackie</vt:lpstr>
      <vt:lpstr>Hearing: Cross-Examination</vt:lpstr>
      <vt:lpstr>Hearing: Cross-Examination</vt:lpstr>
      <vt:lpstr>Case Study: Coach Jackie</vt:lpstr>
      <vt:lpstr>Hearing: Other Procedural Rules</vt:lpstr>
      <vt:lpstr>Hearing: Other Procedural Rules</vt:lpstr>
      <vt:lpstr>Case Study—Haddie/Damian</vt:lpstr>
      <vt:lpstr>Sanctions</vt:lpstr>
      <vt:lpstr>Sanctions</vt:lpstr>
      <vt:lpstr>Sanctions</vt:lpstr>
      <vt:lpstr>Case Study: Haddie/Damian</vt:lpstr>
      <vt:lpstr>Case Study: Haddie/Damian</vt:lpstr>
      <vt:lpstr>Remedies</vt:lpstr>
      <vt:lpstr>Remedies</vt:lpstr>
      <vt:lpstr>Remedies</vt:lpstr>
      <vt:lpstr>Notice of Determination</vt:lpstr>
      <vt:lpstr>Notice of Determination</vt:lpstr>
      <vt:lpstr>Appeals Under Title IX</vt:lpstr>
      <vt:lpstr>Appeals Under Title IX</vt:lpstr>
      <vt:lpstr>Appeals Under VAWA</vt:lpstr>
      <vt:lpstr>Case Study: Coach Jackie</vt:lpstr>
      <vt:lpstr>Case Study: Coach Jackie</vt:lpstr>
      <vt:lpstr>Case Study: Coach Jackie</vt:lpstr>
      <vt:lpstr>Additional Required Post-Determination Notices</vt:lpstr>
      <vt:lpstr>Title IX Coordinator Role During  Complaint Process</vt:lpstr>
      <vt:lpstr>Title IX Coordinator Role During  Complaint Process (cont.)</vt:lpstr>
      <vt:lpstr>Q &amp; A</vt:lpstr>
      <vt:lpstr>Upcoming Trainings</vt:lpstr>
      <vt:lpstr>On Demand Trainings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Backus, Kayla A.</dc:creator>
  <cp:lastModifiedBy>Kovacs, Pamela J.</cp:lastModifiedBy>
  <cp:revision>146</cp:revision>
  <dcterms:created xsi:type="dcterms:W3CDTF">2024-06-05T20:40:07Z</dcterms:created>
  <dcterms:modified xsi:type="dcterms:W3CDTF">2026-07-27T15:18:27Z</dcterms:modified>
</cp:coreProperties>
</file>